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xml" ContentType="application/vnd.openxmlformats-officedocument.presentationml.tags+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683" r:id="rId2"/>
  </p:sldMasterIdLst>
  <p:notesMasterIdLst>
    <p:notesMasterId r:id="rId122"/>
  </p:notesMasterIdLst>
  <p:handoutMasterIdLst>
    <p:handoutMasterId r:id="rId123"/>
  </p:handoutMasterIdLst>
  <p:sldIdLst>
    <p:sldId id="898" r:id="rId3"/>
    <p:sldId id="949" r:id="rId4"/>
    <p:sldId id="879" r:id="rId5"/>
    <p:sldId id="950" r:id="rId6"/>
    <p:sldId id="951" r:id="rId7"/>
    <p:sldId id="952" r:id="rId8"/>
    <p:sldId id="953" r:id="rId9"/>
    <p:sldId id="972" r:id="rId10"/>
    <p:sldId id="973" r:id="rId11"/>
    <p:sldId id="965" r:id="rId12"/>
    <p:sldId id="954" r:id="rId13"/>
    <p:sldId id="966" r:id="rId14"/>
    <p:sldId id="967" r:id="rId15"/>
    <p:sldId id="264" r:id="rId16"/>
    <p:sldId id="262" r:id="rId17"/>
    <p:sldId id="878" r:id="rId18"/>
    <p:sldId id="897" r:id="rId19"/>
    <p:sldId id="1005" r:id="rId20"/>
    <p:sldId id="971" r:id="rId21"/>
    <p:sldId id="918" r:id="rId22"/>
    <p:sldId id="955" r:id="rId23"/>
    <p:sldId id="958" r:id="rId24"/>
    <p:sldId id="941" r:id="rId25"/>
    <p:sldId id="960" r:id="rId26"/>
    <p:sldId id="957" r:id="rId27"/>
    <p:sldId id="959" r:id="rId28"/>
    <p:sldId id="956" r:id="rId29"/>
    <p:sldId id="962" r:id="rId30"/>
    <p:sldId id="963" r:id="rId31"/>
    <p:sldId id="942" r:id="rId32"/>
    <p:sldId id="943" r:id="rId33"/>
    <p:sldId id="944" r:id="rId34"/>
    <p:sldId id="945" r:id="rId35"/>
    <p:sldId id="946" r:id="rId36"/>
    <p:sldId id="970" r:id="rId37"/>
    <p:sldId id="968" r:id="rId38"/>
    <p:sldId id="899" r:id="rId39"/>
    <p:sldId id="900" r:id="rId40"/>
    <p:sldId id="901" r:id="rId41"/>
    <p:sldId id="902" r:id="rId42"/>
    <p:sldId id="903" r:id="rId43"/>
    <p:sldId id="904" r:id="rId44"/>
    <p:sldId id="905" r:id="rId45"/>
    <p:sldId id="906" r:id="rId46"/>
    <p:sldId id="751" r:id="rId47"/>
    <p:sldId id="828" r:id="rId48"/>
    <p:sldId id="907" r:id="rId49"/>
    <p:sldId id="908" r:id="rId50"/>
    <p:sldId id="909" r:id="rId51"/>
    <p:sldId id="910" r:id="rId52"/>
    <p:sldId id="911" r:id="rId53"/>
    <p:sldId id="912" r:id="rId54"/>
    <p:sldId id="913" r:id="rId55"/>
    <p:sldId id="914" r:id="rId56"/>
    <p:sldId id="915" r:id="rId57"/>
    <p:sldId id="916" r:id="rId58"/>
    <p:sldId id="917" r:id="rId59"/>
    <p:sldId id="1006" r:id="rId60"/>
    <p:sldId id="969" r:id="rId61"/>
    <p:sldId id="921" r:id="rId62"/>
    <p:sldId id="922" r:id="rId63"/>
    <p:sldId id="923" r:id="rId64"/>
    <p:sldId id="924" r:id="rId65"/>
    <p:sldId id="925" r:id="rId66"/>
    <p:sldId id="926" r:id="rId67"/>
    <p:sldId id="927" r:id="rId68"/>
    <p:sldId id="928" r:id="rId69"/>
    <p:sldId id="929" r:id="rId70"/>
    <p:sldId id="930" r:id="rId71"/>
    <p:sldId id="931" r:id="rId72"/>
    <p:sldId id="932" r:id="rId73"/>
    <p:sldId id="933" r:id="rId74"/>
    <p:sldId id="934" r:id="rId75"/>
    <p:sldId id="935" r:id="rId76"/>
    <p:sldId id="936" r:id="rId77"/>
    <p:sldId id="937" r:id="rId78"/>
    <p:sldId id="938" r:id="rId79"/>
    <p:sldId id="939" r:id="rId80"/>
    <p:sldId id="940" r:id="rId81"/>
    <p:sldId id="974" r:id="rId82"/>
    <p:sldId id="975" r:id="rId83"/>
    <p:sldId id="976" r:id="rId84"/>
    <p:sldId id="978" r:id="rId85"/>
    <p:sldId id="977" r:id="rId86"/>
    <p:sldId id="979" r:id="rId87"/>
    <p:sldId id="980" r:id="rId88"/>
    <p:sldId id="981" r:id="rId89"/>
    <p:sldId id="982" r:id="rId90"/>
    <p:sldId id="983" r:id="rId91"/>
    <p:sldId id="984" r:id="rId92"/>
    <p:sldId id="985" r:id="rId93"/>
    <p:sldId id="986" r:id="rId94"/>
    <p:sldId id="987" r:id="rId95"/>
    <p:sldId id="988" r:id="rId96"/>
    <p:sldId id="990" r:id="rId97"/>
    <p:sldId id="991" r:id="rId98"/>
    <p:sldId id="1007" r:id="rId99"/>
    <p:sldId id="1008" r:id="rId100"/>
    <p:sldId id="1009" r:id="rId101"/>
    <p:sldId id="1012" r:id="rId102"/>
    <p:sldId id="1010" r:id="rId103"/>
    <p:sldId id="1015" r:id="rId104"/>
    <p:sldId id="1016" r:id="rId105"/>
    <p:sldId id="1018" r:id="rId106"/>
    <p:sldId id="1011" r:id="rId107"/>
    <p:sldId id="992" r:id="rId108"/>
    <p:sldId id="993" r:id="rId109"/>
    <p:sldId id="994" r:id="rId110"/>
    <p:sldId id="1001" r:id="rId111"/>
    <p:sldId id="1002" r:id="rId112"/>
    <p:sldId id="1003" r:id="rId113"/>
    <p:sldId id="1004" r:id="rId114"/>
    <p:sldId id="1019" r:id="rId115"/>
    <p:sldId id="1020" r:id="rId116"/>
    <p:sldId id="1021" r:id="rId117"/>
    <p:sldId id="1022" r:id="rId118"/>
    <p:sldId id="1023" r:id="rId119"/>
    <p:sldId id="1024" r:id="rId120"/>
    <p:sldId id="1025" r:id="rId12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996600"/>
    <a:srgbClr val="FF3300"/>
    <a:srgbClr val="990000"/>
    <a:srgbClr val="0000CC"/>
    <a:srgbClr val="FF9900"/>
    <a:srgbClr val="99FFCC"/>
    <a:srgbClr val="99CC99"/>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700" autoAdjust="0"/>
  </p:normalViewPr>
  <p:slideViewPr>
    <p:cSldViewPr>
      <p:cViewPr>
        <p:scale>
          <a:sx n="125" d="100"/>
          <a:sy n="125" d="100"/>
        </p:scale>
        <p:origin x="10" y="-96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64"/>
    </p:cViewPr>
  </p:sorterViewPr>
  <p:notesViewPr>
    <p:cSldViewPr>
      <p:cViewPr varScale="1">
        <p:scale>
          <a:sx n="51" d="100"/>
          <a:sy n="51" d="100"/>
        </p:scale>
        <p:origin x="-196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wmf"/><Relationship Id="rId1" Type="http://schemas.openxmlformats.org/officeDocument/2006/relationships/image" Target="../media/image1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latin typeface="Arial"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charset="0"/>
                <a:ea typeface="+mn-ea"/>
              </a:defRPr>
            </a:lvl1pPr>
          </a:lstStyle>
          <a:p>
            <a:pPr>
              <a:defRPr/>
            </a:pPr>
            <a:fld id="{1C880786-4630-436E-81D8-105710EF67F7}" type="datetimeFigureOut">
              <a:rPr lang="zh-CN" altLang="en-US"/>
              <a:pPr>
                <a:defRPr/>
              </a:pPr>
              <a:t>2021/11/13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b="0">
                <a:latin typeface="Arial"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BA2DB67-B1CD-407C-A3B7-93A32FBA4F4E}" type="slidenum">
              <a:rPr lang="zh-CN" altLang="en-US"/>
              <a:pPr>
                <a:defRPr/>
              </a:pPr>
              <a:t>‹#›</a:t>
            </a:fld>
            <a:endParaRPr lang="en-US" altLang="zh-CN"/>
          </a:p>
        </p:txBody>
      </p:sp>
    </p:spTree>
    <p:extLst>
      <p:ext uri="{BB962C8B-B14F-4D97-AF65-F5344CB8AC3E}">
        <p14:creationId xmlns:p14="http://schemas.microsoft.com/office/powerpoint/2010/main" val="2902033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latin typeface="Arial"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charset="0"/>
                <a:ea typeface="+mn-ea"/>
              </a:defRPr>
            </a:lvl1pPr>
          </a:lstStyle>
          <a:p>
            <a:pPr>
              <a:defRPr/>
            </a:pPr>
            <a:fld id="{D7646442-5AB9-490B-A0D3-7EB0161D999E}" type="datetimeFigureOut">
              <a:rPr lang="zh-CN" altLang="en-US"/>
              <a:pPr>
                <a:defRPr/>
              </a:pPr>
              <a:t>2021/11/13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b="0">
                <a:latin typeface="Arial"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964AFEA-7A4D-4BA5-954A-BEACC1695506}" type="slidenum">
              <a:rPr lang="zh-CN" altLang="en-US"/>
              <a:pPr>
                <a:defRPr/>
              </a:pPr>
              <a:t>‹#›</a:t>
            </a:fld>
            <a:endParaRPr lang="en-US" altLang="zh-CN"/>
          </a:p>
        </p:txBody>
      </p:sp>
    </p:spTree>
    <p:extLst>
      <p:ext uri="{BB962C8B-B14F-4D97-AF65-F5344CB8AC3E}">
        <p14:creationId xmlns:p14="http://schemas.microsoft.com/office/powerpoint/2010/main" val="7819268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3</a:t>
            </a:fld>
            <a:endParaRPr lang="en-US" altLang="zh-CN"/>
          </a:p>
        </p:txBody>
      </p:sp>
    </p:spTree>
    <p:extLst>
      <p:ext uri="{BB962C8B-B14F-4D97-AF65-F5344CB8AC3E}">
        <p14:creationId xmlns:p14="http://schemas.microsoft.com/office/powerpoint/2010/main" val="2652234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22</a:t>
            </a:fld>
            <a:endParaRPr lang="en-US" altLang="zh-CN"/>
          </a:p>
        </p:txBody>
      </p:sp>
    </p:spTree>
    <p:extLst>
      <p:ext uri="{BB962C8B-B14F-4D97-AF65-F5344CB8AC3E}">
        <p14:creationId xmlns:p14="http://schemas.microsoft.com/office/powerpoint/2010/main" val="4020072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仿真数据是基于事件（</a:t>
            </a:r>
            <a:r>
              <a:rPr lang="en-US" altLang="zh-CN" dirty="0"/>
              <a:t>event</a:t>
            </a:r>
            <a:r>
              <a:rPr lang="zh-CN" altLang="en-US" dirty="0"/>
              <a:t>）的，但实际码型是基于周期的</a:t>
            </a:r>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23</a:t>
            </a:fld>
            <a:endParaRPr lang="en-US" altLang="zh-CN"/>
          </a:p>
        </p:txBody>
      </p:sp>
    </p:spTree>
    <p:extLst>
      <p:ext uri="{BB962C8B-B14F-4D97-AF65-F5344CB8AC3E}">
        <p14:creationId xmlns:p14="http://schemas.microsoft.com/office/powerpoint/2010/main" val="2466643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对常用测试来说，有测试模板可提供</a:t>
            </a:r>
            <a:endParaRPr lang="zh-CN" altLang="en-US" sz="1200" b="0" i="0" u="none" strike="noStrike" kern="1200" baseline="0" dirty="0">
              <a:solidFill>
                <a:schemeClr val="tx1"/>
              </a:solidFill>
              <a:latin typeface="+mn-lt"/>
              <a:ea typeface="宋体" pitchFamily="2" charset="-122"/>
              <a:cs typeface="+mn-cs"/>
            </a:endParaRPr>
          </a:p>
          <a:p>
            <a:endParaRPr lang="zh-CN" altLang="en-US" sz="1200" b="0" i="0" u="none" strike="noStrike" kern="1200" baseline="0" dirty="0">
              <a:solidFill>
                <a:schemeClr val="tx1"/>
              </a:solidFill>
              <a:latin typeface="+mn-lt"/>
              <a:ea typeface="宋体" pitchFamily="2" charset="-122"/>
              <a:cs typeface="+mn-cs"/>
            </a:endParaRPr>
          </a:p>
          <a:p>
            <a:r>
              <a:rPr lang="en-US" altLang="zh-CN" sz="1200" b="0" i="0" u="none" strike="noStrike" kern="1200" baseline="0" dirty="0">
                <a:solidFill>
                  <a:schemeClr val="tx1"/>
                </a:solidFill>
                <a:latin typeface="+mn-lt"/>
                <a:ea typeface="宋体" pitchFamily="2" charset="-122"/>
                <a:cs typeface="+mn-cs"/>
              </a:rPr>
              <a:t>Test templates for common test techniques </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24</a:t>
            </a:fld>
            <a:endParaRPr lang="en-US" altLang="zh-CN"/>
          </a:p>
        </p:txBody>
      </p:sp>
    </p:spTree>
    <p:extLst>
      <p:ext uri="{BB962C8B-B14F-4D97-AF65-F5344CB8AC3E}">
        <p14:creationId xmlns:p14="http://schemas.microsoft.com/office/powerpoint/2010/main" val="2491622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25</a:t>
            </a:fld>
            <a:endParaRPr lang="en-US" altLang="zh-CN"/>
          </a:p>
        </p:txBody>
      </p:sp>
    </p:spTree>
    <p:extLst>
      <p:ext uri="{BB962C8B-B14F-4D97-AF65-F5344CB8AC3E}">
        <p14:creationId xmlns:p14="http://schemas.microsoft.com/office/powerpoint/2010/main" val="3222211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对常用测试来说，有测试模板可提供</a:t>
            </a:r>
            <a:r>
              <a:rPr lang="en-US" altLang="zh-CN" sz="1200" b="0" i="0" u="none" strike="noStrike" kern="1200" baseline="0" dirty="0">
                <a:solidFill>
                  <a:schemeClr val="tx1"/>
                </a:solidFill>
                <a:latin typeface="+mn-lt"/>
                <a:ea typeface="宋体" pitchFamily="2" charset="-122"/>
                <a:cs typeface="+mn-cs"/>
              </a:rPr>
              <a:t>Test templates for common test techniques </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26</a:t>
            </a:fld>
            <a:endParaRPr lang="en-US" altLang="zh-CN"/>
          </a:p>
        </p:txBody>
      </p:sp>
    </p:spTree>
    <p:extLst>
      <p:ext uri="{BB962C8B-B14F-4D97-AF65-F5344CB8AC3E}">
        <p14:creationId xmlns:p14="http://schemas.microsoft.com/office/powerpoint/2010/main" val="2458743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可以换成中文的表格</a:t>
            </a:r>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27</a:t>
            </a:fld>
            <a:endParaRPr lang="en-US" altLang="zh-CN"/>
          </a:p>
        </p:txBody>
      </p:sp>
    </p:spTree>
    <p:extLst>
      <p:ext uri="{BB962C8B-B14F-4D97-AF65-F5344CB8AC3E}">
        <p14:creationId xmlns:p14="http://schemas.microsoft.com/office/powerpoint/2010/main" val="112724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换成</a:t>
            </a:r>
            <a:r>
              <a:rPr lang="en-US" altLang="zh-CN" dirty="0"/>
              <a:t>CT1000P</a:t>
            </a:r>
            <a:r>
              <a:rPr lang="zh-CN" altLang="en-US" dirty="0"/>
              <a:t>开发环境</a:t>
            </a:r>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28</a:t>
            </a:fld>
            <a:endParaRPr lang="en-US" altLang="zh-CN"/>
          </a:p>
        </p:txBody>
      </p:sp>
    </p:spTree>
    <p:extLst>
      <p:ext uri="{BB962C8B-B14F-4D97-AF65-F5344CB8AC3E}">
        <p14:creationId xmlns:p14="http://schemas.microsoft.com/office/powerpoint/2010/main" val="3479063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加入画圈的图</a:t>
            </a:r>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29</a:t>
            </a:fld>
            <a:endParaRPr lang="en-US" altLang="zh-CN"/>
          </a:p>
        </p:txBody>
      </p:sp>
    </p:spTree>
    <p:extLst>
      <p:ext uri="{BB962C8B-B14F-4D97-AF65-F5344CB8AC3E}">
        <p14:creationId xmlns:p14="http://schemas.microsoft.com/office/powerpoint/2010/main" val="3492781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换成</a:t>
            </a:r>
            <a:r>
              <a:rPr lang="en-US" altLang="zh-CN" dirty="0"/>
              <a:t>CT1000P</a:t>
            </a:r>
            <a:r>
              <a:rPr lang="zh-CN" altLang="en-US" dirty="0"/>
              <a:t>开发环境</a:t>
            </a:r>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30</a:t>
            </a:fld>
            <a:endParaRPr lang="en-US" altLang="zh-CN"/>
          </a:p>
        </p:txBody>
      </p:sp>
    </p:spTree>
    <p:extLst>
      <p:ext uri="{BB962C8B-B14F-4D97-AF65-F5344CB8AC3E}">
        <p14:creationId xmlns:p14="http://schemas.microsoft.com/office/powerpoint/2010/main" val="2047686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33</a:t>
            </a:fld>
            <a:endParaRPr lang="en-US" altLang="zh-CN"/>
          </a:p>
        </p:txBody>
      </p:sp>
    </p:spTree>
    <p:extLst>
      <p:ext uri="{BB962C8B-B14F-4D97-AF65-F5344CB8AC3E}">
        <p14:creationId xmlns:p14="http://schemas.microsoft.com/office/powerpoint/2010/main" val="2717817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a:t>
            </a:fld>
            <a:endParaRPr lang="zh-CN" altLang="en-US"/>
          </a:p>
        </p:txBody>
      </p:sp>
    </p:spTree>
    <p:extLst>
      <p:ext uri="{BB962C8B-B14F-4D97-AF65-F5344CB8AC3E}">
        <p14:creationId xmlns:p14="http://schemas.microsoft.com/office/powerpoint/2010/main" val="2640478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fontAlgn="auto">
              <a:lnSpc>
                <a:spcPct val="100000"/>
              </a:lnSpc>
              <a:buFont typeface="Wingdings" panose="05000000000000000000" charset="0"/>
              <a:buNone/>
            </a:pPr>
            <a:r>
              <a:rPr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严格地说，测试计划不是必须要的。测试工程师可根据数据手册直接在测试仪上生成简单的测试程序进行检测</a:t>
            </a:r>
            <a:endParaRPr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endParaRPr>
          </a:p>
          <a:p>
            <a:pPr indent="0" fontAlgn="auto">
              <a:lnSpc>
                <a:spcPct val="100000"/>
              </a:lnSpc>
              <a:buFont typeface="Wingdings" panose="05000000000000000000" charset="0"/>
              <a:buNone/>
            </a:pPr>
            <a:r>
              <a:rPr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这种无序的测试方法会存在几个问题。</a:t>
            </a:r>
            <a:endParaRPr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endParaRPr>
          </a:p>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36</a:t>
            </a:fld>
            <a:endParaRPr lang="zh-CN" altLang="en-US"/>
          </a:p>
        </p:txBody>
      </p:sp>
    </p:spTree>
    <p:extLst>
      <p:ext uri="{BB962C8B-B14F-4D97-AF65-F5344CB8AC3E}">
        <p14:creationId xmlns:p14="http://schemas.microsoft.com/office/powerpoint/2010/main" val="3421518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fontAlgn="auto">
              <a:lnSpc>
                <a:spcPct val="100000"/>
              </a:lnSpc>
              <a:buFont typeface="Wingdings" panose="05000000000000000000" charset="0"/>
              <a:buNone/>
            </a:pPr>
            <a:r>
              <a:rPr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严格地说，测试计划不是必须要的。测试工程师可根据数据手册直接在测试仪上生成简单的测试程序进行检测</a:t>
            </a:r>
            <a:endParaRPr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endParaRPr>
          </a:p>
          <a:p>
            <a:pPr indent="0" fontAlgn="auto">
              <a:lnSpc>
                <a:spcPct val="100000"/>
              </a:lnSpc>
              <a:buFont typeface="Wingdings" panose="05000000000000000000" charset="0"/>
              <a:buNone/>
            </a:pPr>
            <a:r>
              <a:rPr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这种无序的测试方法会存在几个问题。</a:t>
            </a:r>
            <a:endParaRPr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endParaRPr>
          </a:p>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37</a:t>
            </a:fld>
            <a:endParaRPr lang="zh-CN" altLang="en-US"/>
          </a:p>
        </p:txBody>
      </p:sp>
    </p:spTree>
    <p:extLst>
      <p:ext uri="{BB962C8B-B14F-4D97-AF65-F5344CB8AC3E}">
        <p14:creationId xmlns:p14="http://schemas.microsoft.com/office/powerpoint/2010/main" val="3011502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fontAlgn="auto">
              <a:lnSpc>
                <a:spcPct val="100000"/>
              </a:lnSpc>
              <a:buFont typeface="Wingdings" panose="05000000000000000000" charset="0"/>
              <a:buNone/>
            </a:pPr>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38</a:t>
            </a:fld>
            <a:endParaRPr lang="zh-CN" altLang="en-US"/>
          </a:p>
        </p:txBody>
      </p:sp>
    </p:spTree>
    <p:extLst>
      <p:ext uri="{BB962C8B-B14F-4D97-AF65-F5344CB8AC3E}">
        <p14:creationId xmlns:p14="http://schemas.microsoft.com/office/powerpoint/2010/main" val="884466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39</a:t>
            </a:fld>
            <a:endParaRPr lang="zh-CN" altLang="en-US"/>
          </a:p>
        </p:txBody>
      </p:sp>
    </p:spTree>
    <p:extLst>
      <p:ext uri="{BB962C8B-B14F-4D97-AF65-F5344CB8AC3E}">
        <p14:creationId xmlns:p14="http://schemas.microsoft.com/office/powerpoint/2010/main" val="259385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40</a:t>
            </a:fld>
            <a:endParaRPr lang="zh-CN" altLang="en-US"/>
          </a:p>
        </p:txBody>
      </p:sp>
    </p:spTree>
    <p:extLst>
      <p:ext uri="{BB962C8B-B14F-4D97-AF65-F5344CB8AC3E}">
        <p14:creationId xmlns:p14="http://schemas.microsoft.com/office/powerpoint/2010/main" val="605016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41</a:t>
            </a:fld>
            <a:endParaRPr lang="zh-CN" altLang="en-US"/>
          </a:p>
        </p:txBody>
      </p:sp>
    </p:spTree>
    <p:extLst>
      <p:ext uri="{BB962C8B-B14F-4D97-AF65-F5344CB8AC3E}">
        <p14:creationId xmlns:p14="http://schemas.microsoft.com/office/powerpoint/2010/main" val="2892159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42</a:t>
            </a:fld>
            <a:endParaRPr lang="zh-CN" altLang="en-US"/>
          </a:p>
        </p:txBody>
      </p:sp>
    </p:spTree>
    <p:extLst>
      <p:ext uri="{BB962C8B-B14F-4D97-AF65-F5344CB8AC3E}">
        <p14:creationId xmlns:p14="http://schemas.microsoft.com/office/powerpoint/2010/main" val="2165628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43</a:t>
            </a:fld>
            <a:endParaRPr lang="zh-CN" altLang="en-US"/>
          </a:p>
        </p:txBody>
      </p:sp>
    </p:spTree>
    <p:extLst>
      <p:ext uri="{BB962C8B-B14F-4D97-AF65-F5344CB8AC3E}">
        <p14:creationId xmlns:p14="http://schemas.microsoft.com/office/powerpoint/2010/main" val="2280235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44</a:t>
            </a:fld>
            <a:endParaRPr lang="zh-CN" altLang="en-US"/>
          </a:p>
        </p:txBody>
      </p:sp>
    </p:spTree>
    <p:extLst>
      <p:ext uri="{BB962C8B-B14F-4D97-AF65-F5344CB8AC3E}">
        <p14:creationId xmlns:p14="http://schemas.microsoft.com/office/powerpoint/2010/main" val="2475221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47</a:t>
            </a:fld>
            <a:endParaRPr lang="zh-CN" altLang="en-US"/>
          </a:p>
        </p:txBody>
      </p:sp>
    </p:spTree>
    <p:extLst>
      <p:ext uri="{BB962C8B-B14F-4D97-AF65-F5344CB8AC3E}">
        <p14:creationId xmlns:p14="http://schemas.microsoft.com/office/powerpoint/2010/main" val="284442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333333"/>
                </a:solidFill>
                <a:latin typeface="Times New Roman" panose="02020603050405020304" pitchFamily="18" charset="0"/>
              </a:rPr>
              <a:t>在对</a:t>
            </a:r>
            <a:r>
              <a:rPr lang="en-US" altLang="zh-CN" dirty="0">
                <a:solidFill>
                  <a:srgbClr val="333333"/>
                </a:solidFill>
                <a:latin typeface="Times New Roman" panose="02020603050405020304" pitchFamily="18" charset="0"/>
                <a:cs typeface="Times New Roman" panose="02020603050405020304" pitchFamily="18" charset="0"/>
              </a:rPr>
              <a:t>PMU</a:t>
            </a:r>
            <a:r>
              <a:rPr lang="zh-CN" altLang="en-US" dirty="0">
                <a:solidFill>
                  <a:srgbClr val="333333"/>
                </a:solidFill>
                <a:latin typeface="Times New Roman" panose="02020603050405020304" pitchFamily="18" charset="0"/>
              </a:rPr>
              <a:t>进行编程时，驱动功能可选择为电压或电流：如果选择了电流，则测量模式自动被设置成电压；反之，如果选择了电压，则测量模式自动被设置成电流。一旦选择了驱动功能，则相应的数值必须同时被设置。</a:t>
            </a:r>
            <a:endParaRPr lang="en-US" altLang="zh-CN" dirty="0">
              <a:solidFill>
                <a:srgbClr val="333333"/>
              </a:solidFill>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333333"/>
                </a:solidFill>
                <a:latin typeface="Times New Roman" panose="02020603050405020304" pitchFamily="18" charset="0"/>
              </a:rPr>
              <a:t>为了提升</a:t>
            </a:r>
            <a:r>
              <a:rPr lang="en-US" altLang="zh-CN" dirty="0">
                <a:solidFill>
                  <a:srgbClr val="333333"/>
                </a:solidFill>
                <a:latin typeface="Times New Roman" panose="02020603050405020304" pitchFamily="18" charset="0"/>
                <a:cs typeface="Times New Roman" panose="02020603050405020304" pitchFamily="18" charset="0"/>
              </a:rPr>
              <a:t>PMU</a:t>
            </a:r>
            <a:r>
              <a:rPr lang="zh-CN" altLang="en-US" dirty="0">
                <a:solidFill>
                  <a:srgbClr val="333333"/>
                </a:solidFill>
                <a:latin typeface="Times New Roman" panose="02020603050405020304" pitchFamily="18" charset="0"/>
              </a:rPr>
              <a:t>驱动电压的精确度，常使用</a:t>
            </a:r>
            <a:r>
              <a:rPr lang="en-US" altLang="zh-CN" dirty="0">
                <a:solidFill>
                  <a:srgbClr val="333333"/>
                </a:solidFill>
                <a:latin typeface="Times New Roman" panose="02020603050405020304" pitchFamily="18" charset="0"/>
                <a:cs typeface="Times New Roman" panose="02020603050405020304" pitchFamily="18" charset="0"/>
              </a:rPr>
              <a:t>4</a:t>
            </a:r>
            <a:r>
              <a:rPr lang="zh-CN" altLang="en-US" dirty="0">
                <a:solidFill>
                  <a:srgbClr val="333333"/>
                </a:solidFill>
                <a:latin typeface="Times New Roman" panose="02020603050405020304" pitchFamily="18" charset="0"/>
              </a:rPr>
              <a:t>条线路的结构：两条驱动线路传输电流，另两条感知线路监测（</a:t>
            </a:r>
            <a:r>
              <a:rPr lang="en-US" altLang="zh-CN" dirty="0">
                <a:solidFill>
                  <a:srgbClr val="333333"/>
                </a:solidFill>
                <a:latin typeface="Times New Roman" panose="02020603050405020304" pitchFamily="18" charset="0"/>
                <a:cs typeface="Times New Roman" panose="02020603050405020304" pitchFamily="18" charset="0"/>
              </a:rPr>
              <a:t>DUT</a:t>
            </a:r>
            <a:r>
              <a:rPr lang="zh-CN" altLang="en-US" dirty="0">
                <a:solidFill>
                  <a:srgbClr val="333333"/>
                </a:solidFill>
                <a:latin typeface="Times New Roman" panose="02020603050405020304" pitchFamily="18" charset="0"/>
              </a:rPr>
              <a:t>）的电压。这缘于欧姆定律，大家知道，任何线路都有电阻，当电流流经线路会在其</a:t>
            </a:r>
            <a:r>
              <a:rPr lang="zh-CN" altLang="en-US" dirty="0">
                <a:solidFill>
                  <a:srgbClr val="FF0000"/>
                </a:solidFill>
                <a:latin typeface="Times New Roman" panose="02020603050405020304" pitchFamily="18" charset="0"/>
              </a:rPr>
              <a:t>两端产生压降</a:t>
            </a:r>
            <a:r>
              <a:rPr lang="zh-CN" altLang="en-US" dirty="0">
                <a:solidFill>
                  <a:srgbClr val="333333"/>
                </a:solidFill>
                <a:latin typeface="Times New Roman" panose="02020603050405020304" pitchFamily="18" charset="0"/>
              </a:rPr>
              <a:t>，这样我们给到</a:t>
            </a:r>
            <a:r>
              <a:rPr lang="en-US" altLang="zh-CN" dirty="0">
                <a:solidFill>
                  <a:srgbClr val="333333"/>
                </a:solidFill>
                <a:latin typeface="Times New Roman" panose="02020603050405020304" pitchFamily="18" charset="0"/>
                <a:cs typeface="Times New Roman" panose="02020603050405020304" pitchFamily="18" charset="0"/>
              </a:rPr>
              <a:t>DUT</a:t>
            </a:r>
            <a:r>
              <a:rPr lang="zh-CN" altLang="en-US" dirty="0">
                <a:solidFill>
                  <a:srgbClr val="333333"/>
                </a:solidFill>
                <a:latin typeface="Times New Roman" panose="02020603050405020304" pitchFamily="18" charset="0"/>
              </a:rPr>
              <a:t>端的电压往往小于我们在程序中设置的参数</a:t>
            </a:r>
            <a:r>
              <a:rPr lang="zh-CN" altLang="en-US" sz="1000" dirty="0">
                <a:solidFill>
                  <a:srgbClr val="333333"/>
                </a:solidFill>
                <a:latin typeface="Times New Roman" panose="02020603050405020304" pitchFamily="18" charset="0"/>
              </a:rPr>
              <a:t>。</a:t>
            </a:r>
            <a:endParaRPr lang="en-US" altLang="zh-CN" sz="1000" dirty="0">
              <a:solidFill>
                <a:srgbClr val="333333"/>
              </a:solidFill>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333333"/>
                </a:solidFill>
                <a:latin typeface="Times New Roman" panose="02020603050405020304" pitchFamily="18" charset="0"/>
              </a:rPr>
              <a:t>显示</a:t>
            </a:r>
            <a:r>
              <a:rPr lang="en-US" altLang="zh-CN" dirty="0">
                <a:solidFill>
                  <a:srgbClr val="333333"/>
                </a:solidFill>
                <a:latin typeface="Times New Roman" panose="02020603050405020304" pitchFamily="18" charset="0"/>
                <a:cs typeface="Times New Roman" panose="02020603050405020304" pitchFamily="18" charset="0"/>
              </a:rPr>
              <a:t>PMU</a:t>
            </a:r>
            <a:r>
              <a:rPr lang="zh-CN" altLang="en-US" dirty="0">
                <a:solidFill>
                  <a:srgbClr val="333333"/>
                </a:solidFill>
                <a:latin typeface="Times New Roman" panose="02020603050405020304" pitchFamily="18" charset="0"/>
              </a:rPr>
              <a:t>驱动</a:t>
            </a:r>
            <a:r>
              <a:rPr lang="en-US" altLang="zh-CN" dirty="0">
                <a:solidFill>
                  <a:srgbClr val="333333"/>
                </a:solidFill>
                <a:latin typeface="Times New Roman" panose="02020603050405020304" pitchFamily="18" charset="0"/>
                <a:cs typeface="Times New Roman" panose="02020603050405020304" pitchFamily="18" charset="0"/>
              </a:rPr>
              <a:t>5.0V</a:t>
            </a:r>
            <a:r>
              <a:rPr lang="zh-CN" altLang="en-US" dirty="0">
                <a:solidFill>
                  <a:srgbClr val="333333"/>
                </a:solidFill>
                <a:latin typeface="Times New Roman" panose="02020603050405020304" pitchFamily="18" charset="0"/>
              </a:rPr>
              <a:t>电压施加到</a:t>
            </a:r>
            <a:r>
              <a:rPr lang="en-US" altLang="zh-CN" dirty="0">
                <a:solidFill>
                  <a:srgbClr val="333333"/>
                </a:solidFill>
                <a:latin typeface="Times New Roman" panose="02020603050405020304" pitchFamily="18" charset="0"/>
                <a:cs typeface="Times New Roman" panose="02020603050405020304" pitchFamily="18" charset="0"/>
              </a:rPr>
              <a:t>250ohm</a:t>
            </a:r>
            <a:r>
              <a:rPr lang="zh-CN" altLang="en-US" dirty="0">
                <a:solidFill>
                  <a:srgbClr val="333333"/>
                </a:solidFill>
                <a:latin typeface="Times New Roman" panose="02020603050405020304" pitchFamily="18" charset="0"/>
              </a:rPr>
              <a:t>负载的情况，在实际的测试中，</a:t>
            </a:r>
            <a:r>
              <a:rPr lang="en-US" altLang="zh-CN" dirty="0">
                <a:solidFill>
                  <a:srgbClr val="333333"/>
                </a:solidFill>
                <a:latin typeface="Times New Roman" panose="02020603050405020304" pitchFamily="18" charset="0"/>
                <a:cs typeface="Times New Roman" panose="02020603050405020304" pitchFamily="18" charset="0"/>
              </a:rPr>
              <a:t>DUT</a:t>
            </a:r>
            <a:r>
              <a:rPr lang="zh-CN" altLang="en-US" dirty="0">
                <a:solidFill>
                  <a:srgbClr val="333333"/>
                </a:solidFill>
                <a:latin typeface="Times New Roman" panose="02020603050405020304" pitchFamily="18" charset="0"/>
              </a:rPr>
              <a:t>是阻抗性负载，从欧姆定律</a:t>
            </a:r>
            <a:r>
              <a:rPr lang="en-US" altLang="zh-CN" dirty="0">
                <a:solidFill>
                  <a:srgbClr val="333333"/>
                </a:solidFill>
                <a:latin typeface="Times New Roman" panose="02020603050405020304" pitchFamily="18" charset="0"/>
                <a:cs typeface="Times New Roman" panose="02020603050405020304" pitchFamily="18" charset="0"/>
              </a:rPr>
              <a:t>I=V/R</a:t>
            </a:r>
            <a:r>
              <a:rPr lang="zh-CN" altLang="en-US" dirty="0">
                <a:solidFill>
                  <a:srgbClr val="333333"/>
                </a:solidFill>
                <a:latin typeface="Times New Roman" panose="02020603050405020304" pitchFamily="18" charset="0"/>
              </a:rPr>
              <a:t>我们知道，其上将会通过</a:t>
            </a:r>
            <a:r>
              <a:rPr lang="en-US" altLang="zh-CN" dirty="0">
                <a:solidFill>
                  <a:srgbClr val="333333"/>
                </a:solidFill>
                <a:latin typeface="Times New Roman" panose="02020603050405020304" pitchFamily="18" charset="0"/>
                <a:cs typeface="Times New Roman" panose="02020603050405020304" pitchFamily="18" charset="0"/>
              </a:rPr>
              <a:t>20mA</a:t>
            </a:r>
            <a:r>
              <a:rPr lang="zh-CN" altLang="en-US" dirty="0">
                <a:solidFill>
                  <a:srgbClr val="333333"/>
                </a:solidFill>
                <a:latin typeface="Times New Roman" panose="02020603050405020304" pitchFamily="18" charset="0"/>
              </a:rPr>
              <a:t>的电流。器件的规格书可能定义可接受的最大电流为</a:t>
            </a:r>
            <a:r>
              <a:rPr lang="en-US" altLang="zh-CN" dirty="0">
                <a:solidFill>
                  <a:srgbClr val="333333"/>
                </a:solidFill>
                <a:latin typeface="Times New Roman" panose="02020603050405020304" pitchFamily="18" charset="0"/>
                <a:cs typeface="Times New Roman" panose="02020603050405020304" pitchFamily="18" charset="0"/>
              </a:rPr>
              <a:t>25mA</a:t>
            </a:r>
            <a:r>
              <a:rPr lang="zh-CN" altLang="en-US" dirty="0">
                <a:solidFill>
                  <a:srgbClr val="333333"/>
                </a:solidFill>
                <a:latin typeface="Times New Roman" panose="02020603050405020304" pitchFamily="18" charset="0"/>
              </a:rPr>
              <a:t>，这就意味着我们程序中此电流上限边界将会被设置为</a:t>
            </a:r>
            <a:r>
              <a:rPr lang="en-US" altLang="zh-CN" dirty="0">
                <a:solidFill>
                  <a:srgbClr val="333333"/>
                </a:solidFill>
                <a:latin typeface="Times New Roman" panose="02020603050405020304" pitchFamily="18" charset="0"/>
                <a:cs typeface="Times New Roman" panose="02020603050405020304" pitchFamily="18" charset="0"/>
              </a:rPr>
              <a:t>25mA</a:t>
            </a:r>
            <a:r>
              <a:rPr lang="zh-CN" altLang="en-US" dirty="0">
                <a:solidFill>
                  <a:srgbClr val="333333"/>
                </a:solidFill>
                <a:latin typeface="Times New Roman" panose="02020603050405020304" pitchFamily="18" charset="0"/>
              </a:rPr>
              <a:t>，</a:t>
            </a:r>
            <a:r>
              <a:rPr lang="zh-CN" altLang="en-US" dirty="0">
                <a:solidFill>
                  <a:srgbClr val="333333"/>
                </a:solidFill>
                <a:latin typeface="Times New Roman" panose="02020603050405020304" pitchFamily="18" charset="0"/>
                <a:cs typeface="Times New Roman" panose="02020603050405020304" pitchFamily="18" charset="0"/>
              </a:rPr>
              <a:t> </a:t>
            </a:r>
            <a:r>
              <a:rPr lang="zh-CN" altLang="en-US" dirty="0">
                <a:solidFill>
                  <a:srgbClr val="333333"/>
                </a:solidFill>
                <a:latin typeface="Times New Roman" panose="02020603050405020304" pitchFamily="18" charset="0"/>
              </a:rPr>
              <a:t>而钳制电流可以设置为</a:t>
            </a:r>
            <a:r>
              <a:rPr lang="en-US" altLang="zh-CN" dirty="0">
                <a:solidFill>
                  <a:srgbClr val="333333"/>
                </a:solidFill>
                <a:latin typeface="Times New Roman" panose="02020603050405020304" pitchFamily="18" charset="0"/>
                <a:cs typeface="Times New Roman" panose="02020603050405020304" pitchFamily="18" charset="0"/>
              </a:rPr>
              <a:t>30mA</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a:t>
            </a:fld>
            <a:endParaRPr lang="zh-CN" altLang="en-US"/>
          </a:p>
        </p:txBody>
      </p:sp>
    </p:spTree>
    <p:extLst>
      <p:ext uri="{BB962C8B-B14F-4D97-AF65-F5344CB8AC3E}">
        <p14:creationId xmlns:p14="http://schemas.microsoft.com/office/powerpoint/2010/main" val="451190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48</a:t>
            </a:fld>
            <a:endParaRPr lang="zh-CN" altLang="en-US"/>
          </a:p>
        </p:txBody>
      </p:sp>
    </p:spTree>
    <p:extLst>
      <p:ext uri="{BB962C8B-B14F-4D97-AF65-F5344CB8AC3E}">
        <p14:creationId xmlns:p14="http://schemas.microsoft.com/office/powerpoint/2010/main" val="1876185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49</a:t>
            </a:fld>
            <a:endParaRPr lang="zh-CN" altLang="en-US"/>
          </a:p>
        </p:txBody>
      </p:sp>
    </p:spTree>
    <p:extLst>
      <p:ext uri="{BB962C8B-B14F-4D97-AF65-F5344CB8AC3E}">
        <p14:creationId xmlns:p14="http://schemas.microsoft.com/office/powerpoint/2010/main" val="3265070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50</a:t>
            </a:fld>
            <a:endParaRPr lang="zh-CN" altLang="en-US"/>
          </a:p>
        </p:txBody>
      </p:sp>
    </p:spTree>
    <p:extLst>
      <p:ext uri="{BB962C8B-B14F-4D97-AF65-F5344CB8AC3E}">
        <p14:creationId xmlns:p14="http://schemas.microsoft.com/office/powerpoint/2010/main" val="1185843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51</a:t>
            </a:fld>
            <a:endParaRPr lang="zh-CN" altLang="en-US"/>
          </a:p>
        </p:txBody>
      </p:sp>
    </p:spTree>
    <p:extLst>
      <p:ext uri="{BB962C8B-B14F-4D97-AF65-F5344CB8AC3E}">
        <p14:creationId xmlns:p14="http://schemas.microsoft.com/office/powerpoint/2010/main" val="2452850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52</a:t>
            </a:fld>
            <a:endParaRPr lang="zh-CN" altLang="en-US"/>
          </a:p>
        </p:txBody>
      </p:sp>
    </p:spTree>
    <p:extLst>
      <p:ext uri="{BB962C8B-B14F-4D97-AF65-F5344CB8AC3E}">
        <p14:creationId xmlns:p14="http://schemas.microsoft.com/office/powerpoint/2010/main" val="4018520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53</a:t>
            </a:fld>
            <a:endParaRPr lang="zh-CN" altLang="en-US"/>
          </a:p>
        </p:txBody>
      </p:sp>
    </p:spTree>
    <p:extLst>
      <p:ext uri="{BB962C8B-B14F-4D97-AF65-F5344CB8AC3E}">
        <p14:creationId xmlns:p14="http://schemas.microsoft.com/office/powerpoint/2010/main" val="2058693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54</a:t>
            </a:fld>
            <a:endParaRPr lang="zh-CN" altLang="en-US"/>
          </a:p>
        </p:txBody>
      </p:sp>
    </p:spTree>
    <p:extLst>
      <p:ext uri="{BB962C8B-B14F-4D97-AF65-F5344CB8AC3E}">
        <p14:creationId xmlns:p14="http://schemas.microsoft.com/office/powerpoint/2010/main" val="1739228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55</a:t>
            </a:fld>
            <a:endParaRPr lang="zh-CN" altLang="en-US"/>
          </a:p>
        </p:txBody>
      </p:sp>
    </p:spTree>
    <p:extLst>
      <p:ext uri="{BB962C8B-B14F-4D97-AF65-F5344CB8AC3E}">
        <p14:creationId xmlns:p14="http://schemas.microsoft.com/office/powerpoint/2010/main" val="184541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56</a:t>
            </a:fld>
            <a:endParaRPr lang="zh-CN" altLang="en-US"/>
          </a:p>
        </p:txBody>
      </p:sp>
    </p:spTree>
    <p:extLst>
      <p:ext uri="{BB962C8B-B14F-4D97-AF65-F5344CB8AC3E}">
        <p14:creationId xmlns:p14="http://schemas.microsoft.com/office/powerpoint/2010/main" val="3814733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57</a:t>
            </a:fld>
            <a:endParaRPr lang="zh-CN" altLang="en-US"/>
          </a:p>
        </p:txBody>
      </p:sp>
    </p:spTree>
    <p:extLst>
      <p:ext uri="{BB962C8B-B14F-4D97-AF65-F5344CB8AC3E}">
        <p14:creationId xmlns:p14="http://schemas.microsoft.com/office/powerpoint/2010/main" val="173188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8</a:t>
            </a:fld>
            <a:endParaRPr lang="en-US" altLang="zh-CN"/>
          </a:p>
        </p:txBody>
      </p:sp>
    </p:spTree>
    <p:extLst>
      <p:ext uri="{BB962C8B-B14F-4D97-AF65-F5344CB8AC3E}">
        <p14:creationId xmlns:p14="http://schemas.microsoft.com/office/powerpoint/2010/main" val="3604365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60</a:t>
            </a:fld>
            <a:endParaRPr lang="zh-CN" altLang="en-US"/>
          </a:p>
        </p:txBody>
      </p:sp>
    </p:spTree>
    <p:extLst>
      <p:ext uri="{BB962C8B-B14F-4D97-AF65-F5344CB8AC3E}">
        <p14:creationId xmlns:p14="http://schemas.microsoft.com/office/powerpoint/2010/main" val="1902701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61</a:t>
            </a:fld>
            <a:endParaRPr lang="zh-CN" altLang="en-US"/>
          </a:p>
        </p:txBody>
      </p:sp>
    </p:spTree>
    <p:extLst>
      <p:ext uri="{BB962C8B-B14F-4D97-AF65-F5344CB8AC3E}">
        <p14:creationId xmlns:p14="http://schemas.microsoft.com/office/powerpoint/2010/main" val="3875894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62</a:t>
            </a:fld>
            <a:endParaRPr lang="zh-CN" altLang="en-US"/>
          </a:p>
        </p:txBody>
      </p:sp>
    </p:spTree>
    <p:extLst>
      <p:ext uri="{BB962C8B-B14F-4D97-AF65-F5344CB8AC3E}">
        <p14:creationId xmlns:p14="http://schemas.microsoft.com/office/powerpoint/2010/main" val="666971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63</a:t>
            </a:fld>
            <a:endParaRPr lang="zh-CN" altLang="en-US"/>
          </a:p>
        </p:txBody>
      </p:sp>
    </p:spTree>
    <p:extLst>
      <p:ext uri="{BB962C8B-B14F-4D97-AF65-F5344CB8AC3E}">
        <p14:creationId xmlns:p14="http://schemas.microsoft.com/office/powerpoint/2010/main" val="2654792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64</a:t>
            </a:fld>
            <a:endParaRPr lang="zh-CN" altLang="en-US"/>
          </a:p>
        </p:txBody>
      </p:sp>
    </p:spTree>
    <p:extLst>
      <p:ext uri="{BB962C8B-B14F-4D97-AF65-F5344CB8AC3E}">
        <p14:creationId xmlns:p14="http://schemas.microsoft.com/office/powerpoint/2010/main" val="2639839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65</a:t>
            </a:fld>
            <a:endParaRPr lang="zh-CN" altLang="en-US"/>
          </a:p>
        </p:txBody>
      </p:sp>
    </p:spTree>
    <p:extLst>
      <p:ext uri="{BB962C8B-B14F-4D97-AF65-F5344CB8AC3E}">
        <p14:creationId xmlns:p14="http://schemas.microsoft.com/office/powerpoint/2010/main" val="3322677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66</a:t>
            </a:fld>
            <a:endParaRPr lang="zh-CN" altLang="en-US"/>
          </a:p>
        </p:txBody>
      </p:sp>
    </p:spTree>
    <p:extLst>
      <p:ext uri="{BB962C8B-B14F-4D97-AF65-F5344CB8AC3E}">
        <p14:creationId xmlns:p14="http://schemas.microsoft.com/office/powerpoint/2010/main" val="4256165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67</a:t>
            </a:fld>
            <a:endParaRPr lang="zh-CN" altLang="en-US"/>
          </a:p>
        </p:txBody>
      </p:sp>
    </p:spTree>
    <p:extLst>
      <p:ext uri="{BB962C8B-B14F-4D97-AF65-F5344CB8AC3E}">
        <p14:creationId xmlns:p14="http://schemas.microsoft.com/office/powerpoint/2010/main" val="2510386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68</a:t>
            </a:fld>
            <a:endParaRPr lang="zh-CN" altLang="en-US"/>
          </a:p>
        </p:txBody>
      </p:sp>
    </p:spTree>
    <p:extLst>
      <p:ext uri="{BB962C8B-B14F-4D97-AF65-F5344CB8AC3E}">
        <p14:creationId xmlns:p14="http://schemas.microsoft.com/office/powerpoint/2010/main" val="1761195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69</a:t>
            </a:fld>
            <a:endParaRPr lang="zh-CN" altLang="en-US"/>
          </a:p>
        </p:txBody>
      </p:sp>
    </p:spTree>
    <p:extLst>
      <p:ext uri="{BB962C8B-B14F-4D97-AF65-F5344CB8AC3E}">
        <p14:creationId xmlns:p14="http://schemas.microsoft.com/office/powerpoint/2010/main" val="1818721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9</a:t>
            </a:fld>
            <a:endParaRPr lang="en-US" altLang="zh-CN"/>
          </a:p>
        </p:txBody>
      </p:sp>
    </p:spTree>
    <p:extLst>
      <p:ext uri="{BB962C8B-B14F-4D97-AF65-F5344CB8AC3E}">
        <p14:creationId xmlns:p14="http://schemas.microsoft.com/office/powerpoint/2010/main" val="34981887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70</a:t>
            </a:fld>
            <a:endParaRPr lang="zh-CN" altLang="en-US"/>
          </a:p>
        </p:txBody>
      </p:sp>
    </p:spTree>
    <p:extLst>
      <p:ext uri="{BB962C8B-B14F-4D97-AF65-F5344CB8AC3E}">
        <p14:creationId xmlns:p14="http://schemas.microsoft.com/office/powerpoint/2010/main" val="493694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71</a:t>
            </a:fld>
            <a:endParaRPr lang="zh-CN" altLang="en-US"/>
          </a:p>
        </p:txBody>
      </p:sp>
    </p:spTree>
    <p:extLst>
      <p:ext uri="{BB962C8B-B14F-4D97-AF65-F5344CB8AC3E}">
        <p14:creationId xmlns:p14="http://schemas.microsoft.com/office/powerpoint/2010/main" val="3462512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为什么不设置电流钳位？</a:t>
            </a:r>
          </a:p>
        </p:txBody>
      </p:sp>
      <p:sp>
        <p:nvSpPr>
          <p:cNvPr id="4" name="灯片编号占位符 3"/>
          <p:cNvSpPr>
            <a:spLocks noGrp="1"/>
          </p:cNvSpPr>
          <p:nvPr>
            <p:ph type="sldNum" sz="quarter" idx="10"/>
          </p:nvPr>
        </p:nvSpPr>
        <p:spPr/>
        <p:txBody>
          <a:bodyPr/>
          <a:lstStyle/>
          <a:p>
            <a:fld id="{9F8328F4-20DC-405A-A43A-FF47A1DEA339}" type="slidenum">
              <a:rPr lang="zh-CN" altLang="en-US" smtClean="0"/>
              <a:t>72</a:t>
            </a:fld>
            <a:endParaRPr lang="zh-CN" altLang="en-US"/>
          </a:p>
        </p:txBody>
      </p:sp>
    </p:spTree>
    <p:extLst>
      <p:ext uri="{BB962C8B-B14F-4D97-AF65-F5344CB8AC3E}">
        <p14:creationId xmlns:p14="http://schemas.microsoft.com/office/powerpoint/2010/main" val="24518870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73</a:t>
            </a:fld>
            <a:endParaRPr lang="zh-CN" altLang="en-US"/>
          </a:p>
        </p:txBody>
      </p:sp>
    </p:spTree>
    <p:extLst>
      <p:ext uri="{BB962C8B-B14F-4D97-AF65-F5344CB8AC3E}">
        <p14:creationId xmlns:p14="http://schemas.microsoft.com/office/powerpoint/2010/main" val="854421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74</a:t>
            </a:fld>
            <a:endParaRPr lang="zh-CN" altLang="en-US"/>
          </a:p>
        </p:txBody>
      </p:sp>
    </p:spTree>
    <p:extLst>
      <p:ext uri="{BB962C8B-B14F-4D97-AF65-F5344CB8AC3E}">
        <p14:creationId xmlns:p14="http://schemas.microsoft.com/office/powerpoint/2010/main" val="26514929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75</a:t>
            </a:fld>
            <a:endParaRPr lang="zh-CN" altLang="en-US"/>
          </a:p>
        </p:txBody>
      </p:sp>
    </p:spTree>
    <p:extLst>
      <p:ext uri="{BB962C8B-B14F-4D97-AF65-F5344CB8AC3E}">
        <p14:creationId xmlns:p14="http://schemas.microsoft.com/office/powerpoint/2010/main" val="4049310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76</a:t>
            </a:fld>
            <a:endParaRPr lang="zh-CN" altLang="en-US"/>
          </a:p>
        </p:txBody>
      </p:sp>
    </p:spTree>
    <p:extLst>
      <p:ext uri="{BB962C8B-B14F-4D97-AF65-F5344CB8AC3E}">
        <p14:creationId xmlns:p14="http://schemas.microsoft.com/office/powerpoint/2010/main" val="28774173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77</a:t>
            </a:fld>
            <a:endParaRPr lang="zh-CN" altLang="en-US"/>
          </a:p>
        </p:txBody>
      </p:sp>
    </p:spTree>
    <p:extLst>
      <p:ext uri="{BB962C8B-B14F-4D97-AF65-F5344CB8AC3E}">
        <p14:creationId xmlns:p14="http://schemas.microsoft.com/office/powerpoint/2010/main" val="31823798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78</a:t>
            </a:fld>
            <a:endParaRPr lang="zh-CN" altLang="en-US"/>
          </a:p>
        </p:txBody>
      </p:sp>
    </p:spTree>
    <p:extLst>
      <p:ext uri="{BB962C8B-B14F-4D97-AF65-F5344CB8AC3E}">
        <p14:creationId xmlns:p14="http://schemas.microsoft.com/office/powerpoint/2010/main" val="2853932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8328F4-20DC-405A-A43A-FF47A1DEA339}" type="slidenum">
              <a:rPr lang="zh-CN" altLang="en-US" smtClean="0"/>
              <a:t>79</a:t>
            </a:fld>
            <a:endParaRPr lang="zh-CN" altLang="en-US"/>
          </a:p>
        </p:txBody>
      </p:sp>
    </p:spTree>
    <p:extLst>
      <p:ext uri="{BB962C8B-B14F-4D97-AF65-F5344CB8AC3E}">
        <p14:creationId xmlns:p14="http://schemas.microsoft.com/office/powerpoint/2010/main" val="113800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事件型的测试向量文件如</a:t>
            </a:r>
            <a:r>
              <a:rPr lang="en-US" altLang="zh-CN" dirty="0"/>
              <a:t>VCD/EVCD</a:t>
            </a:r>
            <a:r>
              <a:rPr lang="zh-CN" altLang="en-US" dirty="0"/>
              <a:t>，记录的每个事件都由一个事件值和一个事件时间构成</a:t>
            </a:r>
            <a:endParaRPr lang="en-US" altLang="zh-CN" dirty="0"/>
          </a:p>
          <a:p>
            <a:r>
              <a:rPr lang="zh-CN" altLang="en-US" dirty="0"/>
              <a:t>基于周期的测试向量文件如</a:t>
            </a:r>
            <a:r>
              <a:rPr lang="en-US" altLang="zh-CN" dirty="0"/>
              <a:t>WGL/STIL</a:t>
            </a:r>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16</a:t>
            </a:fld>
            <a:endParaRPr lang="en-US" altLang="zh-CN"/>
          </a:p>
        </p:txBody>
      </p:sp>
    </p:spTree>
    <p:extLst>
      <p:ext uri="{BB962C8B-B14F-4D97-AF65-F5344CB8AC3E}">
        <p14:creationId xmlns:p14="http://schemas.microsoft.com/office/powerpoint/2010/main" val="37618037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传统ＡＣ测试：１，ＤＵＴ对多频信号的响应只能逐一测试；２，谐波响应只能通过滤波器滤除基波，再对ＤＵＴ进行测试；３，测试伴随着ＲＭＳ信号的ＲＭＳ噪声不可重复，除非用平均或带通滤波。</a:t>
            </a:r>
            <a:endParaRPr lang="en-US" dirty="0"/>
          </a:p>
        </p:txBody>
      </p:sp>
      <p:sp>
        <p:nvSpPr>
          <p:cNvPr id="4" name="Slide Number Placeholder 3"/>
          <p:cNvSpPr>
            <a:spLocks noGrp="1"/>
          </p:cNvSpPr>
          <p:nvPr>
            <p:ph type="sldNum" sz="quarter" idx="10"/>
          </p:nvPr>
        </p:nvSpPr>
        <p:spPr/>
        <p:txBody>
          <a:bodyPr/>
          <a:lstStyle/>
          <a:p>
            <a:pPr>
              <a:defRPr/>
            </a:pPr>
            <a:fld id="{C964AFEA-7A4D-4BA5-954A-BEACC1695506}" type="slidenum">
              <a:rPr lang="zh-CN" altLang="en-US" smtClean="0"/>
              <a:pPr>
                <a:defRPr/>
              </a:pPr>
              <a:t>80</a:t>
            </a:fld>
            <a:endParaRPr lang="en-US" altLang="zh-CN"/>
          </a:p>
        </p:txBody>
      </p:sp>
    </p:spTree>
    <p:extLst>
      <p:ext uri="{BB962C8B-B14F-4D97-AF65-F5344CB8AC3E}">
        <p14:creationId xmlns:p14="http://schemas.microsoft.com/office/powerpoint/2010/main" val="3961632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81</a:t>
            </a:fld>
            <a:endParaRPr lang="en-US" altLang="zh-CN" dirty="0"/>
          </a:p>
        </p:txBody>
      </p:sp>
    </p:spTree>
    <p:extLst>
      <p:ext uri="{BB962C8B-B14F-4D97-AF65-F5344CB8AC3E}">
        <p14:creationId xmlns:p14="http://schemas.microsoft.com/office/powerpoint/2010/main" val="14090093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82</a:t>
            </a:fld>
            <a:endParaRPr lang="en-US" altLang="zh-CN" dirty="0"/>
          </a:p>
        </p:txBody>
      </p:sp>
    </p:spTree>
    <p:extLst>
      <p:ext uri="{BB962C8B-B14F-4D97-AF65-F5344CB8AC3E}">
        <p14:creationId xmlns:p14="http://schemas.microsoft.com/office/powerpoint/2010/main" val="4658253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83</a:t>
            </a:fld>
            <a:endParaRPr lang="en-US" altLang="zh-CN" dirty="0"/>
          </a:p>
        </p:txBody>
      </p:sp>
    </p:spTree>
    <p:extLst>
      <p:ext uri="{BB962C8B-B14F-4D97-AF65-F5344CB8AC3E}">
        <p14:creationId xmlns:p14="http://schemas.microsoft.com/office/powerpoint/2010/main" val="41098384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84</a:t>
            </a:fld>
            <a:endParaRPr lang="en-US" altLang="zh-CN" dirty="0"/>
          </a:p>
        </p:txBody>
      </p:sp>
    </p:spTree>
    <p:extLst>
      <p:ext uri="{BB962C8B-B14F-4D97-AF65-F5344CB8AC3E}">
        <p14:creationId xmlns:p14="http://schemas.microsoft.com/office/powerpoint/2010/main" val="42419831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85</a:t>
            </a:fld>
            <a:endParaRPr lang="en-US" altLang="zh-CN"/>
          </a:p>
        </p:txBody>
      </p:sp>
    </p:spTree>
    <p:extLst>
      <p:ext uri="{BB962C8B-B14F-4D97-AF65-F5344CB8AC3E}">
        <p14:creationId xmlns:p14="http://schemas.microsoft.com/office/powerpoint/2010/main" val="32814613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86</a:t>
            </a:fld>
            <a:endParaRPr lang="en-US" altLang="zh-CN"/>
          </a:p>
        </p:txBody>
      </p:sp>
    </p:spTree>
    <p:extLst>
      <p:ext uri="{BB962C8B-B14F-4D97-AF65-F5344CB8AC3E}">
        <p14:creationId xmlns:p14="http://schemas.microsoft.com/office/powerpoint/2010/main" val="36667453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87</a:t>
            </a:fld>
            <a:endParaRPr lang="en-US" altLang="zh-CN" dirty="0"/>
          </a:p>
        </p:txBody>
      </p:sp>
    </p:spTree>
    <p:extLst>
      <p:ext uri="{BB962C8B-B14F-4D97-AF65-F5344CB8AC3E}">
        <p14:creationId xmlns:p14="http://schemas.microsoft.com/office/powerpoint/2010/main" val="28995941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88</a:t>
            </a:fld>
            <a:endParaRPr lang="en-US" altLang="zh-CN" dirty="0"/>
          </a:p>
        </p:txBody>
      </p:sp>
    </p:spTree>
    <p:extLst>
      <p:ext uri="{BB962C8B-B14F-4D97-AF65-F5344CB8AC3E}">
        <p14:creationId xmlns:p14="http://schemas.microsoft.com/office/powerpoint/2010/main" val="14878617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89</a:t>
            </a:fld>
            <a:endParaRPr lang="en-US" altLang="zh-CN" dirty="0"/>
          </a:p>
        </p:txBody>
      </p:sp>
    </p:spTree>
    <p:extLst>
      <p:ext uri="{BB962C8B-B14F-4D97-AF65-F5344CB8AC3E}">
        <p14:creationId xmlns:p14="http://schemas.microsoft.com/office/powerpoint/2010/main" val="431399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备注的方法？加入</a:t>
            </a:r>
            <a:r>
              <a:rPr lang="en-US" altLang="zh-CN" dirty="0"/>
              <a:t>VC</a:t>
            </a:r>
            <a:r>
              <a:rPr lang="zh-CN" altLang="en-US" dirty="0"/>
              <a:t>的例子</a:t>
            </a:r>
          </a:p>
        </p:txBody>
      </p:sp>
      <p:sp>
        <p:nvSpPr>
          <p:cNvPr id="4" name="灯片编号占位符 3"/>
          <p:cNvSpPr>
            <a:spLocks noGrp="1"/>
          </p:cNvSpPr>
          <p:nvPr>
            <p:ph type="sldNum" sz="quarter" idx="10"/>
          </p:nvPr>
        </p:nvSpPr>
        <p:spPr/>
        <p:txBody>
          <a:bodyPr/>
          <a:lstStyle/>
          <a:p>
            <a:fld id="{9F8328F4-20DC-405A-A43A-FF47A1DEA339}" type="slidenum">
              <a:rPr lang="zh-CN" altLang="en-US" smtClean="0"/>
              <a:t>19</a:t>
            </a:fld>
            <a:endParaRPr lang="zh-CN" altLang="en-US"/>
          </a:p>
        </p:txBody>
      </p:sp>
    </p:spTree>
    <p:extLst>
      <p:ext uri="{BB962C8B-B14F-4D97-AF65-F5344CB8AC3E}">
        <p14:creationId xmlns:p14="http://schemas.microsoft.com/office/powerpoint/2010/main" val="31304642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90</a:t>
            </a:fld>
            <a:endParaRPr lang="en-US" altLang="zh-CN"/>
          </a:p>
        </p:txBody>
      </p:sp>
    </p:spTree>
    <p:extLst>
      <p:ext uri="{BB962C8B-B14F-4D97-AF65-F5344CB8AC3E}">
        <p14:creationId xmlns:p14="http://schemas.microsoft.com/office/powerpoint/2010/main" val="34983484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91</a:t>
            </a:fld>
            <a:endParaRPr lang="en-US" altLang="zh-CN" dirty="0"/>
          </a:p>
        </p:txBody>
      </p:sp>
    </p:spTree>
    <p:extLst>
      <p:ext uri="{BB962C8B-B14F-4D97-AF65-F5344CB8AC3E}">
        <p14:creationId xmlns:p14="http://schemas.microsoft.com/office/powerpoint/2010/main" val="3017255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92</a:t>
            </a:fld>
            <a:endParaRPr lang="en-US" altLang="zh-CN"/>
          </a:p>
        </p:txBody>
      </p:sp>
    </p:spTree>
    <p:extLst>
      <p:ext uri="{BB962C8B-B14F-4D97-AF65-F5344CB8AC3E}">
        <p14:creationId xmlns:p14="http://schemas.microsoft.com/office/powerpoint/2010/main" val="1563784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93</a:t>
            </a:fld>
            <a:endParaRPr lang="en-US" altLang="zh-CN"/>
          </a:p>
        </p:txBody>
      </p:sp>
    </p:spTree>
    <p:extLst>
      <p:ext uri="{BB962C8B-B14F-4D97-AF65-F5344CB8AC3E}">
        <p14:creationId xmlns:p14="http://schemas.microsoft.com/office/powerpoint/2010/main" val="1213215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94</a:t>
            </a:fld>
            <a:endParaRPr lang="en-US" altLang="zh-CN" dirty="0"/>
          </a:p>
        </p:txBody>
      </p:sp>
    </p:spTree>
    <p:extLst>
      <p:ext uri="{BB962C8B-B14F-4D97-AF65-F5344CB8AC3E}">
        <p14:creationId xmlns:p14="http://schemas.microsoft.com/office/powerpoint/2010/main" val="3049175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95</a:t>
            </a:fld>
            <a:endParaRPr lang="en-US" altLang="zh-CN" dirty="0"/>
          </a:p>
        </p:txBody>
      </p:sp>
    </p:spTree>
    <p:extLst>
      <p:ext uri="{BB962C8B-B14F-4D97-AF65-F5344CB8AC3E}">
        <p14:creationId xmlns:p14="http://schemas.microsoft.com/office/powerpoint/2010/main" val="5275119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96</a:t>
            </a:fld>
            <a:endParaRPr lang="en-US" altLang="zh-CN" dirty="0"/>
          </a:p>
        </p:txBody>
      </p:sp>
    </p:spTree>
    <p:extLst>
      <p:ext uri="{BB962C8B-B14F-4D97-AF65-F5344CB8AC3E}">
        <p14:creationId xmlns:p14="http://schemas.microsoft.com/office/powerpoint/2010/main" val="1704837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97</a:t>
            </a:fld>
            <a:endParaRPr lang="en-US" altLang="zh-CN" dirty="0"/>
          </a:p>
        </p:txBody>
      </p:sp>
    </p:spTree>
    <p:extLst>
      <p:ext uri="{BB962C8B-B14F-4D97-AF65-F5344CB8AC3E}">
        <p14:creationId xmlns:p14="http://schemas.microsoft.com/office/powerpoint/2010/main" val="36319566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98</a:t>
            </a:fld>
            <a:endParaRPr lang="en-US" altLang="zh-CN" dirty="0"/>
          </a:p>
        </p:txBody>
      </p:sp>
    </p:spTree>
    <p:extLst>
      <p:ext uri="{BB962C8B-B14F-4D97-AF65-F5344CB8AC3E}">
        <p14:creationId xmlns:p14="http://schemas.microsoft.com/office/powerpoint/2010/main" val="40083268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99</a:t>
            </a:fld>
            <a:endParaRPr lang="en-US" altLang="zh-CN" dirty="0"/>
          </a:p>
        </p:txBody>
      </p:sp>
    </p:spTree>
    <p:extLst>
      <p:ext uri="{BB962C8B-B14F-4D97-AF65-F5344CB8AC3E}">
        <p14:creationId xmlns:p14="http://schemas.microsoft.com/office/powerpoint/2010/main" val="391250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备注的方法？加入</a:t>
            </a:r>
            <a:r>
              <a:rPr lang="en-US" altLang="zh-CN" dirty="0"/>
              <a:t>VC</a:t>
            </a:r>
            <a:r>
              <a:rPr lang="zh-CN" altLang="en-US" dirty="0"/>
              <a:t>的例子</a:t>
            </a:r>
          </a:p>
        </p:txBody>
      </p:sp>
      <p:sp>
        <p:nvSpPr>
          <p:cNvPr id="4" name="灯片编号占位符 3"/>
          <p:cNvSpPr>
            <a:spLocks noGrp="1"/>
          </p:cNvSpPr>
          <p:nvPr>
            <p:ph type="sldNum" sz="quarter" idx="10"/>
          </p:nvPr>
        </p:nvSpPr>
        <p:spPr/>
        <p:txBody>
          <a:bodyPr/>
          <a:lstStyle/>
          <a:p>
            <a:fld id="{9F8328F4-20DC-405A-A43A-FF47A1DEA339}" type="slidenum">
              <a:rPr lang="zh-CN" altLang="en-US" smtClean="0"/>
              <a:t>20</a:t>
            </a:fld>
            <a:endParaRPr lang="zh-CN" altLang="en-US"/>
          </a:p>
        </p:txBody>
      </p:sp>
    </p:spTree>
    <p:extLst>
      <p:ext uri="{BB962C8B-B14F-4D97-AF65-F5344CB8AC3E}">
        <p14:creationId xmlns:p14="http://schemas.microsoft.com/office/powerpoint/2010/main" val="30569041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101</a:t>
            </a:fld>
            <a:endParaRPr lang="en-US" altLang="zh-CN" dirty="0"/>
          </a:p>
        </p:txBody>
      </p:sp>
    </p:spTree>
    <p:extLst>
      <p:ext uri="{BB962C8B-B14F-4D97-AF65-F5344CB8AC3E}">
        <p14:creationId xmlns:p14="http://schemas.microsoft.com/office/powerpoint/2010/main" val="28449498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102</a:t>
            </a:fld>
            <a:endParaRPr lang="en-US" altLang="zh-CN" dirty="0"/>
          </a:p>
        </p:txBody>
      </p:sp>
    </p:spTree>
    <p:extLst>
      <p:ext uri="{BB962C8B-B14F-4D97-AF65-F5344CB8AC3E}">
        <p14:creationId xmlns:p14="http://schemas.microsoft.com/office/powerpoint/2010/main" val="28130753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103</a:t>
            </a:fld>
            <a:endParaRPr lang="en-US" altLang="zh-CN" dirty="0"/>
          </a:p>
        </p:txBody>
      </p:sp>
    </p:spTree>
    <p:extLst>
      <p:ext uri="{BB962C8B-B14F-4D97-AF65-F5344CB8AC3E}">
        <p14:creationId xmlns:p14="http://schemas.microsoft.com/office/powerpoint/2010/main" val="3703656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106</a:t>
            </a:fld>
            <a:endParaRPr lang="en-US" altLang="zh-CN" dirty="0"/>
          </a:p>
        </p:txBody>
      </p:sp>
    </p:spTree>
    <p:extLst>
      <p:ext uri="{BB962C8B-B14F-4D97-AF65-F5344CB8AC3E}">
        <p14:creationId xmlns:p14="http://schemas.microsoft.com/office/powerpoint/2010/main" val="42681636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107</a:t>
            </a:fld>
            <a:endParaRPr lang="en-US" altLang="zh-CN" dirty="0"/>
          </a:p>
        </p:txBody>
      </p:sp>
    </p:spTree>
    <p:extLst>
      <p:ext uri="{BB962C8B-B14F-4D97-AF65-F5344CB8AC3E}">
        <p14:creationId xmlns:p14="http://schemas.microsoft.com/office/powerpoint/2010/main" val="16260939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108</a:t>
            </a:fld>
            <a:endParaRPr lang="en-US" altLang="zh-CN" dirty="0"/>
          </a:p>
        </p:txBody>
      </p:sp>
    </p:spTree>
    <p:extLst>
      <p:ext uri="{BB962C8B-B14F-4D97-AF65-F5344CB8AC3E}">
        <p14:creationId xmlns:p14="http://schemas.microsoft.com/office/powerpoint/2010/main" val="8132208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109</a:t>
            </a:fld>
            <a:endParaRPr lang="en-US" altLang="zh-CN" dirty="0"/>
          </a:p>
        </p:txBody>
      </p:sp>
    </p:spTree>
    <p:extLst>
      <p:ext uri="{BB962C8B-B14F-4D97-AF65-F5344CB8AC3E}">
        <p14:creationId xmlns:p14="http://schemas.microsoft.com/office/powerpoint/2010/main" val="3563394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110</a:t>
            </a:fld>
            <a:endParaRPr lang="en-US" altLang="zh-CN" dirty="0"/>
          </a:p>
        </p:txBody>
      </p:sp>
    </p:spTree>
    <p:extLst>
      <p:ext uri="{BB962C8B-B14F-4D97-AF65-F5344CB8AC3E}">
        <p14:creationId xmlns:p14="http://schemas.microsoft.com/office/powerpoint/2010/main" val="19030582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111</a:t>
            </a:fld>
            <a:endParaRPr lang="en-US" altLang="zh-CN" dirty="0"/>
          </a:p>
        </p:txBody>
      </p:sp>
    </p:spTree>
    <p:extLst>
      <p:ext uri="{BB962C8B-B14F-4D97-AF65-F5344CB8AC3E}">
        <p14:creationId xmlns:p14="http://schemas.microsoft.com/office/powerpoint/2010/main" val="10521530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112</a:t>
            </a:fld>
            <a:endParaRPr lang="en-US" altLang="zh-CN" dirty="0"/>
          </a:p>
        </p:txBody>
      </p:sp>
    </p:spTree>
    <p:extLst>
      <p:ext uri="{BB962C8B-B14F-4D97-AF65-F5344CB8AC3E}">
        <p14:creationId xmlns:p14="http://schemas.microsoft.com/office/powerpoint/2010/main" val="2151803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FF0000"/>
                </a:solidFill>
              </a:rPr>
              <a:t>改为中文</a:t>
            </a:r>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21</a:t>
            </a:fld>
            <a:endParaRPr lang="en-US" altLang="zh-CN"/>
          </a:p>
        </p:txBody>
      </p:sp>
    </p:spTree>
    <p:extLst>
      <p:ext uri="{BB962C8B-B14F-4D97-AF65-F5344CB8AC3E}">
        <p14:creationId xmlns:p14="http://schemas.microsoft.com/office/powerpoint/2010/main" val="19650281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113</a:t>
            </a:fld>
            <a:endParaRPr lang="en-US" altLang="zh-CN"/>
          </a:p>
        </p:txBody>
      </p:sp>
    </p:spTree>
    <p:extLst>
      <p:ext uri="{BB962C8B-B14F-4D97-AF65-F5344CB8AC3E}">
        <p14:creationId xmlns:p14="http://schemas.microsoft.com/office/powerpoint/2010/main" val="4072426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114</a:t>
            </a:fld>
            <a:endParaRPr lang="en-US" altLang="zh-CN"/>
          </a:p>
        </p:txBody>
      </p:sp>
    </p:spTree>
    <p:extLst>
      <p:ext uri="{BB962C8B-B14F-4D97-AF65-F5344CB8AC3E}">
        <p14:creationId xmlns:p14="http://schemas.microsoft.com/office/powerpoint/2010/main" val="16498513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115</a:t>
            </a:fld>
            <a:endParaRPr lang="en-US" altLang="zh-CN"/>
          </a:p>
        </p:txBody>
      </p:sp>
    </p:spTree>
    <p:extLst>
      <p:ext uri="{BB962C8B-B14F-4D97-AF65-F5344CB8AC3E}">
        <p14:creationId xmlns:p14="http://schemas.microsoft.com/office/powerpoint/2010/main" val="23378604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116</a:t>
            </a:fld>
            <a:endParaRPr lang="en-US" altLang="zh-CN"/>
          </a:p>
        </p:txBody>
      </p:sp>
    </p:spTree>
    <p:extLst>
      <p:ext uri="{BB962C8B-B14F-4D97-AF65-F5344CB8AC3E}">
        <p14:creationId xmlns:p14="http://schemas.microsoft.com/office/powerpoint/2010/main" val="6091781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117</a:t>
            </a:fld>
            <a:endParaRPr lang="en-US" altLang="zh-CN"/>
          </a:p>
        </p:txBody>
      </p:sp>
    </p:spTree>
    <p:extLst>
      <p:ext uri="{BB962C8B-B14F-4D97-AF65-F5344CB8AC3E}">
        <p14:creationId xmlns:p14="http://schemas.microsoft.com/office/powerpoint/2010/main" val="21973614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118</a:t>
            </a:fld>
            <a:endParaRPr lang="en-US" altLang="zh-CN"/>
          </a:p>
        </p:txBody>
      </p:sp>
    </p:spTree>
    <p:extLst>
      <p:ext uri="{BB962C8B-B14F-4D97-AF65-F5344CB8AC3E}">
        <p14:creationId xmlns:p14="http://schemas.microsoft.com/office/powerpoint/2010/main" val="2086649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964AFEA-7A4D-4BA5-954A-BEACC1695506}" type="slidenum">
              <a:rPr lang="zh-CN" altLang="en-US" smtClean="0"/>
              <a:pPr>
                <a:defRPr/>
              </a:pPr>
              <a:t>119</a:t>
            </a:fld>
            <a:endParaRPr lang="en-US" altLang="zh-CN"/>
          </a:p>
        </p:txBody>
      </p:sp>
    </p:spTree>
    <p:extLst>
      <p:ext uri="{BB962C8B-B14F-4D97-AF65-F5344CB8AC3E}">
        <p14:creationId xmlns:p14="http://schemas.microsoft.com/office/powerpoint/2010/main" val="643997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604746097"/>
      </p:ext>
    </p:extLst>
  </p:cSld>
  <p:clrMapOvr>
    <a:masterClrMapping/>
  </p:clrMapOvr>
  <p:transition spd="slow">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50328622"/>
      </p:ext>
    </p:extLst>
  </p:cSld>
  <p:clrMapOvr>
    <a:masterClrMapping/>
  </p:clrMapOvr>
  <p:transition spd="slow">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630238"/>
            <a:ext cx="1908175" cy="5678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630238"/>
            <a:ext cx="5572125" cy="56784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36715456"/>
      </p:ext>
    </p:extLst>
  </p:cSld>
  <p:clrMapOvr>
    <a:masterClrMapping/>
  </p:clrMapOvr>
  <p:transition spd="slow">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正文-标示-分割线">
    <p:spTree>
      <p:nvGrpSpPr>
        <p:cNvPr id="1" name=""/>
        <p:cNvGrpSpPr/>
        <p:nvPr/>
      </p:nvGrpSpPr>
      <p:grpSpPr>
        <a:xfrm>
          <a:off x="0" y="0"/>
          <a:ext cx="0" cy="0"/>
          <a:chOff x="0" y="0"/>
          <a:chExt cx="0" cy="0"/>
        </a:xfrm>
      </p:grpSpPr>
      <p:grpSp>
        <p:nvGrpSpPr>
          <p:cNvPr id="2" name="组合 3"/>
          <p:cNvGrpSpPr>
            <a:grpSpLocks/>
          </p:cNvGrpSpPr>
          <p:nvPr userDrawn="1"/>
        </p:nvGrpSpPr>
        <p:grpSpPr bwMode="auto">
          <a:xfrm>
            <a:off x="7519989" y="44438"/>
            <a:ext cx="1863725" cy="277531"/>
            <a:chOff x="7411224" y="65316"/>
            <a:chExt cx="1863420" cy="208796"/>
          </a:xfrm>
        </p:grpSpPr>
        <p:pic>
          <p:nvPicPr>
            <p:cNvPr id="3" name="Picture 2" descr="E:\1603 中国电子科技集团项目三期\0-综合\4-发布会\ppt素材\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11224" y="97976"/>
              <a:ext cx="491823" cy="17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userDrawn="1"/>
          </p:nvSpPr>
          <p:spPr>
            <a:xfrm>
              <a:off x="7884222" y="65316"/>
              <a:ext cx="1390422" cy="202607"/>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5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重庆声光电公司</a:t>
              </a:r>
            </a:p>
          </p:txBody>
        </p:sp>
      </p:grpSp>
      <p:sp>
        <p:nvSpPr>
          <p:cNvPr id="5" name="TextBox 4"/>
          <p:cNvSpPr txBox="1">
            <a:spLocks noChangeArrowheads="1"/>
          </p:cNvSpPr>
          <p:nvPr userDrawn="1"/>
        </p:nvSpPr>
        <p:spPr bwMode="auto">
          <a:xfrm>
            <a:off x="4114800" y="6582918"/>
            <a:ext cx="4648200" cy="215444"/>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800" b="0" i="0" u="none" strike="noStrike" kern="1200" cap="none" spc="0" normalizeH="0" baseline="0" noProof="0" smtClean="0">
                <a:ln>
                  <a:noFill/>
                </a:ln>
                <a:solidFill>
                  <a:srgbClr val="A6A6A6"/>
                </a:solidFill>
                <a:effectLst/>
                <a:uLnTx/>
                <a:uFillTx/>
                <a:latin typeface="Calibri" pitchFamily="34" charset="0"/>
                <a:ea typeface="宋体" pitchFamily="2" charset="-122"/>
                <a:cs typeface="+mn-cs"/>
              </a:rPr>
              <a:t>Chongqing Acoustical-Optical-Electrical Group Co., Ltd of China Electronics Technology Group Corporation.</a:t>
            </a:r>
            <a:endParaRPr kumimoji="0" lang="zh-CN" altLang="en-US" sz="800" b="0" i="0" u="none" strike="noStrike" kern="1200" cap="none" spc="0" normalizeH="0" baseline="0" noProof="0" smtClean="0">
              <a:ln>
                <a:noFill/>
              </a:ln>
              <a:solidFill>
                <a:srgbClr val="A6A6A6"/>
              </a:solidFill>
              <a:effectLst/>
              <a:uLnTx/>
              <a:uFillTx/>
              <a:latin typeface="Calibri" pitchFamily="34" charset="0"/>
              <a:ea typeface="幼圆" pitchFamily="49" charset="-122"/>
              <a:cs typeface="+mn-cs"/>
            </a:endParaRPr>
          </a:p>
        </p:txBody>
      </p:sp>
      <p:pic>
        <p:nvPicPr>
          <p:cNvPr id="6" name="Picture 2" descr="C:\Documents and Settings\Administrator\桌面\图片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9" y="816781"/>
            <a:ext cx="8256587" cy="59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0229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95435143"/>
      </p:ext>
    </p:extLst>
  </p:cSld>
  <p:clrMapOvr>
    <a:masterClrMapping/>
  </p:clrMapOvr>
  <p:transition spd="slow">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29431197"/>
      </p:ext>
    </p:extLst>
  </p:cSld>
  <p:clrMapOvr>
    <a:masterClrMapping/>
  </p:clrMapOvr>
  <p:transition spd="slow">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385808673"/>
      </p:ext>
    </p:extLst>
  </p:cSld>
  <p:clrMapOvr>
    <a:masterClrMapping/>
  </p:clrMapOvr>
  <p:transition spd="slow">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77124118"/>
      </p:ext>
    </p:extLst>
  </p:cSld>
  <p:clrMapOvr>
    <a:masterClrMapping/>
  </p:clrMapOvr>
  <p:transition spd="slow">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14579436"/>
      </p:ext>
    </p:extLst>
  </p:cSld>
  <p:clrMapOvr>
    <a:masterClrMapping/>
  </p:clrMapOvr>
  <p:transition spd="slow">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92581246"/>
      </p:ext>
    </p:extLst>
  </p:cSld>
  <p:clrMapOvr>
    <a:masterClrMapping/>
  </p:clrMapOvr>
  <p:transition spd="slow">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723457"/>
      </p:ext>
    </p:extLst>
  </p:cSld>
  <p:clrMapOvr>
    <a:masterClrMapping/>
  </p:clrMapOvr>
  <p:transition spd="slow">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98046839"/>
      </p:ext>
    </p:extLst>
  </p:cSld>
  <p:clrMapOvr>
    <a:masterClrMapping/>
  </p:clrMapOvr>
  <p:transition spd="slow">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79524939"/>
      </p:ext>
    </p:extLst>
  </p:cSld>
  <p:clrMapOvr>
    <a:masterClrMapping/>
  </p:clrMapOvr>
  <p:transition spd="slow">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89698865"/>
      </p:ext>
    </p:extLst>
  </p:cSld>
  <p:clrMapOvr>
    <a:masterClrMapping/>
  </p:clrMapOvr>
  <p:transition spd="slow">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14629149"/>
      </p:ext>
    </p:extLst>
  </p:cSld>
  <p:clrMapOvr>
    <a:masterClrMapping/>
  </p:clrMapOvr>
  <p:transition spd="slow">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630238"/>
            <a:ext cx="1908175" cy="56784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630238"/>
            <a:ext cx="5572125" cy="56784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84402909"/>
      </p:ext>
    </p:extLst>
  </p:cSld>
  <p:clrMapOvr>
    <a:masterClrMapping/>
  </p:clrMapOvr>
  <p:transition spd="slow">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935886089"/>
      </p:ext>
    </p:extLst>
  </p:cSld>
  <p:clrMapOvr>
    <a:masterClrMapping/>
  </p:clrMapOvr>
  <p:transition spd="slow">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843088"/>
            <a:ext cx="3740150" cy="44656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59778358"/>
      </p:ext>
    </p:extLst>
  </p:cSld>
  <p:clrMapOvr>
    <a:masterClrMapping/>
  </p:clrMapOvr>
  <p:transition spd="slow">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16832195"/>
      </p:ext>
    </p:extLst>
  </p:cSld>
  <p:clrMapOvr>
    <a:masterClrMapping/>
  </p:clrMapOvr>
  <p:transition spd="slow">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22520696"/>
      </p:ext>
    </p:extLst>
  </p:cSld>
  <p:clrMapOvr>
    <a:masterClrMapping/>
  </p:clrMapOvr>
  <p:transition spd="slow">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019897"/>
      </p:ext>
    </p:extLst>
  </p:cSld>
  <p:clrMapOvr>
    <a:masterClrMapping/>
  </p:clrMapOvr>
  <p:transition spd="slow">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72652044"/>
      </p:ext>
    </p:extLst>
  </p:cSld>
  <p:clrMapOvr>
    <a:masterClrMapping/>
  </p:clrMapOvr>
  <p:transition spd="slow">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39612015"/>
      </p:ext>
    </p:extLst>
  </p:cSld>
  <p:clrMapOvr>
    <a:masterClrMapping/>
  </p:clrMapOvr>
  <p:transition spd="slow">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7733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AutoShape 3"/>
          <p:cNvSpPr>
            <a:spLocks noGrp="1" noChangeArrowheads="1"/>
          </p:cNvSpPr>
          <p:nvPr>
            <p:ph type="title"/>
          </p:nvPr>
        </p:nvSpPr>
        <p:spPr bwMode="auto">
          <a:xfrm>
            <a:off x="1763713" y="63023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
          <p:cNvSpPr>
            <a:spLocks noGrp="1" noChangeArrowheads="1"/>
          </p:cNvSpPr>
          <p:nvPr>
            <p:ph type="body" idx="1"/>
          </p:nvPr>
        </p:nvSpPr>
        <p:spPr bwMode="auto">
          <a:xfrm>
            <a:off x="827088" y="1843088"/>
            <a:ext cx="7561262"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706" r:id="rId12"/>
  </p:sldLayoutIdLst>
  <p:transition spd="slow">
    <p:zoom/>
  </p:transition>
  <p:txStyles>
    <p:title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7733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AutoShape 3"/>
          <p:cNvSpPr>
            <a:spLocks noGrp="1" noChangeArrowheads="1"/>
          </p:cNvSpPr>
          <p:nvPr>
            <p:ph type="title"/>
          </p:nvPr>
        </p:nvSpPr>
        <p:spPr bwMode="auto">
          <a:xfrm>
            <a:off x="1763713" y="630238"/>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2052" name="Rectangle 4"/>
          <p:cNvSpPr>
            <a:spLocks noGrp="1" noChangeArrowheads="1"/>
          </p:cNvSpPr>
          <p:nvPr>
            <p:ph type="body" idx="1"/>
          </p:nvPr>
        </p:nvSpPr>
        <p:spPr bwMode="auto">
          <a:xfrm>
            <a:off x="827088" y="1843088"/>
            <a:ext cx="763270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spd="slow">
    <p:zoom/>
  </p:transition>
  <p:txStyles>
    <p:title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91.xml"/><Relationship Id="rId7" Type="http://schemas.openxmlformats.org/officeDocument/2006/relationships/image" Target="../media/image106.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108.wmf"/><Relationship Id="rId5" Type="http://schemas.openxmlformats.org/officeDocument/2006/relationships/image" Target="../media/image105.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7.wmf"/></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92.xml"/><Relationship Id="rId7" Type="http://schemas.openxmlformats.org/officeDocument/2006/relationships/image" Target="../media/image110.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09.wmf"/><Relationship Id="rId4" Type="http://schemas.openxmlformats.org/officeDocument/2006/relationships/oleObject" Target="../embeddings/oleObject6.bin"/><Relationship Id="rId9" Type="http://schemas.openxmlformats.org/officeDocument/2006/relationships/image" Target="../media/image111.wm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13.emf"/><Relationship Id="rId5" Type="http://schemas.openxmlformats.org/officeDocument/2006/relationships/image" Target="../media/image112.wmf"/><Relationship Id="rId4" Type="http://schemas.openxmlformats.org/officeDocument/2006/relationships/oleObject" Target="../embeddings/oleObject9.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94.xml"/><Relationship Id="rId7" Type="http://schemas.openxmlformats.org/officeDocument/2006/relationships/image" Target="../media/image115.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114.wmf"/><Relationship Id="rId4" Type="http://schemas.openxmlformats.org/officeDocument/2006/relationships/oleObject" Target="../embeddings/oleObject10.bin"/><Relationship Id="rId9" Type="http://schemas.openxmlformats.org/officeDocument/2006/relationships/image" Target="../media/image116.emf"/></Relationships>
</file>

<file path=ppt/slides/_rels/slide11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18.emf"/></Relationships>
</file>

<file path=ppt/slides/_rels/slide119.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baike.baidu.com/item/%E6%A8%AA%E8%BD%B4/9910927" TargetMode="External"/><Relationship Id="rId2" Type="http://schemas.openxmlformats.org/officeDocument/2006/relationships/hyperlink" Target="https://baike.baidu.com/item/%E7%BA%BF%E6%AE%B5/8679802" TargetMode="Externa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1.emf"/><Relationship Id="rId4" Type="http://schemas.openxmlformats.org/officeDocument/2006/relationships/package" Target="../embeddings/Microsoft_Visio___1.vsdx"/></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3.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80.png"/><Relationship Id="rId4" Type="http://schemas.openxmlformats.org/officeDocument/2006/relationships/tags" Target="../tags/tag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70.png"/><Relationship Id="rId4" Type="http://schemas.openxmlformats.org/officeDocument/2006/relationships/image" Target="../media/image35.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34.png"/><Relationship Id="rId4" Type="http://schemas.openxmlformats.org/officeDocument/2006/relationships/tags" Target="../tags/tag5.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60.png"/><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65.png"/><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8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8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8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79.jpg"/></Relationships>
</file>

<file path=ppt/slides/_rels/slide8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2195736" y="1556792"/>
            <a:ext cx="5472608" cy="4464496"/>
          </a:xfrm>
        </p:spPr>
        <p:txBody>
          <a:bodyPr lIns="0" tIns="0" rIns="0" bIns="0"/>
          <a:lstStyle/>
          <a:p>
            <a:pPr>
              <a:lnSpc>
                <a:spcPct val="150000"/>
              </a:lnSpc>
              <a:buFont typeface="Wingdings" panose="05000000000000000000" pitchFamily="2" charset="2"/>
              <a:buChar char="u"/>
            </a:pPr>
            <a:r>
              <a:rPr lang="en-US" altLang="zh-CN" sz="3200" dirty="0">
                <a:solidFill>
                  <a:schemeClr val="tx1"/>
                </a:solidFill>
              </a:rPr>
              <a:t>8.1 </a:t>
            </a:r>
            <a:r>
              <a:rPr lang="zh-CN" altLang="zh-CN" sz="3200" dirty="0">
                <a:solidFill>
                  <a:schemeClr val="tx1"/>
                </a:solidFill>
              </a:rPr>
              <a:t>概述 </a:t>
            </a:r>
            <a:endParaRPr lang="en-US" altLang="zh-CN" sz="3200" dirty="0">
              <a:solidFill>
                <a:schemeClr val="tx1"/>
              </a:solidFill>
            </a:endParaRPr>
          </a:p>
          <a:p>
            <a:pPr marL="0" indent="0">
              <a:buNone/>
            </a:pPr>
            <a:r>
              <a:rPr lang="en-US" altLang="zh-CN" dirty="0">
                <a:solidFill>
                  <a:schemeClr val="tx1"/>
                </a:solidFill>
              </a:rPr>
              <a:t>    1.</a:t>
            </a:r>
            <a:r>
              <a:rPr lang="zh-CN" altLang="en-US" dirty="0">
                <a:solidFill>
                  <a:schemeClr val="tx1"/>
                </a:solidFill>
              </a:rPr>
              <a:t>测试程序开发流程</a:t>
            </a:r>
            <a:endParaRPr lang="zh-CN" altLang="zh-CN" dirty="0">
              <a:solidFill>
                <a:schemeClr val="tx1"/>
              </a:solidFill>
            </a:endParaRPr>
          </a:p>
          <a:p>
            <a:pPr marL="0" indent="0">
              <a:buNone/>
            </a:pPr>
            <a:r>
              <a:rPr lang="en-US" altLang="zh-CN" dirty="0">
                <a:solidFill>
                  <a:schemeClr val="tx1"/>
                </a:solidFill>
              </a:rPr>
              <a:t>    2.</a:t>
            </a:r>
            <a:r>
              <a:rPr lang="zh-CN" altLang="en-US" dirty="0">
                <a:solidFill>
                  <a:schemeClr val="tx1"/>
                </a:solidFill>
              </a:rPr>
              <a:t>编程语言及开发环境</a:t>
            </a:r>
            <a:endParaRPr lang="en-US" altLang="zh-CN" dirty="0">
              <a:solidFill>
                <a:schemeClr val="tx1"/>
              </a:solidFill>
            </a:endParaRPr>
          </a:p>
          <a:p>
            <a:pPr marL="0" indent="0">
              <a:buNone/>
            </a:pPr>
            <a:r>
              <a:rPr lang="en-US" altLang="zh-CN" dirty="0">
                <a:solidFill>
                  <a:schemeClr val="tx1"/>
                </a:solidFill>
              </a:rPr>
              <a:t>    3.</a:t>
            </a:r>
            <a:r>
              <a:rPr lang="zh-CN" altLang="zh-CN" dirty="0">
                <a:solidFill>
                  <a:schemeClr val="tx1"/>
                </a:solidFill>
              </a:rPr>
              <a:t>测试方案设计</a:t>
            </a:r>
          </a:p>
          <a:p>
            <a:pPr>
              <a:lnSpc>
                <a:spcPct val="150000"/>
              </a:lnSpc>
              <a:buFont typeface="Wingdings" panose="05000000000000000000" pitchFamily="2" charset="2"/>
              <a:buChar char="u"/>
            </a:pPr>
            <a:r>
              <a:rPr lang="en-US" altLang="zh-CN" sz="3200" dirty="0">
                <a:solidFill>
                  <a:schemeClr val="tx1"/>
                </a:solidFill>
              </a:rPr>
              <a:t>8.2 </a:t>
            </a:r>
            <a:r>
              <a:rPr lang="zh-CN" altLang="zh-CN" sz="3200" dirty="0">
                <a:solidFill>
                  <a:schemeClr val="tx1"/>
                </a:solidFill>
              </a:rPr>
              <a:t>测试</a:t>
            </a:r>
            <a:r>
              <a:rPr lang="zh-CN" altLang="en-US" sz="3200" dirty="0">
                <a:solidFill>
                  <a:schemeClr val="tx1"/>
                </a:solidFill>
              </a:rPr>
              <a:t>应用</a:t>
            </a:r>
            <a:r>
              <a:rPr lang="zh-CN" altLang="zh-CN" sz="3200" dirty="0">
                <a:solidFill>
                  <a:schemeClr val="tx1"/>
                </a:solidFill>
              </a:rPr>
              <a:t>程序开发</a:t>
            </a:r>
            <a:r>
              <a:rPr lang="zh-CN" altLang="en-US" sz="3200" dirty="0">
                <a:solidFill>
                  <a:schemeClr val="tx1"/>
                </a:solidFill>
              </a:rPr>
              <a:t>实</a:t>
            </a:r>
            <a:r>
              <a:rPr lang="zh-CN" altLang="zh-CN" sz="3200" dirty="0">
                <a:solidFill>
                  <a:schemeClr val="tx1"/>
                </a:solidFill>
              </a:rPr>
              <a:t>例</a:t>
            </a:r>
            <a:endParaRPr lang="en-US" altLang="zh-CN" sz="3200" dirty="0">
              <a:solidFill>
                <a:schemeClr val="tx1"/>
              </a:solidFill>
            </a:endParaRPr>
          </a:p>
          <a:p>
            <a:pPr marL="0" indent="0">
              <a:buNone/>
            </a:pPr>
            <a:r>
              <a:rPr lang="en-US" altLang="zh-CN" sz="3200" dirty="0">
                <a:solidFill>
                  <a:schemeClr val="tx1"/>
                </a:solidFill>
              </a:rPr>
              <a:t>   </a:t>
            </a:r>
            <a:r>
              <a:rPr lang="en-US" altLang="zh-CN" dirty="0">
                <a:solidFill>
                  <a:schemeClr val="tx1"/>
                </a:solidFill>
              </a:rPr>
              <a:t>1.</a:t>
            </a:r>
            <a:r>
              <a:rPr lang="zh-CN" altLang="en-US" dirty="0">
                <a:solidFill>
                  <a:schemeClr val="tx1"/>
                </a:solidFill>
              </a:rPr>
              <a:t>数字集成电路开发实例</a:t>
            </a:r>
            <a:endParaRPr lang="zh-CN" altLang="zh-CN" dirty="0">
              <a:solidFill>
                <a:schemeClr val="tx1"/>
              </a:solidFill>
            </a:endParaRPr>
          </a:p>
          <a:p>
            <a:pPr marL="0" indent="0">
              <a:buNone/>
            </a:pPr>
            <a:r>
              <a:rPr lang="en-US" altLang="zh-CN" dirty="0">
                <a:solidFill>
                  <a:schemeClr val="tx1"/>
                </a:solidFill>
              </a:rPr>
              <a:t>    2.ADC</a:t>
            </a:r>
            <a:r>
              <a:rPr lang="zh-CN" altLang="en-US" dirty="0">
                <a:solidFill>
                  <a:schemeClr val="tx1"/>
                </a:solidFill>
              </a:rPr>
              <a:t>开发实例</a:t>
            </a:r>
            <a:r>
              <a:rPr lang="en-US" altLang="zh-CN" sz="3200" dirty="0">
                <a:solidFill>
                  <a:schemeClr val="tx1"/>
                </a:solidFill>
              </a:rPr>
              <a:t> </a:t>
            </a:r>
            <a:endParaRPr lang="zh-CN" altLang="zh-CN" sz="3200" dirty="0">
              <a:solidFill>
                <a:schemeClr val="tx1"/>
              </a:solidFill>
            </a:endParaRPr>
          </a:p>
        </p:txBody>
      </p:sp>
      <p:sp>
        <p:nvSpPr>
          <p:cNvPr id="4" name="标题 1"/>
          <p:cNvSpPr txBox="1">
            <a:spLocks/>
          </p:cNvSpPr>
          <p:nvPr/>
        </p:nvSpPr>
        <p:spPr bwMode="auto">
          <a:xfrm>
            <a:off x="1835696" y="0"/>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第八章  测试应用程序开发</a:t>
            </a:r>
          </a:p>
        </p:txBody>
      </p:sp>
    </p:spTree>
    <p:extLst>
      <p:ext uri="{BB962C8B-B14F-4D97-AF65-F5344CB8AC3E}">
        <p14:creationId xmlns:p14="http://schemas.microsoft.com/office/powerpoint/2010/main" val="4283367635"/>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3" end="3"/>
                                            </p:txEl>
                                          </p:spTgt>
                                        </p:tgtEl>
                                        <p:attrNameLst>
                                          <p:attrName>style.visibility</p:attrName>
                                        </p:attrNameLst>
                                      </p:cBhvr>
                                      <p:to>
                                        <p:strVal val="visible"/>
                                      </p:to>
                                    </p:set>
                                    <p:anim calcmode="lin" valueType="num">
                                      <p:cBhvr additive="base">
                                        <p:cTn id="25"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5">
                                            <p:txEl>
                                              <p:pRg st="4" end="4"/>
                                            </p:txEl>
                                          </p:spTgt>
                                        </p:tgtEl>
                                        <p:attrNameLst>
                                          <p:attrName>style.visibility</p:attrName>
                                        </p:attrNameLst>
                                      </p:cBhvr>
                                      <p:to>
                                        <p:strVal val="visible"/>
                                      </p:to>
                                    </p:set>
                                    <p:anim calcmode="lin" valueType="num">
                                      <p:cBhvr additive="base">
                                        <p:cTn id="31"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5">
                                            <p:txEl>
                                              <p:pRg st="5" end="5"/>
                                            </p:txEl>
                                          </p:spTgt>
                                        </p:tgtEl>
                                        <p:attrNameLst>
                                          <p:attrName>style.visibility</p:attrName>
                                        </p:attrNameLst>
                                      </p:cBhvr>
                                      <p:to>
                                        <p:strVal val="visible"/>
                                      </p:to>
                                    </p:set>
                                    <p:anim calcmode="lin" valueType="num">
                                      <p:cBhvr additive="base">
                                        <p:cTn id="37"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195">
                                            <p:txEl>
                                              <p:pRg st="6" end="6"/>
                                            </p:txEl>
                                          </p:spTgt>
                                        </p:tgtEl>
                                        <p:attrNameLst>
                                          <p:attrName>style.visibility</p:attrName>
                                        </p:attrNameLst>
                                      </p:cBhvr>
                                      <p:to>
                                        <p:strVal val="visible"/>
                                      </p:to>
                                    </p:set>
                                    <p:anim calcmode="lin" valueType="num">
                                      <p:cBhvr additive="base">
                                        <p:cTn id="43"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19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7984" y="-43132"/>
            <a:ext cx="6480720" cy="737443"/>
          </a:xfrm>
        </p:spPr>
        <p:txBody>
          <a:bodyPr/>
          <a:lstStyle/>
          <a:p>
            <a:r>
              <a:rPr lang="zh-CN" altLang="en-US" sz="3200" kern="1200" dirty="0">
                <a:solidFill>
                  <a:srgbClr val="990000"/>
                </a:solidFill>
                <a:latin typeface="Comic Sans MS" panose="030F0702030302020204" pitchFamily="66" charset="0"/>
                <a:ea typeface="隶书" panose="02010509060101010101" pitchFamily="49" charset="-122"/>
              </a:rPr>
              <a:t>测试设备选择</a:t>
            </a:r>
          </a:p>
        </p:txBody>
      </p:sp>
      <p:sp>
        <p:nvSpPr>
          <p:cNvPr id="3" name="内容占位符 2"/>
          <p:cNvSpPr>
            <a:spLocks noGrp="1"/>
          </p:cNvSpPr>
          <p:nvPr>
            <p:ph idx="1"/>
          </p:nvPr>
        </p:nvSpPr>
        <p:spPr>
          <a:xfrm>
            <a:off x="827584" y="1052736"/>
            <a:ext cx="8065318" cy="4681661"/>
          </a:xfrm>
        </p:spPr>
        <p:txBody>
          <a:bodyPr/>
          <a:lstStyle/>
          <a:p>
            <a:pPr marL="0" indent="0">
              <a:buNone/>
            </a:pPr>
            <a:r>
              <a:rPr lang="zh-CN" altLang="en-US" dirty="0">
                <a:solidFill>
                  <a:srgbClr val="C00000"/>
                </a:solidFill>
              </a:rPr>
              <a:t>测试速度：</a:t>
            </a:r>
            <a:r>
              <a:rPr lang="zh-CN" altLang="en-US" dirty="0"/>
              <a:t>根据采样定理，高于奈奎斯特频率的采样才能完整恢复被测信号信息，所以对于测试系统速率是有要求的。</a:t>
            </a:r>
            <a:endParaRPr lang="en-US" altLang="zh-CN" dirty="0"/>
          </a:p>
          <a:p>
            <a:pPr marL="0" indent="0">
              <a:buNone/>
            </a:pPr>
            <a:endParaRPr lang="en-US" altLang="zh-CN" dirty="0"/>
          </a:p>
          <a:p>
            <a:pPr marL="0" indent="0">
              <a:buNone/>
            </a:pPr>
            <a:r>
              <a:rPr lang="zh-CN" altLang="en-US" dirty="0">
                <a:solidFill>
                  <a:srgbClr val="C00000"/>
                </a:solidFill>
              </a:rPr>
              <a:t>测试精度：</a:t>
            </a:r>
            <a:r>
              <a:rPr lang="zh-CN" altLang="en-US" dirty="0"/>
              <a:t>对模拟测试模块来说，任意波形发生和信号采集都涉及到信号的精度问题。</a:t>
            </a:r>
            <a:endParaRPr lang="en-US" altLang="zh-CN" dirty="0"/>
          </a:p>
          <a:p>
            <a:pPr marL="0" indent="0">
              <a:buNone/>
            </a:pPr>
            <a:r>
              <a:rPr lang="en-US" altLang="zh-CN" sz="2400" dirty="0"/>
              <a:t>	</a:t>
            </a:r>
            <a:r>
              <a:rPr lang="zh-CN" altLang="en-US" sz="2400" dirty="0"/>
              <a:t>注：速度和精度往往互相制约</a:t>
            </a:r>
            <a:endParaRPr lang="en-US" altLang="zh-CN" dirty="0"/>
          </a:p>
          <a:p>
            <a:pPr marL="0" indent="0">
              <a:buNone/>
            </a:pPr>
            <a:endParaRPr lang="en-US" altLang="zh-CN" dirty="0">
              <a:solidFill>
                <a:srgbClr val="C00000"/>
              </a:solidFill>
            </a:endParaRPr>
          </a:p>
          <a:p>
            <a:pPr marL="0" indent="0">
              <a:buNone/>
            </a:pPr>
            <a:r>
              <a:rPr lang="zh-CN" altLang="en-US" dirty="0">
                <a:solidFill>
                  <a:srgbClr val="C00000"/>
                </a:solidFill>
              </a:rPr>
              <a:t>测试效率：</a:t>
            </a:r>
            <a:r>
              <a:rPr lang="zh-CN" altLang="en-US" dirty="0"/>
              <a:t>提高测试速度和增加测试通道可以提高测试效率，但会增加</a:t>
            </a:r>
            <a:r>
              <a:rPr lang="zh-CN" altLang="en-US" dirty="0">
                <a:solidFill>
                  <a:srgbClr val="C00000"/>
                </a:solidFill>
              </a:rPr>
              <a:t>测试的经济成本</a:t>
            </a:r>
            <a:r>
              <a:rPr lang="zh-CN" altLang="en-US" dirty="0"/>
              <a:t>。一些新的理论方法可以在不增加成本的条件下提高测试效率。</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1261157046"/>
      </p:ext>
    </p:extLst>
  </p:cSld>
  <p:clrMapOvr>
    <a:masterClrMapping/>
  </p:clrMapOvr>
  <p:transition spd="slow">
    <p:zo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988840"/>
            <a:ext cx="7997123" cy="4119730"/>
          </a:xfrm>
          <a:prstGeom prst="rect">
            <a:avLst/>
          </a:prstGeom>
        </p:spPr>
      </p:pic>
      <p:sp>
        <p:nvSpPr>
          <p:cNvPr id="3" name="矩形 2"/>
          <p:cNvSpPr/>
          <p:nvPr/>
        </p:nvSpPr>
        <p:spPr>
          <a:xfrm>
            <a:off x="2898006" y="-66932"/>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加窗设置</a:t>
            </a:r>
          </a:p>
        </p:txBody>
      </p:sp>
    </p:spTree>
    <p:extLst>
      <p:ext uri="{BB962C8B-B14F-4D97-AF65-F5344CB8AC3E}">
        <p14:creationId xmlns:p14="http://schemas.microsoft.com/office/powerpoint/2010/main" val="2823349329"/>
      </p:ext>
    </p:extLst>
  </p:cSld>
  <p:clrMapOvr>
    <a:masterClrMapping/>
  </p:clrMapOvr>
  <p:transition spd="slow">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1143000" y="980728"/>
            <a:ext cx="6381328" cy="688032"/>
          </a:xfrm>
        </p:spPr>
        <p:txBody>
          <a:bodyPr lIns="0" tIns="0" rIns="0" bIns="0"/>
          <a:lstStyle/>
          <a:p>
            <a:pPr marL="547688" indent="-411163" eaLnBrk="1" hangingPunct="1">
              <a:spcBef>
                <a:spcPts val="1200"/>
              </a:spcBef>
              <a:buClr>
                <a:schemeClr val="accent2"/>
              </a:buClr>
              <a:buNone/>
            </a:pPr>
            <a:r>
              <a:rPr lang="en-US" altLang="zh-CN" dirty="0" err="1">
                <a:solidFill>
                  <a:schemeClr val="tx1"/>
                </a:solidFill>
                <a:ea typeface="华文细黑" panose="02010600040101010101" pitchFamily="2" charset="-122"/>
              </a:rPr>
              <a:t>Hanning</a:t>
            </a:r>
            <a:r>
              <a:rPr lang="en-US" altLang="zh-CN" dirty="0">
                <a:solidFill>
                  <a:schemeClr val="tx1"/>
                </a:solidFill>
                <a:ea typeface="华文细黑" panose="02010600040101010101" pitchFamily="2" charset="-122"/>
              </a:rPr>
              <a:t> Window(</a:t>
            </a:r>
            <a:r>
              <a:rPr lang="zh-CN" altLang="en-US" dirty="0">
                <a:solidFill>
                  <a:schemeClr val="tx1"/>
                </a:solidFill>
                <a:ea typeface="华文细黑" panose="02010600040101010101" pitchFamily="2" charset="-122"/>
              </a:rPr>
              <a:t>汉宁窗</a:t>
            </a:r>
            <a:r>
              <a:rPr lang="en-US" altLang="zh-CN" dirty="0">
                <a:solidFill>
                  <a:schemeClr val="tx1"/>
                </a:solidFill>
                <a:ea typeface="华文细黑" panose="02010600040101010101" pitchFamily="2" charset="-122"/>
              </a:rPr>
              <a:t>)</a:t>
            </a: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70" y="1844823"/>
            <a:ext cx="8620101" cy="4636761"/>
          </a:xfrm>
          <a:prstGeom prst="rect">
            <a:avLst/>
          </a:prstGeom>
        </p:spPr>
      </p:pic>
      <p:sp>
        <p:nvSpPr>
          <p:cNvPr id="2" name="矩形 1"/>
          <p:cNvSpPr/>
          <p:nvPr/>
        </p:nvSpPr>
        <p:spPr>
          <a:xfrm>
            <a:off x="8460432" y="1700808"/>
            <a:ext cx="683568" cy="4896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1556048"/>
            <a:ext cx="683568" cy="4896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加窗设置</a:t>
            </a:r>
          </a:p>
        </p:txBody>
      </p:sp>
    </p:spTree>
    <p:extLst>
      <p:ext uri="{BB962C8B-B14F-4D97-AF65-F5344CB8AC3E}">
        <p14:creationId xmlns:p14="http://schemas.microsoft.com/office/powerpoint/2010/main" val="975902580"/>
      </p:ext>
    </p:extLst>
  </p:cSld>
  <p:clrMapOvr>
    <a:masterClrMapping/>
  </p:clrMapOvr>
  <p:transition spd="slow">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sp>
        <p:nvSpPr>
          <p:cNvPr id="2" name="矩形 1"/>
          <p:cNvSpPr/>
          <p:nvPr/>
        </p:nvSpPr>
        <p:spPr>
          <a:xfrm>
            <a:off x="8460432" y="1700808"/>
            <a:ext cx="683568" cy="4896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1556048"/>
            <a:ext cx="683568" cy="4896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加窗设置</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771" y="1340768"/>
            <a:ext cx="7535411" cy="4978145"/>
          </a:xfrm>
          <a:prstGeom prst="rect">
            <a:avLst/>
          </a:prstGeom>
        </p:spPr>
      </p:pic>
    </p:spTree>
    <p:extLst>
      <p:ext uri="{BB962C8B-B14F-4D97-AF65-F5344CB8AC3E}">
        <p14:creationId xmlns:p14="http://schemas.microsoft.com/office/powerpoint/2010/main" val="2803001797"/>
      </p:ext>
    </p:extLst>
  </p:cSld>
  <p:clrMapOvr>
    <a:masterClrMapping/>
  </p:clrMapOvr>
  <p:transition spd="slow">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sp>
        <p:nvSpPr>
          <p:cNvPr id="2" name="矩形 1"/>
          <p:cNvSpPr/>
          <p:nvPr/>
        </p:nvSpPr>
        <p:spPr>
          <a:xfrm>
            <a:off x="8460432" y="1700808"/>
            <a:ext cx="683568" cy="4896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1556048"/>
            <a:ext cx="683568" cy="4896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加窗设置</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530307"/>
            <a:ext cx="7252149" cy="4701086"/>
          </a:xfrm>
          <a:prstGeom prst="rect">
            <a:avLst/>
          </a:prstGeom>
        </p:spPr>
      </p:pic>
    </p:spTree>
    <p:extLst>
      <p:ext uri="{BB962C8B-B14F-4D97-AF65-F5344CB8AC3E}">
        <p14:creationId xmlns:p14="http://schemas.microsoft.com/office/powerpoint/2010/main" val="1078889446"/>
      </p:ext>
    </p:extLst>
  </p:cSld>
  <p:clrMapOvr>
    <a:masterClrMapping/>
  </p:clrMapOvr>
  <p:transition spd="slow">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1"/>
          <p:cNvSpPr txBox="1">
            <a:spLocks noChangeArrowheads="1"/>
          </p:cNvSpPr>
          <p:nvPr/>
        </p:nvSpPr>
        <p:spPr bwMode="auto">
          <a:xfrm>
            <a:off x="683568" y="1182975"/>
            <a:ext cx="647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smtClean="0">
                <a:latin typeface="微软雅黑" pitchFamily="34" charset="-122"/>
                <a:ea typeface="微软雅黑" pitchFamily="34" charset="-122"/>
              </a:rPr>
              <a:t>加</a:t>
            </a:r>
            <a:r>
              <a:rPr lang="zh-CN" altLang="en-US" sz="2800" b="1" dirty="0">
                <a:latin typeface="微软雅黑" pitchFamily="34" charset="-122"/>
                <a:ea typeface="微软雅黑" pitchFamily="34" charset="-122"/>
              </a:rPr>
              <a:t>窗函数的影响</a:t>
            </a:r>
            <a:endParaRPr lang="zh-CN" altLang="en-US" sz="2800" b="1" dirty="0">
              <a:latin typeface="微软雅黑" pitchFamily="34" charset="-122"/>
              <a:ea typeface="微软雅黑" pitchFamily="34" charset="-122"/>
            </a:endParaRPr>
          </a:p>
        </p:txBody>
      </p:sp>
      <p:sp>
        <p:nvSpPr>
          <p:cNvPr id="2" name="矩形 1"/>
          <p:cNvSpPr/>
          <p:nvPr/>
        </p:nvSpPr>
        <p:spPr>
          <a:xfrm>
            <a:off x="899592" y="5011436"/>
            <a:ext cx="8136904" cy="646331"/>
          </a:xfrm>
          <a:prstGeom prst="rect">
            <a:avLst/>
          </a:prstGeom>
        </p:spPr>
        <p:txBody>
          <a:bodyPr wrap="square">
            <a:spAutoFit/>
          </a:bodyPr>
          <a:lstStyle/>
          <a:p>
            <a:r>
              <a:rPr lang="zh-CN" altLang="en-US" dirty="0" smtClean="0"/>
              <a:t>理论推导见：</a:t>
            </a:r>
            <a:r>
              <a:rPr lang="en-US" altLang="zh-CN" dirty="0" smtClean="0"/>
              <a:t>"</a:t>
            </a:r>
            <a:r>
              <a:rPr lang="en-US" altLang="zh-CN" dirty="0"/>
              <a:t>A Method of High Precision Frequency Detection with FFT", IEIEC Transaction A Vol. J70-A No.5 pp.798-805, May 1987</a:t>
            </a:r>
            <a:endParaRPr lang="zh-CN" altLang="en-US" dirty="0"/>
          </a:p>
        </p:txBody>
      </p:sp>
      <p:sp>
        <p:nvSpPr>
          <p:cNvPr id="7" name="文本框 21"/>
          <p:cNvSpPr txBox="1">
            <a:spLocks noChangeArrowheads="1"/>
          </p:cNvSpPr>
          <p:nvPr/>
        </p:nvSpPr>
        <p:spPr bwMode="auto">
          <a:xfrm>
            <a:off x="846272" y="1868631"/>
            <a:ext cx="792088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200" b="1" dirty="0"/>
              <a:t>噪声引进误差：</a:t>
            </a:r>
            <a:endParaRPr lang="en-US" altLang="zh-CN" sz="2200" b="1" dirty="0">
              <a:solidFill>
                <a:schemeClr val="bg2">
                  <a:lumMod val="50000"/>
                </a:schemeClr>
              </a:solidFill>
              <a:latin typeface="微软雅黑" pitchFamily="34" charset="-122"/>
              <a:ea typeface="微软雅黑" pitchFamily="34" charset="-122"/>
            </a:endParaRPr>
          </a:p>
          <a:p>
            <a:pPr marL="342900" indent="-342900" eaLnBrk="1" hangingPunct="1">
              <a:buFont typeface="Arial" pitchFamily="34" charset="0"/>
              <a:buChar char="•"/>
            </a:pPr>
            <a:r>
              <a:rPr lang="zh-CN" altLang="en-US" sz="2200" b="1" dirty="0">
                <a:solidFill>
                  <a:schemeClr val="bg2">
                    <a:lumMod val="50000"/>
                  </a:schemeClr>
                </a:solidFill>
                <a:latin typeface="微软雅黑" pitchFamily="34" charset="-122"/>
                <a:ea typeface="微软雅黑" pitchFamily="34" charset="-122"/>
              </a:rPr>
              <a:t>噪声越小，影响精度越高</a:t>
            </a:r>
            <a:endParaRPr lang="en-US" altLang="zh-CN" sz="2200" b="1" dirty="0">
              <a:solidFill>
                <a:schemeClr val="bg2">
                  <a:lumMod val="50000"/>
                </a:schemeClr>
              </a:solidFill>
              <a:latin typeface="微软雅黑" pitchFamily="34" charset="-122"/>
              <a:ea typeface="微软雅黑" pitchFamily="34" charset="-122"/>
            </a:endParaRPr>
          </a:p>
          <a:p>
            <a:pPr marL="342900" indent="-342900" eaLnBrk="1" hangingPunct="1">
              <a:buFont typeface="Arial" pitchFamily="34" charset="0"/>
              <a:buChar char="•"/>
            </a:pPr>
            <a:r>
              <a:rPr lang="en-US" altLang="zh-CN" sz="2200" b="1" dirty="0">
                <a:latin typeface="微软雅黑" pitchFamily="34" charset="-122"/>
                <a:ea typeface="微软雅黑" pitchFamily="34" charset="-122"/>
              </a:rPr>
              <a:t>SNR</a:t>
            </a:r>
            <a:r>
              <a:rPr lang="zh-CN" altLang="en-US" sz="2200" b="1" dirty="0">
                <a:latin typeface="微软雅黑" pitchFamily="34" charset="-122"/>
                <a:ea typeface="微软雅黑" pitchFamily="34" charset="-122"/>
              </a:rPr>
              <a:t>误差，约</a:t>
            </a:r>
            <a:r>
              <a:rPr lang="en-US" altLang="zh-CN" sz="2200" b="1" dirty="0">
                <a:latin typeface="微软雅黑" pitchFamily="34" charset="-122"/>
                <a:ea typeface="微软雅黑" pitchFamily="34" charset="-122"/>
              </a:rPr>
              <a:t>1%@20dB</a:t>
            </a:r>
            <a:r>
              <a:rPr lang="zh-CN" altLang="en-US" sz="2200" b="1" dirty="0">
                <a:latin typeface="微软雅黑" pitchFamily="34" charset="-122"/>
                <a:ea typeface="微软雅黑" pitchFamily="34" charset="-122"/>
              </a:rPr>
              <a:t>，约</a:t>
            </a:r>
            <a:r>
              <a:rPr lang="en-US" altLang="zh-CN" sz="2200" b="1" dirty="0">
                <a:latin typeface="微软雅黑" pitchFamily="34" charset="-122"/>
                <a:ea typeface="微软雅黑" pitchFamily="34" charset="-122"/>
              </a:rPr>
              <a:t>0.1%@40dB</a:t>
            </a:r>
            <a:r>
              <a:rPr lang="zh-CN" altLang="en-US" sz="2200" b="1" dirty="0">
                <a:latin typeface="微软雅黑" pitchFamily="34" charset="-122"/>
                <a:ea typeface="微软雅黑" pitchFamily="34" charset="-122"/>
              </a:rPr>
              <a:t>，负相关性</a:t>
            </a:r>
            <a:endParaRPr lang="en-US" altLang="zh-CN" sz="2200" b="1" dirty="0">
              <a:latin typeface="微软雅黑" pitchFamily="34" charset="-122"/>
              <a:ea typeface="微软雅黑" pitchFamily="34" charset="-122"/>
              <a:sym typeface="Wingdings" pitchFamily="2" charset="2"/>
            </a:endParaRPr>
          </a:p>
        </p:txBody>
      </p:sp>
      <p:sp>
        <p:nvSpPr>
          <p:cNvPr id="10" name="文本框 21"/>
          <p:cNvSpPr txBox="1">
            <a:spLocks noChangeArrowheads="1"/>
          </p:cNvSpPr>
          <p:nvPr/>
        </p:nvSpPr>
        <p:spPr bwMode="auto">
          <a:xfrm>
            <a:off x="846272" y="3079285"/>
            <a:ext cx="8190224"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200" b="1" dirty="0"/>
              <a:t>算法条件引进误差：</a:t>
            </a:r>
            <a:endParaRPr lang="en-US" altLang="zh-CN" sz="2200" b="1" dirty="0">
              <a:solidFill>
                <a:schemeClr val="bg2">
                  <a:lumMod val="50000"/>
                </a:schemeClr>
              </a:solidFill>
              <a:latin typeface="微软雅黑" pitchFamily="34" charset="-122"/>
              <a:ea typeface="微软雅黑" pitchFamily="34" charset="-122"/>
            </a:endParaRPr>
          </a:p>
          <a:p>
            <a:pPr marL="342900" indent="-342900" eaLnBrk="1" hangingPunct="1">
              <a:buFont typeface="Arial" pitchFamily="34" charset="0"/>
              <a:buChar char="•"/>
            </a:pPr>
            <a:r>
              <a:rPr lang="en-US" altLang="zh-CN" sz="2200" b="1" dirty="0">
                <a:solidFill>
                  <a:schemeClr val="bg2">
                    <a:lumMod val="50000"/>
                  </a:schemeClr>
                </a:solidFill>
                <a:latin typeface="微软雅黑" pitchFamily="34" charset="-122"/>
                <a:ea typeface="微软雅黑" pitchFamily="34" charset="-122"/>
              </a:rPr>
              <a:t>FFT</a:t>
            </a:r>
            <a:r>
              <a:rPr lang="zh-CN" altLang="en-US" sz="2200" b="1" dirty="0">
                <a:solidFill>
                  <a:schemeClr val="bg2">
                    <a:lumMod val="50000"/>
                  </a:schemeClr>
                </a:solidFill>
                <a:latin typeface="微软雅黑" pitchFamily="34" charset="-122"/>
                <a:ea typeface="微软雅黑" pitchFamily="34" charset="-122"/>
              </a:rPr>
              <a:t>数据</a:t>
            </a:r>
            <a:r>
              <a:rPr lang="en-US" altLang="zh-CN" sz="2200" b="1" dirty="0">
                <a:solidFill>
                  <a:schemeClr val="bg2">
                    <a:lumMod val="50000"/>
                  </a:schemeClr>
                </a:solidFill>
                <a:latin typeface="微软雅黑" pitchFamily="34" charset="-122"/>
                <a:ea typeface="微软雅黑" pitchFamily="34" charset="-122"/>
              </a:rPr>
              <a:t>N</a:t>
            </a:r>
            <a:r>
              <a:rPr lang="zh-CN" altLang="en-US" sz="2200" b="1" dirty="0">
                <a:solidFill>
                  <a:schemeClr val="bg2">
                    <a:lumMod val="50000"/>
                  </a:schemeClr>
                </a:solidFill>
                <a:latin typeface="微软雅黑" pitchFamily="34" charset="-122"/>
                <a:ea typeface="微软雅黑" pitchFamily="34" charset="-122"/>
              </a:rPr>
              <a:t>越大，数据误差越小，建议大于</a:t>
            </a:r>
            <a:r>
              <a:rPr lang="en-US" altLang="zh-CN" sz="2200" b="1" dirty="0">
                <a:solidFill>
                  <a:schemeClr val="bg2">
                    <a:lumMod val="50000"/>
                  </a:schemeClr>
                </a:solidFill>
                <a:latin typeface="微软雅黑" pitchFamily="34" charset="-122"/>
                <a:ea typeface="微软雅黑" pitchFamily="34" charset="-122"/>
              </a:rPr>
              <a:t>1k</a:t>
            </a:r>
            <a:r>
              <a:rPr lang="zh-CN" altLang="en-US" sz="2200" b="1" dirty="0">
                <a:solidFill>
                  <a:schemeClr val="bg2">
                    <a:lumMod val="50000"/>
                  </a:schemeClr>
                </a:solidFill>
                <a:latin typeface="微软雅黑" pitchFamily="34" charset="-122"/>
                <a:ea typeface="微软雅黑" pitchFamily="34" charset="-122"/>
              </a:rPr>
              <a:t>，至少</a:t>
            </a:r>
            <a:r>
              <a:rPr lang="en-US" altLang="zh-CN" sz="2200" b="1" dirty="0">
                <a:solidFill>
                  <a:schemeClr val="bg2">
                    <a:lumMod val="50000"/>
                  </a:schemeClr>
                </a:solidFill>
                <a:latin typeface="微软雅黑" pitchFamily="34" charset="-122"/>
                <a:ea typeface="微软雅黑" pitchFamily="34" charset="-122"/>
              </a:rPr>
              <a:t>256</a:t>
            </a:r>
          </a:p>
          <a:p>
            <a:pPr marL="342900" indent="-342900" eaLnBrk="1" hangingPunct="1">
              <a:buFont typeface="Arial" pitchFamily="34" charset="0"/>
              <a:buChar char="•"/>
            </a:pPr>
            <a:r>
              <a:rPr lang="en-US" altLang="zh-CN" sz="2200" b="1" dirty="0">
                <a:latin typeface="微软雅黑" pitchFamily="34" charset="-122"/>
                <a:ea typeface="微软雅黑" pitchFamily="34" charset="-122"/>
              </a:rPr>
              <a:t>SNR</a:t>
            </a:r>
            <a:r>
              <a:rPr lang="zh-CN" altLang="en-US" sz="2200" b="1" dirty="0">
                <a:latin typeface="微软雅黑" pitchFamily="34" charset="-122"/>
                <a:ea typeface="微软雅黑" pitchFamily="34" charset="-122"/>
              </a:rPr>
              <a:t>误差，约</a:t>
            </a:r>
            <a:r>
              <a:rPr lang="en-US" altLang="zh-CN" sz="2200" b="1" dirty="0">
                <a:latin typeface="微软雅黑" pitchFamily="34" charset="-122"/>
                <a:ea typeface="微软雅黑" pitchFamily="34" charset="-122"/>
              </a:rPr>
              <a:t>1%@20dB</a:t>
            </a:r>
            <a:r>
              <a:rPr lang="zh-CN" altLang="en-US" sz="2200" b="1" dirty="0">
                <a:latin typeface="微软雅黑" pitchFamily="34" charset="-122"/>
                <a:ea typeface="微软雅黑" pitchFamily="34" charset="-122"/>
              </a:rPr>
              <a:t>，约</a:t>
            </a:r>
            <a:r>
              <a:rPr lang="en-US" altLang="zh-CN" sz="2200" b="1" dirty="0">
                <a:latin typeface="微软雅黑" pitchFamily="34" charset="-122"/>
                <a:ea typeface="微软雅黑" pitchFamily="34" charset="-122"/>
              </a:rPr>
              <a:t>0.1%@40dB</a:t>
            </a:r>
            <a:r>
              <a:rPr lang="zh-CN" altLang="en-US" sz="2200" b="1" dirty="0">
                <a:latin typeface="微软雅黑" pitchFamily="34" charset="-122"/>
                <a:ea typeface="微软雅黑" pitchFamily="34" charset="-122"/>
              </a:rPr>
              <a:t>，负相关性</a:t>
            </a:r>
            <a:endParaRPr lang="en-US" altLang="zh-CN" sz="2200" b="1" dirty="0">
              <a:latin typeface="微软雅黑" pitchFamily="34" charset="-122"/>
              <a:ea typeface="微软雅黑" pitchFamily="34" charset="-122"/>
            </a:endParaRPr>
          </a:p>
          <a:p>
            <a:pPr marL="342900" indent="-342900" eaLnBrk="1" hangingPunct="1">
              <a:buFont typeface="Arial" pitchFamily="34" charset="0"/>
              <a:buChar char="•"/>
            </a:pPr>
            <a:r>
              <a:rPr lang="zh-CN" altLang="en-US" sz="2200" b="1" dirty="0">
                <a:solidFill>
                  <a:schemeClr val="bg2">
                    <a:lumMod val="50000"/>
                  </a:schemeClr>
                </a:solidFill>
                <a:latin typeface="微软雅黑" pitchFamily="34" charset="-122"/>
                <a:ea typeface="微软雅黑" pitchFamily="34" charset="-122"/>
              </a:rPr>
              <a:t>有</a:t>
            </a:r>
            <a:r>
              <a:rPr lang="en-US" altLang="zh-CN" sz="2200" b="1" dirty="0">
                <a:solidFill>
                  <a:schemeClr val="bg2">
                    <a:lumMod val="50000"/>
                  </a:schemeClr>
                </a:solidFill>
                <a:latin typeface="微软雅黑" pitchFamily="34" charset="-122"/>
                <a:ea typeface="微软雅黑" pitchFamily="34" charset="-122"/>
              </a:rPr>
              <a:t>5</a:t>
            </a:r>
            <a:r>
              <a:rPr lang="zh-CN" altLang="en-US" sz="2200" b="1" dirty="0">
                <a:solidFill>
                  <a:schemeClr val="bg2">
                    <a:lumMod val="50000"/>
                  </a:schemeClr>
                </a:solidFill>
                <a:latin typeface="微软雅黑" pitchFamily="34" charset="-122"/>
                <a:ea typeface="微软雅黑" pitchFamily="34" charset="-122"/>
              </a:rPr>
              <a:t>个频点</a:t>
            </a:r>
            <a:r>
              <a:rPr lang="zh-CN" altLang="en-US" sz="2200" b="1" dirty="0">
                <a:solidFill>
                  <a:schemeClr val="bg2">
                    <a:lumMod val="50000"/>
                  </a:schemeClr>
                </a:solidFill>
                <a:latin typeface="微软雅黑" pitchFamily="34" charset="-122"/>
                <a:ea typeface="微软雅黑" pitchFamily="34" charset="-122"/>
              </a:rPr>
              <a:t>误差</a:t>
            </a:r>
            <a:r>
              <a:rPr lang="zh-CN" altLang="en-US" sz="2200" b="1" dirty="0">
                <a:solidFill>
                  <a:schemeClr val="bg2">
                    <a:lumMod val="50000"/>
                  </a:schemeClr>
                </a:solidFill>
                <a:latin typeface="微软雅黑" pitchFamily="34" charset="-122"/>
                <a:ea typeface="微软雅黑" pitchFamily="34" charset="-122"/>
              </a:rPr>
              <a:t>，</a:t>
            </a:r>
            <a:r>
              <a:rPr lang="zh-CN" altLang="en-US" sz="2200" b="1" dirty="0">
                <a:solidFill>
                  <a:schemeClr val="bg2">
                    <a:lumMod val="50000"/>
                  </a:schemeClr>
                </a:solidFill>
                <a:latin typeface="微软雅黑" pitchFamily="34" charset="-122"/>
                <a:ea typeface="微软雅黑" pitchFamily="34" charset="-122"/>
              </a:rPr>
              <a:t>禁止信号</a:t>
            </a:r>
            <a:r>
              <a:rPr lang="zh-CN" altLang="en-US" sz="2200" b="1" dirty="0">
                <a:solidFill>
                  <a:schemeClr val="bg2">
                    <a:lumMod val="50000"/>
                  </a:schemeClr>
                </a:solidFill>
                <a:latin typeface="微软雅黑" pitchFamily="34" charset="-122"/>
                <a:ea typeface="微软雅黑" pitchFamily="34" charset="-122"/>
              </a:rPr>
              <a:t>在接近直流</a:t>
            </a:r>
            <a:r>
              <a:rPr lang="zh-CN" altLang="en-US" sz="2200" b="1" dirty="0">
                <a:solidFill>
                  <a:schemeClr val="bg2">
                    <a:lumMod val="50000"/>
                  </a:schemeClr>
                </a:solidFill>
                <a:latin typeface="微软雅黑" pitchFamily="34" charset="-122"/>
                <a:ea typeface="微软雅黑" pitchFamily="34" charset="-122"/>
              </a:rPr>
              <a:t>和时钟频率</a:t>
            </a:r>
            <a:r>
              <a:rPr lang="en-US" altLang="zh-CN" sz="2200" b="1" dirty="0">
                <a:solidFill>
                  <a:schemeClr val="bg2">
                    <a:lumMod val="50000"/>
                  </a:schemeClr>
                </a:solidFill>
                <a:latin typeface="微软雅黑" pitchFamily="34" charset="-122"/>
                <a:ea typeface="微软雅黑" pitchFamily="34" charset="-122"/>
              </a:rPr>
              <a:t>5</a:t>
            </a:r>
            <a:r>
              <a:rPr lang="zh-CN" altLang="en-US" sz="2200" b="1" dirty="0">
                <a:solidFill>
                  <a:schemeClr val="bg2">
                    <a:lumMod val="50000"/>
                  </a:schemeClr>
                </a:solidFill>
                <a:latin typeface="微软雅黑" pitchFamily="34" charset="-122"/>
                <a:ea typeface="微软雅黑" pitchFamily="34" charset="-122"/>
              </a:rPr>
              <a:t>个频点附近</a:t>
            </a:r>
            <a:endParaRPr lang="en-US" altLang="zh-CN" sz="2200" b="1" dirty="0">
              <a:solidFill>
                <a:schemeClr val="bg2">
                  <a:lumMod val="50000"/>
                </a:schemeClr>
              </a:solidFill>
              <a:latin typeface="微软雅黑" pitchFamily="34" charset="-122"/>
              <a:ea typeface="微软雅黑" pitchFamily="34" charset="-122"/>
            </a:endParaRPr>
          </a:p>
          <a:p>
            <a:pPr marL="342900" indent="-342900" eaLnBrk="1" hangingPunct="1">
              <a:buFont typeface="Arial" pitchFamily="34" charset="0"/>
              <a:buChar char="•"/>
            </a:pPr>
            <a:r>
              <a:rPr lang="zh-CN" altLang="en-US" sz="2200" b="1" dirty="0">
                <a:solidFill>
                  <a:schemeClr val="bg2">
                    <a:lumMod val="50000"/>
                  </a:schemeClr>
                </a:solidFill>
                <a:latin typeface="微软雅黑" pitchFamily="34" charset="-122"/>
                <a:ea typeface="微软雅黑" pitchFamily="34" charset="-122"/>
              </a:rPr>
              <a:t>干扰信号必须在被分析信号频点</a:t>
            </a:r>
            <a:r>
              <a:rPr lang="en-US" altLang="zh-CN" sz="2200" b="1" dirty="0">
                <a:solidFill>
                  <a:schemeClr val="bg2">
                    <a:lumMod val="50000"/>
                  </a:schemeClr>
                </a:solidFill>
                <a:latin typeface="微软雅黑" pitchFamily="34" charset="-122"/>
                <a:ea typeface="微软雅黑" pitchFamily="34" charset="-122"/>
              </a:rPr>
              <a:t>5</a:t>
            </a:r>
            <a:r>
              <a:rPr lang="zh-CN" altLang="en-US" sz="2200" b="1" dirty="0">
                <a:solidFill>
                  <a:schemeClr val="bg2">
                    <a:lumMod val="50000"/>
                  </a:schemeClr>
                </a:solidFill>
                <a:latin typeface="微软雅黑" pitchFamily="34" charset="-122"/>
                <a:ea typeface="微软雅黑" pitchFamily="34" charset="-122"/>
              </a:rPr>
              <a:t>个点外</a:t>
            </a:r>
            <a:endParaRPr lang="en-US" altLang="zh-CN" sz="2200" b="1" dirty="0">
              <a:solidFill>
                <a:schemeClr val="bg2">
                  <a:lumMod val="50000"/>
                </a:schemeClr>
              </a:solidFill>
              <a:latin typeface="微软雅黑" pitchFamily="34" charset="-122"/>
              <a:ea typeface="微软雅黑" pitchFamily="34" charset="-122"/>
            </a:endParaRPr>
          </a:p>
          <a:p>
            <a:pPr marL="342900" indent="-342900" eaLnBrk="1" hangingPunct="1">
              <a:buFont typeface="Arial" pitchFamily="34" charset="0"/>
              <a:buChar char="•"/>
            </a:pPr>
            <a:endParaRPr lang="en-US" altLang="zh-CN" sz="2000" dirty="0">
              <a:latin typeface="微软雅黑" pitchFamily="34" charset="-122"/>
              <a:ea typeface="微软雅黑" pitchFamily="34" charset="-122"/>
              <a:sym typeface="Wingdings" pitchFamily="2" charset="2"/>
            </a:endParaRPr>
          </a:p>
        </p:txBody>
      </p:sp>
    </p:spTree>
    <p:extLst>
      <p:ext uri="{BB962C8B-B14F-4D97-AF65-F5344CB8AC3E}">
        <p14:creationId xmlns:p14="http://schemas.microsoft.com/office/powerpoint/2010/main" val="99062793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628800"/>
            <a:ext cx="7722857" cy="3985990"/>
          </a:xfrm>
          <a:prstGeom prst="rect">
            <a:avLst/>
          </a:prstGeom>
        </p:spPr>
      </p:pic>
      <p:sp>
        <p:nvSpPr>
          <p:cNvPr id="3" name="矩形 2"/>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加窗设置</a:t>
            </a:r>
          </a:p>
        </p:txBody>
      </p:sp>
    </p:spTree>
    <p:extLst>
      <p:ext uri="{BB962C8B-B14F-4D97-AF65-F5344CB8AC3E}">
        <p14:creationId xmlns:p14="http://schemas.microsoft.com/office/powerpoint/2010/main" val="1069161503"/>
      </p:ext>
    </p:extLst>
  </p:cSld>
  <p:clrMapOvr>
    <a:masterClrMapping/>
  </p:clrMapOvr>
  <p:transition spd="slow">
    <p:zo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5652119" y="2133600"/>
            <a:ext cx="3033093" cy="3887688"/>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例</a:t>
            </a:r>
            <a:r>
              <a:rPr lang="en-US" altLang="zh-CN" dirty="0">
                <a:solidFill>
                  <a:schemeClr val="tx1"/>
                </a:solidFill>
                <a:ea typeface="华文细黑" panose="02010600040101010101" pitchFamily="2" charset="-122"/>
              </a:rPr>
              <a:t>2</a:t>
            </a:r>
            <a:r>
              <a:rPr lang="zh-CN" altLang="en-US" dirty="0">
                <a:solidFill>
                  <a:schemeClr val="tx1"/>
                </a:solidFill>
                <a:ea typeface="华文细黑" panose="02010600040101010101" pitchFamily="2" charset="-122"/>
              </a:rPr>
              <a:t>：</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原因</a:t>
            </a:r>
            <a:r>
              <a:rPr lang="zh-CN" altLang="en-US" sz="2000" dirty="0" smtClean="0">
                <a:solidFill>
                  <a:schemeClr val="tx1"/>
                </a:solidFill>
                <a:ea typeface="华文细黑" panose="02010600040101010101" pitchFamily="2" charset="-122"/>
              </a:rPr>
              <a:t>：</a:t>
            </a:r>
            <a:r>
              <a:rPr lang="zh-CN" altLang="en-US" sz="2000" dirty="0">
                <a:solidFill>
                  <a:schemeClr val="tx1"/>
                </a:solidFill>
                <a:ea typeface="华文细黑" panose="02010600040101010101" pitchFamily="2" charset="-122"/>
              </a:rPr>
              <a:t>直流漂移</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解决方法：</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en-US" altLang="zh-CN" sz="2000" dirty="0">
                <a:solidFill>
                  <a:schemeClr val="tx1"/>
                </a:solidFill>
                <a:ea typeface="华文细黑" panose="02010600040101010101" pitchFamily="2" charset="-122"/>
              </a:rPr>
              <a:t>—</a:t>
            </a:r>
            <a:r>
              <a:rPr lang="zh-CN" altLang="en-US" sz="2000" dirty="0">
                <a:solidFill>
                  <a:schemeClr val="tx1"/>
                </a:solidFill>
                <a:ea typeface="华文细黑" panose="02010600040101010101" pitchFamily="2" charset="-122"/>
              </a:rPr>
              <a:t>更长的等待稳定时间</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en-US" altLang="zh-CN" sz="2000" dirty="0">
                <a:solidFill>
                  <a:schemeClr val="tx1"/>
                </a:solidFill>
                <a:ea typeface="华文细黑" panose="02010600040101010101" pitchFamily="2" charset="-122"/>
              </a:rPr>
              <a:t>—</a:t>
            </a:r>
            <a:r>
              <a:rPr lang="zh-CN" altLang="en-US" sz="2000" dirty="0">
                <a:solidFill>
                  <a:schemeClr val="tx1"/>
                </a:solidFill>
                <a:ea typeface="华文细黑" panose="02010600040101010101" pitchFamily="2" charset="-122"/>
              </a:rPr>
              <a:t>移除直流漂移（从硬件上或者算法上）</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en-US" altLang="zh-CN" sz="2000" dirty="0">
                <a:solidFill>
                  <a:schemeClr val="tx1"/>
                </a:solidFill>
                <a:ea typeface="华文细黑" panose="02010600040101010101" pitchFamily="2" charset="-122"/>
              </a:rPr>
              <a:t>—</a:t>
            </a:r>
            <a:r>
              <a:rPr lang="zh-CN" altLang="en-US" sz="2000" dirty="0">
                <a:solidFill>
                  <a:schemeClr val="tx1"/>
                </a:solidFill>
                <a:ea typeface="华文细黑" panose="02010600040101010101" pitchFamily="2" charset="-122"/>
              </a:rPr>
              <a:t>加窗</a:t>
            </a:r>
            <a:r>
              <a:rPr lang="en-US" altLang="zh-CN" sz="2000" dirty="0">
                <a:solidFill>
                  <a:schemeClr val="tx1"/>
                </a:solidFill>
                <a:ea typeface="华文细黑" panose="02010600040101010101" pitchFamily="2" charset="-122"/>
              </a:rPr>
              <a:t>(Windowing)</a:t>
            </a: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534852"/>
            <a:ext cx="4684306" cy="4414428"/>
          </a:xfrm>
          <a:prstGeom prst="rect">
            <a:avLst/>
          </a:prstGeom>
        </p:spPr>
      </p:pic>
      <p:sp>
        <p:nvSpPr>
          <p:cNvPr id="5" name="矩形 4"/>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p>
        </p:txBody>
      </p:sp>
    </p:spTree>
    <p:extLst>
      <p:ext uri="{BB962C8B-B14F-4D97-AF65-F5344CB8AC3E}">
        <p14:creationId xmlns:p14="http://schemas.microsoft.com/office/powerpoint/2010/main" val="3942914740"/>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 calcmode="lin" valueType="num">
                                      <p:cBhvr additive="base">
                                        <p:cTn id="19"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4" end="4"/>
                                            </p:txEl>
                                          </p:spTgt>
                                        </p:tgtEl>
                                        <p:attrNameLst>
                                          <p:attrName>style.visibility</p:attrName>
                                        </p:attrNameLst>
                                      </p:cBhvr>
                                      <p:to>
                                        <p:strVal val="visible"/>
                                      </p:to>
                                    </p:set>
                                    <p:anim calcmode="lin" valueType="num">
                                      <p:cBhvr additive="base">
                                        <p:cTn id="25"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5">
                                            <p:txEl>
                                              <p:pRg st="5" end="5"/>
                                            </p:txEl>
                                          </p:spTgt>
                                        </p:tgtEl>
                                        <p:attrNameLst>
                                          <p:attrName>style.visibility</p:attrName>
                                        </p:attrNameLst>
                                      </p:cBhvr>
                                      <p:to>
                                        <p:strVal val="visible"/>
                                      </p:to>
                                    </p:set>
                                    <p:anim calcmode="lin" valueType="num">
                                      <p:cBhvr additive="base">
                                        <p:cTn id="31"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5">
                                            <p:txEl>
                                              <p:pRg st="6" end="6"/>
                                            </p:txEl>
                                          </p:spTgt>
                                        </p:tgtEl>
                                        <p:attrNameLst>
                                          <p:attrName>style.visibility</p:attrName>
                                        </p:attrNameLst>
                                      </p:cBhvr>
                                      <p:to>
                                        <p:strVal val="visible"/>
                                      </p:to>
                                    </p:set>
                                    <p:anim calcmode="lin" valueType="num">
                                      <p:cBhvr additive="base">
                                        <p:cTn id="37"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5652120" y="2132856"/>
            <a:ext cx="3393133" cy="3527648"/>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例</a:t>
            </a:r>
            <a:r>
              <a:rPr lang="en-US" altLang="zh-CN" dirty="0">
                <a:solidFill>
                  <a:schemeClr val="tx1"/>
                </a:solidFill>
                <a:ea typeface="华文细黑" panose="02010600040101010101" pitchFamily="2" charset="-122"/>
              </a:rPr>
              <a:t>3</a:t>
            </a: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原因</a:t>
            </a:r>
            <a:r>
              <a:rPr lang="zh-CN" altLang="en-US" sz="2000" dirty="0" smtClean="0">
                <a:solidFill>
                  <a:schemeClr val="tx1"/>
                </a:solidFill>
                <a:ea typeface="华文细黑" panose="02010600040101010101" pitchFamily="2" charset="-122"/>
              </a:rPr>
              <a:t>：</a:t>
            </a:r>
            <a:r>
              <a:rPr lang="zh-CN" altLang="en-US" sz="2000" dirty="0">
                <a:solidFill>
                  <a:schemeClr val="tx1"/>
                </a:solidFill>
                <a:ea typeface="华文细黑" panose="02010600040101010101" pitchFamily="2" charset="-122"/>
              </a:rPr>
              <a:t>波形缺陷</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smtClean="0">
                <a:solidFill>
                  <a:schemeClr val="tx1"/>
                </a:solidFill>
                <a:ea typeface="华文细黑" panose="02010600040101010101" pitchFamily="2" charset="-122"/>
              </a:rPr>
              <a:t>或量化噪声过大</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解决办法：</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en-US" altLang="zh-CN" sz="2000" dirty="0">
                <a:solidFill>
                  <a:schemeClr val="tx1"/>
                </a:solidFill>
                <a:ea typeface="华文细黑" panose="02010600040101010101" pitchFamily="2" charset="-122"/>
              </a:rPr>
              <a:t>—</a:t>
            </a:r>
            <a:r>
              <a:rPr lang="zh-CN" altLang="en-US" sz="2000" dirty="0">
                <a:solidFill>
                  <a:schemeClr val="tx1"/>
                </a:solidFill>
                <a:ea typeface="华文细黑" panose="02010600040101010101" pitchFamily="2" charset="-122"/>
              </a:rPr>
              <a:t>准确分析波形</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（拖动观察区域）</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en-US" altLang="zh-CN" sz="2000" dirty="0">
                <a:solidFill>
                  <a:schemeClr val="tx1"/>
                </a:solidFill>
                <a:ea typeface="华文细黑" panose="02010600040101010101" pitchFamily="2" charset="-122"/>
              </a:rPr>
              <a:t>—</a:t>
            </a:r>
            <a:r>
              <a:rPr lang="zh-CN" altLang="en-US" sz="2000" dirty="0">
                <a:solidFill>
                  <a:schemeClr val="tx1"/>
                </a:solidFill>
                <a:ea typeface="华文细黑" panose="02010600040101010101" pitchFamily="2" charset="-122"/>
              </a:rPr>
              <a:t>分析是测量方法问题还是设备问题</a:t>
            </a:r>
            <a:r>
              <a:rPr lang="zh-CN" altLang="en-US" sz="2000" dirty="0" smtClean="0">
                <a:solidFill>
                  <a:schemeClr val="tx1"/>
                </a:solidFill>
                <a:ea typeface="华文细黑" panose="02010600040101010101" pitchFamily="2" charset="-122"/>
              </a:rPr>
              <a:t>？</a:t>
            </a:r>
            <a:endParaRPr lang="en-US" altLang="zh-CN" sz="2000" dirty="0" smtClean="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en-US" altLang="zh-CN" sz="2000" dirty="0" smtClean="0">
                <a:solidFill>
                  <a:schemeClr val="tx1"/>
                </a:solidFill>
                <a:ea typeface="华文细黑" panose="02010600040101010101" pitchFamily="2" charset="-122"/>
              </a:rPr>
              <a:t>—</a:t>
            </a:r>
            <a:r>
              <a:rPr lang="zh-CN" altLang="en-US" sz="2000" dirty="0" smtClean="0">
                <a:solidFill>
                  <a:schemeClr val="tx1"/>
                </a:solidFill>
                <a:ea typeface="华文细黑" panose="02010600040101010101" pitchFamily="2" charset="-122"/>
              </a:rPr>
              <a:t>增加采样频率（采样</a:t>
            </a:r>
            <a:r>
              <a:rPr lang="zh-CN" altLang="en-US" sz="2000" dirty="0" smtClean="0">
                <a:solidFill>
                  <a:schemeClr val="tx1"/>
                </a:solidFill>
                <a:ea typeface="华文细黑" panose="02010600040101010101" pitchFamily="2" charset="-122"/>
              </a:rPr>
              <a:t>点数</a:t>
            </a:r>
            <a:r>
              <a:rPr lang="en-US" altLang="zh-CN" sz="2000" dirty="0" smtClean="0">
                <a:solidFill>
                  <a:schemeClr val="tx1"/>
                </a:solidFill>
                <a:ea typeface="华文细黑" panose="02010600040101010101" pitchFamily="2" charset="-122"/>
              </a:rPr>
              <a:t>N</a:t>
            </a:r>
            <a:r>
              <a:rPr lang="zh-CN" altLang="en-US" sz="2000" dirty="0" smtClean="0">
                <a:solidFill>
                  <a:schemeClr val="tx1"/>
                </a:solidFill>
                <a:ea typeface="华文细黑" panose="02010600040101010101" pitchFamily="2" charset="-122"/>
              </a:rPr>
              <a:t>）</a:t>
            </a:r>
            <a:endParaRPr lang="en-US" altLang="zh-CN" sz="2000"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644" y="1844824"/>
            <a:ext cx="4392160" cy="4365104"/>
          </a:xfrm>
          <a:prstGeom prst="rect">
            <a:avLst/>
          </a:prstGeom>
        </p:spPr>
      </p:pic>
      <p:sp>
        <p:nvSpPr>
          <p:cNvPr id="5" name="矩形 4"/>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p>
        </p:txBody>
      </p:sp>
    </p:spTree>
    <p:extLst>
      <p:ext uri="{BB962C8B-B14F-4D97-AF65-F5344CB8AC3E}">
        <p14:creationId xmlns:p14="http://schemas.microsoft.com/office/powerpoint/2010/main" val="1287800596"/>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3" end="3"/>
                                            </p:txEl>
                                          </p:spTgt>
                                        </p:tgtEl>
                                        <p:attrNameLst>
                                          <p:attrName>style.visibility</p:attrName>
                                        </p:attrNameLst>
                                      </p:cBhvr>
                                      <p:to>
                                        <p:strVal val="visible"/>
                                      </p:to>
                                    </p:set>
                                    <p:anim calcmode="lin" valueType="num">
                                      <p:cBhvr additive="base">
                                        <p:cTn id="25"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5">
                                            <p:txEl>
                                              <p:pRg st="4" end="4"/>
                                            </p:txEl>
                                          </p:spTgt>
                                        </p:tgtEl>
                                        <p:attrNameLst>
                                          <p:attrName>style.visibility</p:attrName>
                                        </p:attrNameLst>
                                      </p:cBhvr>
                                      <p:to>
                                        <p:strVal val="visible"/>
                                      </p:to>
                                    </p:set>
                                    <p:anim calcmode="lin" valueType="num">
                                      <p:cBhvr additive="base">
                                        <p:cTn id="31"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5">
                                            <p:txEl>
                                              <p:pRg st="5" end="5"/>
                                            </p:txEl>
                                          </p:spTgt>
                                        </p:tgtEl>
                                        <p:attrNameLst>
                                          <p:attrName>style.visibility</p:attrName>
                                        </p:attrNameLst>
                                      </p:cBhvr>
                                      <p:to>
                                        <p:strVal val="visible"/>
                                      </p:to>
                                    </p:set>
                                    <p:anim calcmode="lin" valueType="num">
                                      <p:cBhvr additive="base">
                                        <p:cTn id="37"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195">
                                            <p:txEl>
                                              <p:pRg st="6" end="6"/>
                                            </p:txEl>
                                          </p:spTgt>
                                        </p:tgtEl>
                                        <p:attrNameLst>
                                          <p:attrName>style.visibility</p:attrName>
                                        </p:attrNameLst>
                                      </p:cBhvr>
                                      <p:to>
                                        <p:strVal val="visible"/>
                                      </p:to>
                                    </p:set>
                                    <p:anim calcmode="lin" valueType="num">
                                      <p:cBhvr additive="base">
                                        <p:cTn id="43"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1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195">
                                            <p:txEl>
                                              <p:pRg st="7" end="7"/>
                                            </p:txEl>
                                          </p:spTgt>
                                        </p:tgtEl>
                                        <p:attrNameLst>
                                          <p:attrName>style.visibility</p:attrName>
                                        </p:attrNameLst>
                                      </p:cBhvr>
                                      <p:to>
                                        <p:strVal val="visible"/>
                                      </p:to>
                                    </p:set>
                                    <p:anim calcmode="lin" valueType="num">
                                      <p:cBhvr additive="base">
                                        <p:cTn id="49"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19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1547664" y="1196752"/>
            <a:ext cx="3023691" cy="431304"/>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奇怪的频谱</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204864"/>
            <a:ext cx="8229377" cy="3994258"/>
          </a:xfrm>
          <a:prstGeom prst="rect">
            <a:avLst/>
          </a:prstGeom>
        </p:spPr>
      </p:pic>
      <p:sp>
        <p:nvSpPr>
          <p:cNvPr id="6" name="矩形 5"/>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p>
        </p:txBody>
      </p:sp>
    </p:spTree>
    <p:extLst>
      <p:ext uri="{BB962C8B-B14F-4D97-AF65-F5344CB8AC3E}">
        <p14:creationId xmlns:p14="http://schemas.microsoft.com/office/powerpoint/2010/main" val="3459577002"/>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971600" y="908720"/>
            <a:ext cx="8001000" cy="3023592"/>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为了得到更低的量化底噪，利用过采样</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988840"/>
            <a:ext cx="7782322" cy="4491960"/>
          </a:xfrm>
          <a:prstGeom prst="rect">
            <a:avLst/>
          </a:prstGeom>
        </p:spPr>
      </p:pic>
      <p:sp>
        <p:nvSpPr>
          <p:cNvPr id="6" name="矩形 5"/>
          <p:cNvSpPr/>
          <p:nvPr/>
        </p:nvSpPr>
        <p:spPr>
          <a:xfrm>
            <a:off x="2898006" y="2079"/>
            <a:ext cx="4461478"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过采样</a:t>
            </a:r>
          </a:p>
        </p:txBody>
      </p:sp>
    </p:spTree>
    <p:extLst>
      <p:ext uri="{BB962C8B-B14F-4D97-AF65-F5344CB8AC3E}">
        <p14:creationId xmlns:p14="http://schemas.microsoft.com/office/powerpoint/2010/main" val="95031301"/>
      </p:ext>
    </p:extLst>
  </p:cSld>
  <p:clrMapOvr>
    <a:masterClrMapping/>
  </p:clrMapOvr>
  <p:transition spd="slow">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7984" y="-43132"/>
            <a:ext cx="6480720" cy="737443"/>
          </a:xfrm>
        </p:spPr>
        <p:txBody>
          <a:bodyPr/>
          <a:lstStyle/>
          <a:p>
            <a:r>
              <a:rPr lang="zh-CN" altLang="en-US" sz="3200" dirty="0">
                <a:solidFill>
                  <a:srgbClr val="C00000"/>
                </a:solidFill>
              </a:rPr>
              <a:t>测试结果分析</a:t>
            </a:r>
          </a:p>
        </p:txBody>
      </p:sp>
      <p:sp>
        <p:nvSpPr>
          <p:cNvPr id="3" name="内容占位符 2"/>
          <p:cNvSpPr>
            <a:spLocks noGrp="1"/>
          </p:cNvSpPr>
          <p:nvPr>
            <p:ph idx="1"/>
          </p:nvPr>
        </p:nvSpPr>
        <p:spPr>
          <a:xfrm>
            <a:off x="539552" y="5661248"/>
            <a:ext cx="7921302" cy="1225277"/>
          </a:xfrm>
        </p:spPr>
        <p:txBody>
          <a:bodyPr/>
          <a:lstStyle/>
          <a:p>
            <a:pPr marL="0" indent="0">
              <a:buNone/>
            </a:pPr>
            <a:r>
              <a:rPr lang="zh-CN" altLang="en-US" sz="2600" dirty="0"/>
              <a:t>除了上图简单的显示方式，</a:t>
            </a:r>
            <a:r>
              <a:rPr lang="en-US" altLang="zh-CN" sz="2600" dirty="0"/>
              <a:t>ATE</a:t>
            </a:r>
            <a:r>
              <a:rPr lang="zh-CN" altLang="en-US" sz="2600" dirty="0"/>
              <a:t>界面会给出一些更为直观和方便理解的显示，如直方图、</a:t>
            </a:r>
            <a:r>
              <a:rPr lang="en-US" altLang="zh-CN" sz="2600" dirty="0"/>
              <a:t>Shmoo</a:t>
            </a:r>
            <a:r>
              <a:rPr lang="zh-CN" altLang="en-US" sz="2600" dirty="0"/>
              <a:t>显示、晶圆图显示等。</a:t>
            </a:r>
            <a:endParaRPr lang="en-US" altLang="zh-CN" sz="2600" dirty="0"/>
          </a:p>
        </p:txBody>
      </p:sp>
      <p:pic>
        <p:nvPicPr>
          <p:cNvPr id="5" name="图片 4"/>
          <p:cNvPicPr>
            <a:picLocks noChangeAspect="1"/>
          </p:cNvPicPr>
          <p:nvPr/>
        </p:nvPicPr>
        <p:blipFill>
          <a:blip r:embed="rId2"/>
          <a:stretch>
            <a:fillRect/>
          </a:stretch>
        </p:blipFill>
        <p:spPr>
          <a:xfrm>
            <a:off x="1331640" y="1412776"/>
            <a:ext cx="6755904" cy="4008090"/>
          </a:xfrm>
          <a:prstGeom prst="rect">
            <a:avLst/>
          </a:prstGeom>
        </p:spPr>
      </p:pic>
      <p:sp>
        <p:nvSpPr>
          <p:cNvPr id="6" name="矩形 5"/>
          <p:cNvSpPr/>
          <p:nvPr/>
        </p:nvSpPr>
        <p:spPr>
          <a:xfrm>
            <a:off x="2116746" y="764704"/>
            <a:ext cx="4687502" cy="523220"/>
          </a:xfrm>
          <a:prstGeom prst="rect">
            <a:avLst/>
          </a:prstGeom>
        </p:spPr>
        <p:txBody>
          <a:bodyPr wrap="none">
            <a:spAutoFit/>
          </a:bodyPr>
          <a:lstStyle/>
          <a:p>
            <a:r>
              <a:rPr lang="en-US" altLang="zh-CN" sz="2800" b="1" dirty="0">
                <a:solidFill>
                  <a:srgbClr val="C00000"/>
                </a:solidFill>
                <a:latin typeface="+mj-lt"/>
                <a:ea typeface="+mj-ea"/>
                <a:cs typeface="+mj-cs"/>
              </a:rPr>
              <a:t>CP1000</a:t>
            </a:r>
            <a:r>
              <a:rPr lang="zh-CN" altLang="en-US" sz="2800" b="1" dirty="0">
                <a:solidFill>
                  <a:srgbClr val="C00000"/>
                </a:solidFill>
                <a:latin typeface="+mj-lt"/>
                <a:ea typeface="+mj-ea"/>
                <a:cs typeface="+mj-cs"/>
              </a:rPr>
              <a:t>测试日志（</a:t>
            </a:r>
            <a:r>
              <a:rPr lang="en-US" altLang="zh-CN" sz="2800" b="1" dirty="0">
                <a:solidFill>
                  <a:srgbClr val="C00000"/>
                </a:solidFill>
                <a:latin typeface="+mj-lt"/>
                <a:ea typeface="+mj-ea"/>
                <a:cs typeface="+mj-cs"/>
              </a:rPr>
              <a:t>test log)</a:t>
            </a:r>
            <a:endParaRPr lang="zh-CN" altLang="en-US" sz="2800" b="1" dirty="0">
              <a:solidFill>
                <a:srgbClr val="C00000"/>
              </a:solidFill>
              <a:latin typeface="+mj-lt"/>
              <a:ea typeface="+mj-ea"/>
              <a:cs typeface="+mj-cs"/>
            </a:endParaRPr>
          </a:p>
        </p:txBody>
      </p:sp>
    </p:spTree>
    <p:extLst>
      <p:ext uri="{BB962C8B-B14F-4D97-AF65-F5344CB8AC3E}">
        <p14:creationId xmlns:p14="http://schemas.microsoft.com/office/powerpoint/2010/main" val="2320736605"/>
      </p:ext>
    </p:extLst>
  </p:cSld>
  <p:clrMapOvr>
    <a:masterClrMapping/>
  </p:clrMapOvr>
  <p:transition spd="slow">
    <p:zo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988840"/>
            <a:ext cx="8504202" cy="4336504"/>
          </a:xfrm>
          <a:prstGeom prst="rect">
            <a:avLst/>
          </a:prstGeom>
        </p:spPr>
      </p:pic>
      <p:sp>
        <p:nvSpPr>
          <p:cNvPr id="6" name="矩形 5"/>
          <p:cNvSpPr/>
          <p:nvPr/>
        </p:nvSpPr>
        <p:spPr>
          <a:xfrm>
            <a:off x="8460432" y="1700808"/>
            <a:ext cx="683568" cy="4896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898006" y="2079"/>
            <a:ext cx="4461478"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过采样</a:t>
            </a:r>
          </a:p>
        </p:txBody>
      </p:sp>
    </p:spTree>
    <p:extLst>
      <p:ext uri="{BB962C8B-B14F-4D97-AF65-F5344CB8AC3E}">
        <p14:creationId xmlns:p14="http://schemas.microsoft.com/office/powerpoint/2010/main" val="626896707"/>
      </p:ext>
    </p:extLst>
  </p:cSld>
  <p:clrMapOvr>
    <a:masterClrMapping/>
  </p:clrMapOvr>
  <p:transition spd="slow">
    <p:zo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00" y="1916832"/>
            <a:ext cx="7836600" cy="4569876"/>
          </a:xfrm>
          <a:prstGeom prst="rect">
            <a:avLst/>
          </a:prstGeom>
        </p:spPr>
      </p:pic>
      <p:sp>
        <p:nvSpPr>
          <p:cNvPr id="6" name="矩形 5"/>
          <p:cNvSpPr/>
          <p:nvPr/>
        </p:nvSpPr>
        <p:spPr>
          <a:xfrm>
            <a:off x="2898006" y="2079"/>
            <a:ext cx="4461478"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过采样</a:t>
            </a:r>
          </a:p>
        </p:txBody>
      </p:sp>
    </p:spTree>
    <p:extLst>
      <p:ext uri="{BB962C8B-B14F-4D97-AF65-F5344CB8AC3E}">
        <p14:creationId xmlns:p14="http://schemas.microsoft.com/office/powerpoint/2010/main" val="1402783338"/>
      </p:ext>
    </p:extLst>
  </p:cSld>
  <p:clrMapOvr>
    <a:masterClrMapping/>
  </p:clrMapOvr>
  <p:transition spd="slow">
    <p:zo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571500" y="1338976"/>
            <a:ext cx="8001000" cy="3023592"/>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过采样效果</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49" y="1844824"/>
            <a:ext cx="8119807" cy="3816424"/>
          </a:xfrm>
          <a:prstGeom prst="rect">
            <a:avLst/>
          </a:prstGeom>
        </p:spPr>
      </p:pic>
      <p:sp>
        <p:nvSpPr>
          <p:cNvPr id="6" name="矩形 5"/>
          <p:cNvSpPr/>
          <p:nvPr/>
        </p:nvSpPr>
        <p:spPr>
          <a:xfrm>
            <a:off x="2898006" y="2079"/>
            <a:ext cx="4461478"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过采样</a:t>
            </a:r>
          </a:p>
        </p:txBody>
      </p:sp>
      <p:sp>
        <p:nvSpPr>
          <p:cNvPr id="2" name="矩形 1">
            <a:extLst>
              <a:ext uri="{FF2B5EF4-FFF2-40B4-BE49-F238E27FC236}">
                <a16:creationId xmlns:a16="http://schemas.microsoft.com/office/drawing/2014/main" xmlns="" id="{E256143C-9505-4CA8-B17A-B5C0D07CEA16}"/>
              </a:ext>
            </a:extLst>
          </p:cNvPr>
          <p:cNvSpPr/>
          <p:nvPr/>
        </p:nvSpPr>
        <p:spPr>
          <a:xfrm>
            <a:off x="395536" y="5873115"/>
            <a:ext cx="8632491" cy="984885"/>
          </a:xfrm>
          <a:prstGeom prst="rect">
            <a:avLst/>
          </a:prstGeom>
        </p:spPr>
        <p:txBody>
          <a:bodyPr wrap="none">
            <a:spAutoFit/>
          </a:bodyPr>
          <a:lstStyle/>
          <a:p>
            <a:pPr marL="547688" indent="-411163" eaLnBrk="1" hangingPunct="1">
              <a:spcBef>
                <a:spcPts val="1200"/>
              </a:spcBef>
              <a:buClr>
                <a:schemeClr val="accent2"/>
              </a:buClr>
              <a:buNone/>
            </a:pPr>
            <a:r>
              <a:rPr lang="zh-CN" altLang="en-US" sz="2400" b="1" dirty="0">
                <a:ea typeface="华文细黑" panose="02010600040101010101" pitchFamily="2" charset="-122"/>
              </a:rPr>
              <a:t>缺点：过采样需要更多的采样数据，</a:t>
            </a:r>
            <a:r>
              <a:rPr lang="zh-CN" altLang="en-US" sz="2400" b="1" dirty="0" smtClean="0">
                <a:ea typeface="华文细黑" panose="02010600040101010101" pitchFamily="2" charset="-122"/>
              </a:rPr>
              <a:t>带来存储空间和传输数据</a:t>
            </a:r>
            <a:endParaRPr lang="en-US" altLang="zh-CN" sz="2400" b="1" dirty="0" smtClean="0">
              <a:ea typeface="华文细黑" panose="02010600040101010101" pitchFamily="2" charset="-122"/>
            </a:endParaRPr>
          </a:p>
          <a:p>
            <a:pPr marL="547688" indent="-411163" eaLnBrk="1" hangingPunct="1">
              <a:spcBef>
                <a:spcPts val="1200"/>
              </a:spcBef>
              <a:buClr>
                <a:schemeClr val="accent2"/>
              </a:buClr>
              <a:buNone/>
            </a:pPr>
            <a:r>
              <a:rPr lang="zh-CN" altLang="en-US" sz="2400" b="1" dirty="0" smtClean="0">
                <a:ea typeface="华文细黑" panose="02010600040101010101" pitchFamily="2" charset="-122"/>
              </a:rPr>
              <a:t>处理数据时间上</a:t>
            </a:r>
            <a:r>
              <a:rPr lang="zh-CN" altLang="en-US" sz="2400" b="1" dirty="0">
                <a:ea typeface="华文细黑" panose="02010600040101010101" pitchFamily="2" charset="-122"/>
              </a:rPr>
              <a:t>的额外消耗</a:t>
            </a:r>
            <a:endParaRPr lang="en-US" altLang="zh-CN" sz="2400" b="1" dirty="0">
              <a:ea typeface="华文细黑" panose="02010600040101010101" pitchFamily="2" charset="-122"/>
            </a:endParaRPr>
          </a:p>
        </p:txBody>
      </p:sp>
    </p:spTree>
    <p:extLst>
      <p:ext uri="{BB962C8B-B14F-4D97-AF65-F5344CB8AC3E}">
        <p14:creationId xmlns:p14="http://schemas.microsoft.com/office/powerpoint/2010/main" val="340993645"/>
      </p:ext>
    </p:extLst>
  </p:cSld>
  <p:clrMapOvr>
    <a:masterClrMapping/>
  </p:clrMapOvr>
  <p:transition spd="slow">
    <p:zo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839001"/>
            <a:ext cx="8352928" cy="1365863"/>
          </a:xfrm>
        </p:spPr>
        <p:txBody>
          <a:bodyPr lIns="0" tIns="0" rIns="0" bIns="0"/>
          <a:lstStyle/>
          <a:p>
            <a:pPr marL="0" indent="0" algn="just">
              <a:buNone/>
            </a:pPr>
            <a:r>
              <a:rPr lang="zh-CN" altLang="en-US" dirty="0">
                <a:solidFill>
                  <a:srgbClr val="FF0000"/>
                </a:solidFill>
              </a:rPr>
              <a:t> 采样抖动</a:t>
            </a:r>
            <a:r>
              <a:rPr lang="en-US" altLang="zh-CN" dirty="0">
                <a:solidFill>
                  <a:srgbClr val="FF0000"/>
                </a:solidFill>
              </a:rPr>
              <a:t>:</a:t>
            </a:r>
            <a:r>
              <a:rPr lang="zh-CN" altLang="zh-CN" dirty="0"/>
              <a:t>是控制每个</a:t>
            </a:r>
            <a:r>
              <a:rPr lang="en-US" altLang="zh-CN" dirty="0"/>
              <a:t>ADC</a:t>
            </a:r>
            <a:r>
              <a:rPr lang="zh-CN" altLang="zh-CN" dirty="0"/>
              <a:t>或</a:t>
            </a:r>
            <a:r>
              <a:rPr lang="en-US" altLang="zh-CN" dirty="0"/>
              <a:t>DAC</a:t>
            </a:r>
            <a:r>
              <a:rPr lang="zh-CN" altLang="zh-CN" dirty="0"/>
              <a:t>的采样时序的每个时钟沿位置的误差</a:t>
            </a:r>
            <a:r>
              <a:rPr lang="zh-CN" altLang="en-US" dirty="0"/>
              <a:t>，是量化误差外的另一个影响采样精度的参数。</a:t>
            </a:r>
            <a:endParaRPr lang="en-US" altLang="zh-CN" dirty="0">
              <a:solidFill>
                <a:srgbClr val="FF0000"/>
              </a:solidFill>
            </a:endParaRPr>
          </a:p>
          <a:p>
            <a:pPr marL="0" indent="0" algn="just">
              <a:buNone/>
            </a:pPr>
            <a:endParaRPr lang="en-US" altLang="zh-CN" sz="2400" kern="1200" dirty="0">
              <a:solidFill>
                <a:srgbClr val="000000"/>
              </a:solidFill>
              <a:latin typeface="楷体" panose="02010609060101010101" pitchFamily="49" charset="-122"/>
              <a:ea typeface="楷体" panose="02010609060101010101" pitchFamily="49" charset="-122"/>
            </a:endParaRPr>
          </a:p>
          <a:p>
            <a:pPr marL="0" indent="0" algn="just">
              <a:buNone/>
            </a:pPr>
            <a:endParaRPr lang="en-US" altLang="zh-CN" dirty="0">
              <a:solidFill>
                <a:srgbClr val="FF0000"/>
              </a:solidFill>
            </a:endParaRPr>
          </a:p>
        </p:txBody>
      </p:sp>
      <p:pic>
        <p:nvPicPr>
          <p:cNvPr id="11" name="图片 10">
            <a:extLst>
              <a:ext uri="{FF2B5EF4-FFF2-40B4-BE49-F238E27FC236}">
                <a16:creationId xmlns:a16="http://schemas.microsoft.com/office/drawing/2014/main" xmlns="" id="{2F636F5D-F45A-4C8D-A6CD-59B08E8A7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39" y="2499910"/>
            <a:ext cx="6856595" cy="4025434"/>
          </a:xfrm>
          <a:prstGeom prst="rect">
            <a:avLst/>
          </a:prstGeom>
        </p:spPr>
      </p:pic>
      <p:sp>
        <p:nvSpPr>
          <p:cNvPr id="5" name="标题 1">
            <a:extLst>
              <a:ext uri="{FF2B5EF4-FFF2-40B4-BE49-F238E27FC236}">
                <a16:creationId xmlns:a16="http://schemas.microsoft.com/office/drawing/2014/main" xmlns="" id="{B9C4938B-D2AA-4EF5-B718-30BDB59A9D29}"/>
              </a:ext>
            </a:extLst>
          </p:cNvPr>
          <p:cNvSpPr txBox="1">
            <a:spLocks/>
          </p:cNvSpPr>
          <p:nvPr/>
        </p:nvSpPr>
        <p:spPr bwMode="auto">
          <a:xfrm>
            <a:off x="1907704" y="-9438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6" name="矩形 5"/>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抖动影响</a:t>
            </a:r>
            <a:endPar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823390443"/>
      </p:ext>
    </p:extLst>
  </p:cSld>
  <p:clrMapOvr>
    <a:masterClrMapping/>
  </p:clrMapOvr>
  <p:transition spd="slow">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839001"/>
            <a:ext cx="8352928" cy="608903"/>
          </a:xfrm>
        </p:spPr>
        <p:txBody>
          <a:bodyPr lIns="0" tIns="0" rIns="0" bIns="0"/>
          <a:lstStyle/>
          <a:p>
            <a:pPr marL="0" indent="0" algn="just">
              <a:buNone/>
            </a:pPr>
            <a:r>
              <a:rPr lang="zh-CN" altLang="en-US" dirty="0">
                <a:solidFill>
                  <a:srgbClr val="FF0000"/>
                </a:solidFill>
              </a:rPr>
              <a:t> 采样抖动</a:t>
            </a:r>
            <a:r>
              <a:rPr lang="en-US" altLang="zh-CN" dirty="0">
                <a:solidFill>
                  <a:srgbClr val="FF0000"/>
                </a:solidFill>
              </a:rPr>
              <a:t>-ADC</a:t>
            </a:r>
          </a:p>
          <a:p>
            <a:pPr marL="0" indent="0" algn="just">
              <a:buNone/>
            </a:pPr>
            <a:endParaRPr lang="en-US" altLang="zh-CN" sz="2400" kern="1200" dirty="0">
              <a:solidFill>
                <a:srgbClr val="000000"/>
              </a:solidFill>
              <a:latin typeface="楷体" panose="02010609060101010101" pitchFamily="49" charset="-122"/>
              <a:ea typeface="楷体" panose="02010609060101010101" pitchFamily="49" charset="-122"/>
            </a:endParaRPr>
          </a:p>
          <a:p>
            <a:pPr marL="0" indent="0" algn="just">
              <a:buNone/>
            </a:pPr>
            <a:endParaRPr lang="en-US" altLang="zh-CN" dirty="0">
              <a:solidFill>
                <a:srgbClr val="FF0000"/>
              </a:solidFill>
            </a:endParaRPr>
          </a:p>
        </p:txBody>
      </p:sp>
      <p:sp>
        <p:nvSpPr>
          <p:cNvPr id="2" name="矩形 1">
            <a:extLst>
              <a:ext uri="{FF2B5EF4-FFF2-40B4-BE49-F238E27FC236}">
                <a16:creationId xmlns:a16="http://schemas.microsoft.com/office/drawing/2014/main" xmlns="" id="{239D5452-B968-4728-9D38-8084946C2E15}"/>
              </a:ext>
            </a:extLst>
          </p:cNvPr>
          <p:cNvSpPr/>
          <p:nvPr/>
        </p:nvSpPr>
        <p:spPr>
          <a:xfrm>
            <a:off x="467544" y="1447904"/>
            <a:ext cx="8280920" cy="461665"/>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采样抖动由</a:t>
            </a:r>
            <a:r>
              <a:rPr lang="zh-CN" altLang="zh-CN" sz="2000" dirty="0">
                <a:latin typeface="Times New Roman" panose="02020603050405020304" pitchFamily="18" charset="0"/>
                <a:cs typeface="Times New Roman" panose="02020603050405020304" pitchFamily="18" charset="0"/>
              </a:rPr>
              <a:t>随机时间变量</a:t>
            </a:r>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表示，则采样值为</a:t>
            </a:r>
          </a:p>
        </p:txBody>
      </p:sp>
      <p:graphicFrame>
        <p:nvGraphicFramePr>
          <p:cNvPr id="5" name="对象 4">
            <a:extLst>
              <a:ext uri="{FF2B5EF4-FFF2-40B4-BE49-F238E27FC236}">
                <a16:creationId xmlns:a16="http://schemas.microsoft.com/office/drawing/2014/main" xmlns="" id="{1CE5F149-00AB-44D6-9954-6237E74FD6F0}"/>
              </a:ext>
            </a:extLst>
          </p:cNvPr>
          <p:cNvGraphicFramePr>
            <a:graphicFrameLocks noChangeAspect="1"/>
          </p:cNvGraphicFramePr>
          <p:nvPr>
            <p:extLst/>
          </p:nvPr>
        </p:nvGraphicFramePr>
        <p:xfrm>
          <a:off x="3131840" y="1973655"/>
          <a:ext cx="2376264" cy="572594"/>
        </p:xfrm>
        <a:graphic>
          <a:graphicData uri="http://schemas.openxmlformats.org/presentationml/2006/ole">
            <mc:AlternateContent xmlns:mc="http://schemas.openxmlformats.org/markup-compatibility/2006">
              <mc:Choice xmlns:v="urn:schemas-microsoft-com:vml" Requires="v">
                <p:oleObj spid="_x0000_s84994" name="Equation" r:id="rId4" imgW="1054100" imgH="254000" progId="Equation.DSMT4">
                  <p:embed/>
                </p:oleObj>
              </mc:Choice>
              <mc:Fallback>
                <p:oleObj name="Equation" r:id="rId4" imgW="1054100" imgH="254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1973655"/>
                        <a:ext cx="2376264" cy="572594"/>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xmlns="" id="{81493AE3-8201-49E3-960C-B5C6E025E32E}"/>
              </a:ext>
            </a:extLst>
          </p:cNvPr>
          <p:cNvSpPr/>
          <p:nvPr/>
        </p:nvSpPr>
        <p:spPr>
          <a:xfrm>
            <a:off x="467544" y="2701369"/>
            <a:ext cx="7848773" cy="1015663"/>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由于</a:t>
            </a:r>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是一个随机变量</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v</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也是一个随机变量，对采样抖动的数学分析极其复杂。为简化分析，以峰值为</a:t>
            </a:r>
            <a:r>
              <a:rPr lang="en-US" altLang="zh-CN" sz="2000" i="1" dirty="0">
                <a:latin typeface="Times New Roman" panose="02020603050405020304" pitchFamily="18" charset="0"/>
                <a:cs typeface="Times New Roman" panose="02020603050405020304" pitchFamily="18" charset="0"/>
              </a:rPr>
              <a:t>A</a:t>
            </a:r>
            <a:r>
              <a:rPr lang="en-US" altLang="zh-CN" sz="2000" baseline="-25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频率为</a:t>
            </a:r>
            <a:r>
              <a:rPr lang="en-US" altLang="zh-CN" sz="2000" i="1" dirty="0">
                <a:latin typeface="Times New Roman" panose="02020603050405020304" pitchFamily="18" charset="0"/>
                <a:cs typeface="Times New Roman" panose="02020603050405020304" pitchFamily="18" charset="0"/>
              </a:rPr>
              <a:t>f</a:t>
            </a:r>
            <a:r>
              <a:rPr lang="en-US" altLang="zh-CN" sz="2000" baseline="-25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正弦波为对象，不失一般性假设其初始相位为</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。无抖动采样点为：</a:t>
            </a:r>
          </a:p>
        </p:txBody>
      </p:sp>
      <p:graphicFrame>
        <p:nvGraphicFramePr>
          <p:cNvPr id="8" name="对象 7">
            <a:extLst>
              <a:ext uri="{FF2B5EF4-FFF2-40B4-BE49-F238E27FC236}">
                <a16:creationId xmlns:a16="http://schemas.microsoft.com/office/drawing/2014/main" xmlns="" id="{F8516FDD-0DE2-4EFF-8B84-3691F4A86CC8}"/>
              </a:ext>
            </a:extLst>
          </p:cNvPr>
          <p:cNvGraphicFramePr>
            <a:graphicFrameLocks noChangeAspect="1"/>
          </p:cNvGraphicFramePr>
          <p:nvPr>
            <p:extLst/>
          </p:nvPr>
        </p:nvGraphicFramePr>
        <p:xfrm>
          <a:off x="2218425" y="4054701"/>
          <a:ext cx="4347010" cy="552226"/>
        </p:xfrm>
        <a:graphic>
          <a:graphicData uri="http://schemas.openxmlformats.org/presentationml/2006/ole">
            <mc:AlternateContent xmlns:mc="http://schemas.openxmlformats.org/markup-compatibility/2006">
              <mc:Choice xmlns:v="urn:schemas-microsoft-com:vml" Requires="v">
                <p:oleObj spid="_x0000_s84995" name="Equation" r:id="rId6" imgW="1955800" imgH="241300" progId="Equation.DSMT4">
                  <p:embed/>
                </p:oleObj>
              </mc:Choice>
              <mc:Fallback>
                <p:oleObj name="Equation" r:id="rId6" imgW="19558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8425" y="4054701"/>
                        <a:ext cx="4347010" cy="552226"/>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xmlns="" id="{BC525EF5-FF11-4F1B-B068-60A6B9B4D88C}"/>
              </a:ext>
            </a:extLst>
          </p:cNvPr>
          <p:cNvSpPr/>
          <p:nvPr/>
        </p:nvSpPr>
        <p:spPr>
          <a:xfrm>
            <a:off x="551978" y="4752379"/>
            <a:ext cx="8040043" cy="461665"/>
          </a:xfrm>
          <a:prstGeom prst="rect">
            <a:avLst/>
          </a:prstGeom>
        </p:spPr>
        <p:txBody>
          <a:bodyPr wrap="square">
            <a:spAutoFit/>
          </a:bodyPr>
          <a:lstStyle/>
          <a:p>
            <a:r>
              <a:rPr lang="zh-CN" altLang="zh-CN" sz="2000" dirty="0">
                <a:latin typeface="Times New Roman" panose="02020603050405020304" pitchFamily="18" charset="0"/>
                <a:cs typeface="Times New Roman" panose="02020603050405020304" pitchFamily="18" charset="0"/>
              </a:rPr>
              <a:t>如果存在抖动，那么采样点为</a:t>
            </a:r>
            <a:r>
              <a:rPr lang="zh-CN" altLang="en-US" sz="2000" dirty="0">
                <a:latin typeface="Times New Roman" panose="02020603050405020304" pitchFamily="18" charset="0"/>
                <a:cs typeface="Times New Roman" panose="02020603050405020304" pitchFamily="18" charset="0"/>
              </a:rPr>
              <a:t>：</a:t>
            </a:r>
          </a:p>
        </p:txBody>
      </p:sp>
      <p:graphicFrame>
        <p:nvGraphicFramePr>
          <p:cNvPr id="12" name="对象 11">
            <a:extLst>
              <a:ext uri="{FF2B5EF4-FFF2-40B4-BE49-F238E27FC236}">
                <a16:creationId xmlns:a16="http://schemas.microsoft.com/office/drawing/2014/main" xmlns="" id="{872B73B3-D9AD-4331-A8C6-D6130FF1C476}"/>
              </a:ext>
            </a:extLst>
          </p:cNvPr>
          <p:cNvGraphicFramePr>
            <a:graphicFrameLocks noChangeAspect="1"/>
          </p:cNvGraphicFramePr>
          <p:nvPr>
            <p:extLst/>
          </p:nvPr>
        </p:nvGraphicFramePr>
        <p:xfrm>
          <a:off x="2033436" y="5359496"/>
          <a:ext cx="5077127" cy="573009"/>
        </p:xfrm>
        <a:graphic>
          <a:graphicData uri="http://schemas.openxmlformats.org/presentationml/2006/ole">
            <mc:AlternateContent xmlns:mc="http://schemas.openxmlformats.org/markup-compatibility/2006">
              <mc:Choice xmlns:v="urn:schemas-microsoft-com:vml" Requires="v">
                <p:oleObj spid="_x0000_s84996" name="Equation" r:id="rId8" imgW="2438400" imgH="254000" progId="Equation.DSMT4">
                  <p:embed/>
                </p:oleObj>
              </mc:Choice>
              <mc:Fallback>
                <p:oleObj name="Equation" r:id="rId8" imgW="2438400" imgH="254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3436" y="5359496"/>
                        <a:ext cx="5077127" cy="573009"/>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xmlns="" id="{92621DF6-9DBC-46D9-8F48-08A8C42C6C6B}"/>
              </a:ext>
            </a:extLst>
          </p:cNvPr>
          <p:cNvGraphicFramePr>
            <a:graphicFrameLocks noChangeAspect="1"/>
          </p:cNvGraphicFramePr>
          <p:nvPr>
            <p:extLst/>
          </p:nvPr>
        </p:nvGraphicFramePr>
        <p:xfrm>
          <a:off x="532157" y="6066175"/>
          <a:ext cx="8280920" cy="531177"/>
        </p:xfrm>
        <a:graphic>
          <a:graphicData uri="http://schemas.openxmlformats.org/presentationml/2006/ole">
            <mc:AlternateContent xmlns:mc="http://schemas.openxmlformats.org/markup-compatibility/2006">
              <mc:Choice xmlns:v="urn:schemas-microsoft-com:vml" Requires="v">
                <p:oleObj spid="_x0000_s84997" name="Equation" r:id="rId10" imgW="3886200" imgH="241300" progId="Equation.DSMT4">
                  <p:embed/>
                </p:oleObj>
              </mc:Choice>
              <mc:Fallback>
                <p:oleObj name="Equation" r:id="rId10" imgW="3886200" imgH="2413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157" y="6066175"/>
                        <a:ext cx="8280920" cy="531177"/>
                      </a:xfrm>
                      <a:prstGeom prst="rect">
                        <a:avLst/>
                      </a:prstGeom>
                      <a:noFill/>
                    </p:spPr>
                  </p:pic>
                </p:oleObj>
              </mc:Fallback>
            </mc:AlternateContent>
          </a:graphicData>
        </a:graphic>
      </p:graphicFrame>
      <p:sp>
        <p:nvSpPr>
          <p:cNvPr id="11" name="标题 1">
            <a:extLst>
              <a:ext uri="{FF2B5EF4-FFF2-40B4-BE49-F238E27FC236}">
                <a16:creationId xmlns:a16="http://schemas.microsoft.com/office/drawing/2014/main" xmlns="" id="{D204BDC9-6799-4BF5-9157-407A3C3B6D09}"/>
              </a:ext>
            </a:extLst>
          </p:cNvPr>
          <p:cNvSpPr txBox="1">
            <a:spLocks/>
          </p:cNvSpPr>
          <p:nvPr/>
        </p:nvSpPr>
        <p:spPr bwMode="auto">
          <a:xfrm>
            <a:off x="1907704" y="-9438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13" name="矩形 12"/>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抖动影响</a:t>
            </a:r>
            <a:endPar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741669532"/>
      </p:ext>
    </p:extLst>
  </p:cSld>
  <p:clrMapOvr>
    <a:masterClrMapping/>
  </p:clrMapOvr>
  <p:transition spd="slow">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839001"/>
            <a:ext cx="8352928" cy="608903"/>
          </a:xfrm>
        </p:spPr>
        <p:txBody>
          <a:bodyPr lIns="0" tIns="0" rIns="0" bIns="0"/>
          <a:lstStyle/>
          <a:p>
            <a:pPr marL="0" indent="0" algn="just">
              <a:buNone/>
            </a:pPr>
            <a:r>
              <a:rPr lang="zh-CN" altLang="en-US" dirty="0">
                <a:solidFill>
                  <a:srgbClr val="FF0000"/>
                </a:solidFill>
              </a:rPr>
              <a:t> 采样抖动</a:t>
            </a:r>
            <a:r>
              <a:rPr lang="en-US" altLang="zh-CN" dirty="0">
                <a:solidFill>
                  <a:srgbClr val="FF0000"/>
                </a:solidFill>
              </a:rPr>
              <a:t>-ADC</a:t>
            </a:r>
          </a:p>
          <a:p>
            <a:pPr marL="0" indent="0" algn="just">
              <a:buNone/>
            </a:pPr>
            <a:endParaRPr lang="en-US" altLang="zh-CN" sz="2400" kern="1200" dirty="0">
              <a:solidFill>
                <a:srgbClr val="000000"/>
              </a:solidFill>
              <a:latin typeface="楷体" panose="02010609060101010101" pitchFamily="49" charset="-122"/>
              <a:ea typeface="楷体" panose="02010609060101010101" pitchFamily="49" charset="-122"/>
            </a:endParaRPr>
          </a:p>
          <a:p>
            <a:pPr marL="0" indent="0" algn="just">
              <a:buNone/>
            </a:pPr>
            <a:endParaRPr lang="en-US" altLang="zh-CN" dirty="0">
              <a:solidFill>
                <a:srgbClr val="FF0000"/>
              </a:solidFill>
            </a:endParaRPr>
          </a:p>
        </p:txBody>
      </p:sp>
      <p:sp>
        <p:nvSpPr>
          <p:cNvPr id="2" name="矩形 1">
            <a:extLst>
              <a:ext uri="{FF2B5EF4-FFF2-40B4-BE49-F238E27FC236}">
                <a16:creationId xmlns:a16="http://schemas.microsoft.com/office/drawing/2014/main" xmlns="" id="{239D5452-B968-4728-9D38-8084946C2E15}"/>
              </a:ext>
            </a:extLst>
          </p:cNvPr>
          <p:cNvSpPr/>
          <p:nvPr/>
        </p:nvSpPr>
        <p:spPr>
          <a:xfrm>
            <a:off x="467544" y="1447904"/>
            <a:ext cx="8280920" cy="461665"/>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假设抖动值</a:t>
            </a:r>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远小于采样周期</a:t>
            </a:r>
            <a:r>
              <a:rPr lang="en-US" altLang="zh-CN" sz="2000" dirty="0">
                <a:latin typeface="Times New Roman" panose="02020603050405020304" pitchFamily="18" charset="0"/>
                <a:cs typeface="Times New Roman" panose="02020603050405020304" pitchFamily="18" charset="0"/>
              </a:rPr>
              <a:t>Ts</a:t>
            </a:r>
            <a:r>
              <a:rPr lang="zh-CN" altLang="en-US" sz="2000" dirty="0">
                <a:latin typeface="Times New Roman" panose="02020603050405020304" pitchFamily="18" charset="0"/>
                <a:cs typeface="Times New Roman" panose="02020603050405020304" pitchFamily="18" charset="0"/>
              </a:rPr>
              <a:t>，上式可表示为：</a:t>
            </a:r>
          </a:p>
        </p:txBody>
      </p:sp>
      <p:graphicFrame>
        <p:nvGraphicFramePr>
          <p:cNvPr id="7" name="对象 6">
            <a:extLst>
              <a:ext uri="{FF2B5EF4-FFF2-40B4-BE49-F238E27FC236}">
                <a16:creationId xmlns:a16="http://schemas.microsoft.com/office/drawing/2014/main" xmlns="" id="{D8757C93-E661-4DA8-8D09-3228EE6F7C5F}"/>
              </a:ext>
            </a:extLst>
          </p:cNvPr>
          <p:cNvGraphicFramePr>
            <a:graphicFrameLocks noChangeAspect="1"/>
          </p:cNvGraphicFramePr>
          <p:nvPr>
            <p:extLst/>
          </p:nvPr>
        </p:nvGraphicFramePr>
        <p:xfrm>
          <a:off x="1767810" y="1909569"/>
          <a:ext cx="5248240" cy="456878"/>
        </p:xfrm>
        <a:graphic>
          <a:graphicData uri="http://schemas.openxmlformats.org/presentationml/2006/ole">
            <mc:AlternateContent xmlns:mc="http://schemas.openxmlformats.org/markup-compatibility/2006">
              <mc:Choice xmlns:v="urn:schemas-microsoft-com:vml" Requires="v">
                <p:oleObj spid="_x0000_s86018" name="Equation" r:id="rId4" imgW="2857500" imgH="241300" progId="Equation.DSMT4">
                  <p:embed/>
                </p:oleObj>
              </mc:Choice>
              <mc:Fallback>
                <p:oleObj name="Equation" r:id="rId4" imgW="2857500" imgH="241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7810" y="1909569"/>
                        <a:ext cx="5248240" cy="456878"/>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xmlns="" id="{20C2BBB1-7C53-4431-B2D3-70FF6F2E3746}"/>
              </a:ext>
            </a:extLst>
          </p:cNvPr>
          <p:cNvSpPr/>
          <p:nvPr/>
        </p:nvSpPr>
        <p:spPr>
          <a:xfrm>
            <a:off x="467544" y="2556061"/>
            <a:ext cx="8064797" cy="707886"/>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可以将抖动项与确定项分开，由此可以推出由抖动引起的采样误差（用</a:t>
            </a:r>
            <a:r>
              <a:rPr lang="en-US" altLang="zh-CN" sz="2000" i="1" dirty="0" err="1">
                <a:latin typeface="Times New Roman" panose="02020603050405020304" pitchFamily="18" charset="0"/>
                <a:cs typeface="Times New Roman" panose="02020603050405020304" pitchFamily="18" charset="0"/>
              </a:rPr>
              <a:t>v</a:t>
            </a:r>
            <a:r>
              <a:rPr lang="en-US" altLang="zh-CN" sz="2000" i="1" baseline="-25000" dirty="0" err="1">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表示）为</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7" name="对象 16">
            <a:extLst>
              <a:ext uri="{FF2B5EF4-FFF2-40B4-BE49-F238E27FC236}">
                <a16:creationId xmlns:a16="http://schemas.microsoft.com/office/drawing/2014/main" xmlns="" id="{E84601B2-A67E-4662-9D0C-0A64E2226B1A}"/>
              </a:ext>
            </a:extLst>
          </p:cNvPr>
          <p:cNvGraphicFramePr>
            <a:graphicFrameLocks noChangeAspect="1"/>
          </p:cNvGraphicFramePr>
          <p:nvPr>
            <p:extLst/>
          </p:nvPr>
        </p:nvGraphicFramePr>
        <p:xfrm>
          <a:off x="2241550" y="3335338"/>
          <a:ext cx="4087813" cy="534987"/>
        </p:xfrm>
        <a:graphic>
          <a:graphicData uri="http://schemas.openxmlformats.org/presentationml/2006/ole">
            <mc:AlternateContent xmlns:mc="http://schemas.openxmlformats.org/markup-compatibility/2006">
              <mc:Choice xmlns:v="urn:schemas-microsoft-com:vml" Requires="v">
                <p:oleObj spid="_x0000_s86019" name="Equation" r:id="rId6" imgW="1892160" imgH="241200" progId="Equation.DSMT4">
                  <p:embed/>
                </p:oleObj>
              </mc:Choice>
              <mc:Fallback>
                <p:oleObj name="Equation" r:id="rId6" imgW="1892160" imgH="241200" progId="Equation.DSMT4">
                  <p:embed/>
                  <p:pic>
                    <p:nvPicPr>
                      <p:cNvPr id="0" name=""/>
                      <p:cNvPicPr>
                        <a:picLocks noChangeAspect="1" noChangeArrowheads="1"/>
                      </p:cNvPicPr>
                      <p:nvPr/>
                    </p:nvPicPr>
                    <p:blipFill>
                      <a:blip r:embed="rId7"/>
                      <a:srcRect/>
                      <a:stretch>
                        <a:fillRect/>
                      </a:stretch>
                    </p:blipFill>
                    <p:spPr bwMode="auto">
                      <a:xfrm>
                        <a:off x="2241550" y="3335338"/>
                        <a:ext cx="4087813" cy="534987"/>
                      </a:xfrm>
                      <a:prstGeom prst="rect">
                        <a:avLst/>
                      </a:prstGeom>
                      <a:noFill/>
                    </p:spPr>
                  </p:pic>
                </p:oleObj>
              </mc:Fallback>
            </mc:AlternateContent>
          </a:graphicData>
        </a:graphic>
      </p:graphicFrame>
      <p:sp>
        <p:nvSpPr>
          <p:cNvPr id="18" name="矩形 17">
            <a:extLst>
              <a:ext uri="{FF2B5EF4-FFF2-40B4-BE49-F238E27FC236}">
                <a16:creationId xmlns:a16="http://schemas.microsoft.com/office/drawing/2014/main" xmlns="" id="{7C8F1197-00B5-4E9E-92AB-DBDE735D2E9F}"/>
              </a:ext>
            </a:extLst>
          </p:cNvPr>
          <p:cNvSpPr/>
          <p:nvPr/>
        </p:nvSpPr>
        <p:spPr>
          <a:xfrm>
            <a:off x="469604" y="4105702"/>
            <a:ext cx="8350868" cy="707886"/>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考虑到正弦函数的导数是余弦函数，由此抖动引入误差可以近似表示为抖动大小</a:t>
            </a:r>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和采样点信号的斜率之积：</a:t>
            </a:r>
          </a:p>
        </p:txBody>
      </p:sp>
      <p:graphicFrame>
        <p:nvGraphicFramePr>
          <p:cNvPr id="20" name="对象 19">
            <a:extLst>
              <a:ext uri="{FF2B5EF4-FFF2-40B4-BE49-F238E27FC236}">
                <a16:creationId xmlns:a16="http://schemas.microsoft.com/office/drawing/2014/main" xmlns="" id="{769FD9FB-71E6-4AE9-819A-EF74D9A645F2}"/>
              </a:ext>
            </a:extLst>
          </p:cNvPr>
          <p:cNvGraphicFramePr>
            <a:graphicFrameLocks noChangeAspect="1"/>
          </p:cNvGraphicFramePr>
          <p:nvPr>
            <p:extLst/>
          </p:nvPr>
        </p:nvGraphicFramePr>
        <p:xfrm>
          <a:off x="2724150" y="5048250"/>
          <a:ext cx="2544763" cy="1019175"/>
        </p:xfrm>
        <a:graphic>
          <a:graphicData uri="http://schemas.openxmlformats.org/presentationml/2006/ole">
            <mc:AlternateContent xmlns:mc="http://schemas.openxmlformats.org/markup-compatibility/2006">
              <mc:Choice xmlns:v="urn:schemas-microsoft-com:vml" Requires="v">
                <p:oleObj spid="_x0000_s86020" name="Equation" r:id="rId8" imgW="1371600" imgH="533160" progId="Equation.DSMT4">
                  <p:embed/>
                </p:oleObj>
              </mc:Choice>
              <mc:Fallback>
                <p:oleObj name="Equation" r:id="rId8" imgW="1371600" imgH="533160" progId="Equation.DSMT4">
                  <p:embed/>
                  <p:pic>
                    <p:nvPicPr>
                      <p:cNvPr id="0" name=""/>
                      <p:cNvPicPr>
                        <a:picLocks noChangeAspect="1" noChangeArrowheads="1"/>
                      </p:cNvPicPr>
                      <p:nvPr/>
                    </p:nvPicPr>
                    <p:blipFill>
                      <a:blip r:embed="rId9"/>
                      <a:srcRect/>
                      <a:stretch>
                        <a:fillRect/>
                      </a:stretch>
                    </p:blipFill>
                    <p:spPr bwMode="auto">
                      <a:xfrm>
                        <a:off x="2724150" y="5048250"/>
                        <a:ext cx="2544763" cy="1019175"/>
                      </a:xfrm>
                      <a:prstGeom prst="rect">
                        <a:avLst/>
                      </a:prstGeom>
                      <a:noFill/>
                    </p:spPr>
                  </p:pic>
                </p:oleObj>
              </mc:Fallback>
            </mc:AlternateContent>
          </a:graphicData>
        </a:graphic>
      </p:graphicFrame>
      <p:sp>
        <p:nvSpPr>
          <p:cNvPr id="10" name="标题 1">
            <a:extLst>
              <a:ext uri="{FF2B5EF4-FFF2-40B4-BE49-F238E27FC236}">
                <a16:creationId xmlns:a16="http://schemas.microsoft.com/office/drawing/2014/main" xmlns="" id="{451E47A7-BC91-4BA7-9A98-EE9F52F743E7}"/>
              </a:ext>
            </a:extLst>
          </p:cNvPr>
          <p:cNvSpPr txBox="1">
            <a:spLocks/>
          </p:cNvSpPr>
          <p:nvPr/>
        </p:nvSpPr>
        <p:spPr bwMode="auto">
          <a:xfrm>
            <a:off x="1907704" y="-9438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11" name="矩形 10"/>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抖动影响</a:t>
            </a:r>
            <a:endPar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791644313"/>
      </p:ext>
    </p:extLst>
  </p:cSld>
  <p:clrMapOvr>
    <a:masterClrMapping/>
  </p:clrMapOvr>
  <p:transition spd="slow">
    <p:zo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839001"/>
            <a:ext cx="8352928" cy="608903"/>
          </a:xfrm>
        </p:spPr>
        <p:txBody>
          <a:bodyPr lIns="0" tIns="0" rIns="0" bIns="0"/>
          <a:lstStyle/>
          <a:p>
            <a:pPr marL="0" indent="0" algn="just">
              <a:buNone/>
            </a:pPr>
            <a:r>
              <a:rPr lang="zh-CN" altLang="en-US" dirty="0">
                <a:solidFill>
                  <a:srgbClr val="FF0000"/>
                </a:solidFill>
              </a:rPr>
              <a:t> 采样抖动</a:t>
            </a:r>
            <a:r>
              <a:rPr lang="en-US" altLang="zh-CN" dirty="0">
                <a:solidFill>
                  <a:srgbClr val="FF0000"/>
                </a:solidFill>
              </a:rPr>
              <a:t>-ADC</a:t>
            </a:r>
          </a:p>
          <a:p>
            <a:pPr marL="0" indent="0" algn="just">
              <a:buNone/>
            </a:pPr>
            <a:endParaRPr lang="en-US" altLang="zh-CN" sz="2400" kern="1200" dirty="0">
              <a:solidFill>
                <a:srgbClr val="000000"/>
              </a:solidFill>
              <a:latin typeface="楷体" panose="02010609060101010101" pitchFamily="49" charset="-122"/>
              <a:ea typeface="楷体" panose="02010609060101010101" pitchFamily="49" charset="-122"/>
            </a:endParaRPr>
          </a:p>
          <a:p>
            <a:pPr marL="0" indent="0" algn="just">
              <a:buNone/>
            </a:pPr>
            <a:endParaRPr lang="en-US" altLang="zh-CN" dirty="0">
              <a:solidFill>
                <a:srgbClr val="FF0000"/>
              </a:solidFill>
            </a:endParaRPr>
          </a:p>
        </p:txBody>
      </p:sp>
      <p:sp>
        <p:nvSpPr>
          <p:cNvPr id="2" name="矩形 1">
            <a:extLst>
              <a:ext uri="{FF2B5EF4-FFF2-40B4-BE49-F238E27FC236}">
                <a16:creationId xmlns:a16="http://schemas.microsoft.com/office/drawing/2014/main" xmlns="" id="{239D5452-B968-4728-9D38-8084946C2E15}"/>
              </a:ext>
            </a:extLst>
          </p:cNvPr>
          <p:cNvSpPr/>
          <p:nvPr/>
        </p:nvSpPr>
        <p:spPr>
          <a:xfrm>
            <a:off x="323966" y="1635220"/>
            <a:ext cx="8280920" cy="1015663"/>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假设抖动值</a:t>
            </a:r>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RMS</a:t>
            </a:r>
            <a:r>
              <a:rPr lang="zh-CN" altLang="en-US" sz="2000" dirty="0">
                <a:latin typeface="Times New Roman" panose="02020603050405020304" pitchFamily="18" charset="0"/>
                <a:cs typeface="Times New Roman" panose="02020603050405020304" pitchFamily="18" charset="0"/>
              </a:rPr>
              <a:t>值为</a:t>
            </a:r>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j</a:t>
            </a:r>
            <a:r>
              <a:rPr lang="en-US" altLang="zh-CN" sz="2000" baseline="-25000" dirty="0">
                <a:latin typeface="Times New Roman" panose="02020603050405020304" pitchFamily="18" charset="0"/>
                <a:cs typeface="Times New Roman" panose="02020603050405020304" pitchFamily="18" charset="0"/>
              </a:rPr>
              <a:t>-</a:t>
            </a:r>
            <a:r>
              <a:rPr lang="en-US" altLang="zh-CN" sz="2000" i="1" baseline="-25000" dirty="0">
                <a:latin typeface="Times New Roman" panose="02020603050405020304" pitchFamily="18" charset="0"/>
                <a:cs typeface="Times New Roman" panose="02020603050405020304" pitchFamily="18" charset="0"/>
              </a:rPr>
              <a:t>RMS</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并且与</a:t>
            </a:r>
            <a:r>
              <a:rPr lang="en-US" altLang="zh-CN" sz="2000" i="1" dirty="0">
                <a:latin typeface="Times New Roman" panose="02020603050405020304" pitchFamily="18" charset="0"/>
                <a:cs typeface="Times New Roman" panose="02020603050405020304" pitchFamily="18" charset="0"/>
              </a:rPr>
              <a:t>v</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无关。那么近似误差序列</a:t>
            </a:r>
            <a:r>
              <a:rPr lang="en-US" altLang="zh-CN" sz="2000" i="1" dirty="0" err="1">
                <a:latin typeface="Times New Roman" panose="02020603050405020304" pitchFamily="18" charset="0"/>
                <a:cs typeface="Times New Roman" panose="02020603050405020304" pitchFamily="18" charset="0"/>
              </a:rPr>
              <a:t>v</a:t>
            </a:r>
            <a:r>
              <a:rPr lang="en-US" altLang="zh-CN" sz="2000" i="1" baseline="-25000" dirty="0" err="1">
                <a:latin typeface="Times New Roman" panose="02020603050405020304" pitchFamily="18" charset="0"/>
                <a:cs typeface="Times New Roman" panose="02020603050405020304" pitchFamily="18" charset="0"/>
              </a:rPr>
              <a:t>j</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RMS</a:t>
            </a:r>
            <a:r>
              <a:rPr lang="zh-CN" altLang="en-US" sz="2000" dirty="0">
                <a:latin typeface="Times New Roman" panose="02020603050405020304" pitchFamily="18" charset="0"/>
                <a:cs typeface="Times New Roman" panose="02020603050405020304" pitchFamily="18" charset="0"/>
              </a:rPr>
              <a:t>值为</a:t>
            </a:r>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RMS</a:t>
            </a:r>
            <a:r>
              <a:rPr lang="zh-CN" altLang="en-US" sz="2000" dirty="0">
                <a:latin typeface="Times New Roman" panose="02020603050405020304" pitchFamily="18" charset="0"/>
                <a:cs typeface="Times New Roman" panose="02020603050405020304" pitchFamily="18" charset="0"/>
              </a:rPr>
              <a:t>值和在每个采样瞬间</a:t>
            </a:r>
            <a:r>
              <a:rPr lang="en-US" altLang="zh-CN" sz="2000" i="1" dirty="0">
                <a:latin typeface="Times New Roman" panose="02020603050405020304" pitchFamily="18" charset="0"/>
                <a:cs typeface="Times New Roman" panose="02020603050405020304" pitchFamily="18" charset="0"/>
              </a:rPr>
              <a:t>v</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导数的</a:t>
            </a:r>
            <a:r>
              <a:rPr lang="en-US" altLang="zh-CN" sz="2000" dirty="0">
                <a:latin typeface="Times New Roman" panose="02020603050405020304" pitchFamily="18" charset="0"/>
                <a:cs typeface="Times New Roman" panose="02020603050405020304" pitchFamily="18" charset="0"/>
              </a:rPr>
              <a:t>RMS</a:t>
            </a:r>
            <a:r>
              <a:rPr lang="zh-CN" altLang="en-US" sz="2000" dirty="0">
                <a:latin typeface="Times New Roman" panose="02020603050405020304" pitchFamily="18" charset="0"/>
                <a:cs typeface="Times New Roman" panose="02020603050405020304" pitchFamily="18" charset="0"/>
              </a:rPr>
              <a:t>之积。</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对于峰值为</a:t>
            </a:r>
            <a:r>
              <a:rPr lang="en-US" altLang="zh-CN" sz="2000" i="1" dirty="0">
                <a:latin typeface="Times New Roman" panose="02020603050405020304" pitchFamily="18" charset="0"/>
                <a:cs typeface="Times New Roman" panose="02020603050405020304" pitchFamily="18" charset="0"/>
              </a:rPr>
              <a:t>A</a:t>
            </a:r>
            <a:r>
              <a:rPr lang="en-US" altLang="zh-CN" sz="2000" baseline="-25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，频率为</a:t>
            </a:r>
            <a:r>
              <a:rPr lang="en-US" altLang="zh-CN" sz="2000" i="1" dirty="0">
                <a:latin typeface="Times New Roman" panose="02020603050405020304" pitchFamily="18" charset="0"/>
                <a:cs typeface="Times New Roman" panose="02020603050405020304" pitchFamily="18" charset="0"/>
              </a:rPr>
              <a:t>f</a:t>
            </a:r>
            <a:r>
              <a:rPr lang="en-US" altLang="zh-CN" sz="2000" baseline="-25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采样的正弦波信号，抖动引入误差的</a:t>
            </a:r>
            <a:r>
              <a:rPr lang="en-US" altLang="zh-CN" sz="2000" dirty="0">
                <a:latin typeface="Times New Roman" panose="02020603050405020304" pitchFamily="18" charset="0"/>
                <a:cs typeface="Times New Roman" panose="02020603050405020304" pitchFamily="18" charset="0"/>
              </a:rPr>
              <a:t>RMS</a:t>
            </a:r>
            <a:r>
              <a:rPr lang="zh-CN" altLang="en-US" sz="2000" dirty="0">
                <a:latin typeface="Times New Roman" panose="02020603050405020304" pitchFamily="18" charset="0"/>
                <a:cs typeface="Times New Roman" panose="02020603050405020304" pitchFamily="18" charset="0"/>
              </a:rPr>
              <a:t>值为：</a:t>
            </a:r>
          </a:p>
        </p:txBody>
      </p:sp>
      <p:graphicFrame>
        <p:nvGraphicFramePr>
          <p:cNvPr id="5" name="对象 4">
            <a:extLst>
              <a:ext uri="{FF2B5EF4-FFF2-40B4-BE49-F238E27FC236}">
                <a16:creationId xmlns:a16="http://schemas.microsoft.com/office/drawing/2014/main" xmlns="" id="{A217EEB2-EBB4-4ABC-904A-BD7692F1078F}"/>
              </a:ext>
            </a:extLst>
          </p:cNvPr>
          <p:cNvGraphicFramePr>
            <a:graphicFrameLocks noChangeAspect="1"/>
          </p:cNvGraphicFramePr>
          <p:nvPr>
            <p:extLst/>
          </p:nvPr>
        </p:nvGraphicFramePr>
        <p:xfrm>
          <a:off x="3257608" y="2786919"/>
          <a:ext cx="2413635" cy="808508"/>
        </p:xfrm>
        <a:graphic>
          <a:graphicData uri="http://schemas.openxmlformats.org/presentationml/2006/ole">
            <mc:AlternateContent xmlns:mc="http://schemas.openxmlformats.org/markup-compatibility/2006">
              <mc:Choice xmlns:v="urn:schemas-microsoft-com:vml" Requires="v">
                <p:oleObj spid="_x0000_s87042" name="Equation" r:id="rId4" imgW="1295400" imgH="419100" progId="Equation.DSMT4">
                  <p:embed/>
                </p:oleObj>
              </mc:Choice>
              <mc:Fallback>
                <p:oleObj name="Equation" r:id="rId4" imgW="12954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7608" y="2786919"/>
                        <a:ext cx="2413635" cy="808508"/>
                      </a:xfrm>
                      <a:prstGeom prst="rect">
                        <a:avLst/>
                      </a:prstGeom>
                      <a:noFill/>
                    </p:spPr>
                  </p:pic>
                </p:oleObj>
              </mc:Fallback>
            </mc:AlternateContent>
          </a:graphicData>
        </a:graphic>
      </p:graphicFrame>
      <p:sp>
        <p:nvSpPr>
          <p:cNvPr id="11" name="标题 1">
            <a:extLst>
              <a:ext uri="{FF2B5EF4-FFF2-40B4-BE49-F238E27FC236}">
                <a16:creationId xmlns:a16="http://schemas.microsoft.com/office/drawing/2014/main" xmlns="" id="{458AC25C-AFE3-43A0-BD4E-F1E0074D8170}"/>
              </a:ext>
            </a:extLst>
          </p:cNvPr>
          <p:cNvSpPr txBox="1">
            <a:spLocks/>
          </p:cNvSpPr>
          <p:nvPr/>
        </p:nvSpPr>
        <p:spPr bwMode="auto">
          <a:xfrm>
            <a:off x="1907704" y="-9438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14" name="矩形 13">
            <a:extLst>
              <a:ext uri="{FF2B5EF4-FFF2-40B4-BE49-F238E27FC236}">
                <a16:creationId xmlns:a16="http://schemas.microsoft.com/office/drawing/2014/main" xmlns="" id="{2B9A2036-C8CD-4A81-8434-241EE56C917B}"/>
              </a:ext>
            </a:extLst>
          </p:cNvPr>
          <p:cNvSpPr/>
          <p:nvPr/>
        </p:nvSpPr>
        <p:spPr>
          <a:xfrm>
            <a:off x="345034" y="4068632"/>
            <a:ext cx="8280920" cy="707886"/>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假设时钟抖动引入的误差和量化误差是相互独立的，则二者引入的总误差的有效值可以表示为</a:t>
            </a:r>
          </a:p>
        </p:txBody>
      </p:sp>
      <p:pic>
        <p:nvPicPr>
          <p:cNvPr id="4" name="图片 3">
            <a:extLst>
              <a:ext uri="{FF2B5EF4-FFF2-40B4-BE49-F238E27FC236}">
                <a16:creationId xmlns:a16="http://schemas.microsoft.com/office/drawing/2014/main" xmlns="" id="{C8694ADE-B9EB-4DBE-9ED8-588E8674265B}"/>
              </a:ext>
            </a:extLst>
          </p:cNvPr>
          <p:cNvPicPr>
            <a:picLocks noChangeAspect="1"/>
          </p:cNvPicPr>
          <p:nvPr/>
        </p:nvPicPr>
        <p:blipFill>
          <a:blip r:embed="rId6"/>
          <a:stretch>
            <a:fillRect/>
          </a:stretch>
        </p:blipFill>
        <p:spPr>
          <a:xfrm>
            <a:off x="1646826" y="5013176"/>
            <a:ext cx="5850347" cy="953263"/>
          </a:xfrm>
          <a:prstGeom prst="rect">
            <a:avLst/>
          </a:prstGeom>
        </p:spPr>
      </p:pic>
      <p:sp>
        <p:nvSpPr>
          <p:cNvPr id="8" name="矩形 7"/>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抖动影响</a:t>
            </a:r>
            <a:endPar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63289920"/>
      </p:ext>
    </p:extLst>
  </p:cSld>
  <p:clrMapOvr>
    <a:masterClrMapping/>
  </p:clrMapOvr>
  <p:transition spd="slow">
    <p:zo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839001"/>
            <a:ext cx="8352928" cy="608903"/>
          </a:xfrm>
        </p:spPr>
        <p:txBody>
          <a:bodyPr lIns="0" tIns="0" rIns="0" bIns="0"/>
          <a:lstStyle/>
          <a:p>
            <a:pPr marL="0" indent="0" algn="just">
              <a:buNone/>
            </a:pPr>
            <a:r>
              <a:rPr lang="zh-CN" altLang="en-US" dirty="0">
                <a:solidFill>
                  <a:srgbClr val="FF0000"/>
                </a:solidFill>
              </a:rPr>
              <a:t> 采样抖动</a:t>
            </a:r>
            <a:r>
              <a:rPr lang="en-US" altLang="zh-CN" dirty="0">
                <a:solidFill>
                  <a:srgbClr val="FF0000"/>
                </a:solidFill>
              </a:rPr>
              <a:t>-ADC</a:t>
            </a:r>
          </a:p>
          <a:p>
            <a:pPr marL="0" indent="0" algn="just">
              <a:buNone/>
            </a:pPr>
            <a:endParaRPr lang="en-US" altLang="zh-CN" sz="2400" kern="1200" dirty="0">
              <a:solidFill>
                <a:srgbClr val="000000"/>
              </a:solidFill>
              <a:latin typeface="楷体" panose="02010609060101010101" pitchFamily="49" charset="-122"/>
              <a:ea typeface="楷体" panose="02010609060101010101" pitchFamily="49" charset="-122"/>
            </a:endParaRPr>
          </a:p>
          <a:p>
            <a:pPr marL="0" indent="0" algn="just">
              <a:buNone/>
            </a:pPr>
            <a:endParaRPr lang="en-US" altLang="zh-CN" dirty="0">
              <a:solidFill>
                <a:srgbClr val="FF0000"/>
              </a:solidFill>
            </a:endParaRPr>
          </a:p>
        </p:txBody>
      </p:sp>
      <p:grpSp>
        <p:nvGrpSpPr>
          <p:cNvPr id="13" name="组合 12">
            <a:extLst>
              <a:ext uri="{FF2B5EF4-FFF2-40B4-BE49-F238E27FC236}">
                <a16:creationId xmlns:a16="http://schemas.microsoft.com/office/drawing/2014/main" xmlns="" id="{649FB801-2168-43FD-B125-D918BD094AB1}"/>
              </a:ext>
            </a:extLst>
          </p:cNvPr>
          <p:cNvGrpSpPr/>
          <p:nvPr/>
        </p:nvGrpSpPr>
        <p:grpSpPr>
          <a:xfrm>
            <a:off x="467544" y="1527212"/>
            <a:ext cx="8496505" cy="2928981"/>
            <a:chOff x="323966" y="4642683"/>
            <a:chExt cx="8496505" cy="2928981"/>
          </a:xfrm>
        </p:grpSpPr>
        <p:sp>
          <p:nvSpPr>
            <p:cNvPr id="6" name="矩形 5">
              <a:extLst>
                <a:ext uri="{FF2B5EF4-FFF2-40B4-BE49-F238E27FC236}">
                  <a16:creationId xmlns:a16="http://schemas.microsoft.com/office/drawing/2014/main" xmlns="" id="{485794EE-9C52-4B40-A07C-B346971D8787}"/>
                </a:ext>
              </a:extLst>
            </p:cNvPr>
            <p:cNvSpPr/>
            <p:nvPr/>
          </p:nvSpPr>
          <p:spPr>
            <a:xfrm>
              <a:off x="323966" y="4642683"/>
              <a:ext cx="8496505" cy="707886"/>
            </a:xfrm>
            <a:prstGeom prst="rect">
              <a:avLst/>
            </a:prstGeom>
          </p:spPr>
          <p:txBody>
            <a:bodyPr wrap="square">
              <a:spAutoFit/>
            </a:bodyPr>
            <a:lstStyle/>
            <a:p>
              <a:r>
                <a:rPr lang="zh-CN" altLang="zh-CN" sz="2000" dirty="0">
                  <a:latin typeface="Times New Roman" panose="02020603050405020304" pitchFamily="18" charset="0"/>
                  <a:cs typeface="Times New Roman" panose="02020603050405020304" pitchFamily="18" charset="0"/>
                </a:rPr>
                <a:t>基于</a:t>
              </a:r>
              <a:r>
                <a:rPr lang="en-US" altLang="zh-CN" sz="2000" dirty="0">
                  <a:latin typeface="Times New Roman" panose="02020603050405020304" pitchFamily="18" charset="0"/>
                  <a:cs typeface="Times New Roman" panose="02020603050405020304" pitchFamily="18" charset="0"/>
                </a:rPr>
                <a:t>ADC</a:t>
              </a:r>
              <a:r>
                <a:rPr lang="zh-CN" altLang="zh-CN" sz="2000" dirty="0">
                  <a:latin typeface="Times New Roman" panose="02020603050405020304" pitchFamily="18" charset="0"/>
                  <a:cs typeface="Times New Roman" panose="02020603050405020304" pitchFamily="18" charset="0"/>
                </a:rPr>
                <a:t>的速率和分辨率，我们可以</a:t>
              </a:r>
              <a:r>
                <a:rPr lang="zh-CN" altLang="en-US" sz="2000" dirty="0">
                  <a:latin typeface="Times New Roman" panose="02020603050405020304" pitchFamily="18" charset="0"/>
                  <a:cs typeface="Times New Roman" panose="02020603050405020304" pitchFamily="18" charset="0"/>
                </a:rPr>
                <a:t>利用上式计算</a:t>
              </a:r>
              <a:r>
                <a:rPr lang="zh-CN" altLang="zh-CN" sz="2000" dirty="0">
                  <a:latin typeface="Times New Roman" panose="02020603050405020304" pitchFamily="18" charset="0"/>
                  <a:cs typeface="Times New Roman" panose="02020603050405020304" pitchFamily="18" charset="0"/>
                </a:rPr>
                <a:t>最大容忍抖动</a:t>
              </a:r>
              <a:r>
                <a:rPr lang="zh-CN" altLang="en-US" sz="2000" dirty="0">
                  <a:latin typeface="Times New Roman" panose="02020603050405020304" pitchFamily="18" charset="0"/>
                  <a:cs typeface="Times New Roman" panose="02020603050405020304" pitchFamily="18" charset="0"/>
                </a:rPr>
                <a:t>，定义</a:t>
              </a:r>
              <a:r>
                <a:rPr lang="zh-CN" altLang="zh-CN" sz="2000" dirty="0">
                  <a:latin typeface="Times New Roman" panose="02020603050405020304" pitchFamily="18" charset="0"/>
                  <a:cs typeface="Times New Roman" panose="02020603050405020304" pitchFamily="18" charset="0"/>
                </a:rPr>
                <a:t>可容忍的抖动</a:t>
              </a:r>
              <a:r>
                <a:rPr lang="zh-CN" altLang="en-US" sz="2000" dirty="0">
                  <a:latin typeface="Times New Roman" panose="02020603050405020304" pitchFamily="18" charset="0"/>
                  <a:cs typeface="Times New Roman" panose="02020603050405020304" pitchFamily="18" charset="0"/>
                </a:rPr>
                <a:t>引入</a:t>
              </a:r>
              <a:r>
                <a:rPr lang="zh-CN" altLang="zh-CN" sz="2000" dirty="0">
                  <a:latin typeface="Times New Roman" panose="02020603050405020304" pitchFamily="18" charset="0"/>
                  <a:cs typeface="Times New Roman" panose="02020603050405020304" pitchFamily="18" charset="0"/>
                </a:rPr>
                <a:t>噪声大小的上限为</a:t>
              </a:r>
              <a:r>
                <a:rPr lang="en-US" altLang="zh-CN" sz="2000" dirty="0">
                  <a:latin typeface="Times New Roman" panose="02020603050405020304" pitchFamily="18" charset="0"/>
                  <a:cs typeface="Times New Roman" panose="02020603050405020304" pitchFamily="18" charset="0"/>
                </a:rPr>
                <a:t>1 LSB</a:t>
              </a:r>
              <a:r>
                <a:rPr lang="zh-CN" altLang="en-US"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p:txBody>
        </p:sp>
        <p:graphicFrame>
          <p:nvGraphicFramePr>
            <p:cNvPr id="9" name="对象 8">
              <a:extLst>
                <a:ext uri="{FF2B5EF4-FFF2-40B4-BE49-F238E27FC236}">
                  <a16:creationId xmlns:a16="http://schemas.microsoft.com/office/drawing/2014/main" xmlns="" id="{9ED85645-21EB-4896-97F3-6438E55A3547}"/>
                </a:ext>
              </a:extLst>
            </p:cNvPr>
            <p:cNvGraphicFramePr>
              <a:graphicFrameLocks noChangeAspect="1"/>
            </p:cNvGraphicFramePr>
            <p:nvPr>
              <p:extLst/>
            </p:nvPr>
          </p:nvGraphicFramePr>
          <p:xfrm>
            <a:off x="961891" y="5571837"/>
            <a:ext cx="2436812" cy="681037"/>
          </p:xfrm>
          <a:graphic>
            <a:graphicData uri="http://schemas.openxmlformats.org/presentationml/2006/ole">
              <mc:AlternateContent xmlns:mc="http://schemas.openxmlformats.org/markup-compatibility/2006">
                <mc:Choice xmlns:v="urn:schemas-microsoft-com:vml" Requires="v">
                  <p:oleObj spid="_x0000_s88066" name="Equation" r:id="rId4" imgW="1422360" imgH="393480" progId="Equation.DSMT4">
                    <p:embed/>
                  </p:oleObj>
                </mc:Choice>
                <mc:Fallback>
                  <p:oleObj name="Equation" r:id="rId4" imgW="1422360" imgH="393480" progId="Equation.DSMT4">
                    <p:embed/>
                    <p:pic>
                      <p:nvPicPr>
                        <p:cNvPr id="0" name=""/>
                        <p:cNvPicPr>
                          <a:picLocks noChangeAspect="1" noChangeArrowheads="1"/>
                        </p:cNvPicPr>
                        <p:nvPr/>
                      </p:nvPicPr>
                      <p:blipFill>
                        <a:blip r:embed="rId5"/>
                        <a:srcRect/>
                        <a:stretch>
                          <a:fillRect/>
                        </a:stretch>
                      </p:blipFill>
                      <p:spPr bwMode="auto">
                        <a:xfrm>
                          <a:off x="961891" y="5571837"/>
                          <a:ext cx="2436812" cy="681037"/>
                        </a:xfrm>
                        <a:prstGeom prst="rect">
                          <a:avLst/>
                        </a:prstGeom>
                        <a:noFill/>
                      </p:spPr>
                    </p:pic>
                  </p:oleObj>
                </mc:Fallback>
              </mc:AlternateContent>
            </a:graphicData>
          </a:graphic>
        </p:graphicFrame>
        <p:sp>
          <p:nvSpPr>
            <p:cNvPr id="10" name="箭头: 右 9">
              <a:extLst>
                <a:ext uri="{FF2B5EF4-FFF2-40B4-BE49-F238E27FC236}">
                  <a16:creationId xmlns:a16="http://schemas.microsoft.com/office/drawing/2014/main" xmlns="" id="{5391A635-2CFC-4749-BD97-2ED2540DFA3A}"/>
                </a:ext>
              </a:extLst>
            </p:cNvPr>
            <p:cNvSpPr/>
            <p:nvPr/>
          </p:nvSpPr>
          <p:spPr>
            <a:xfrm>
              <a:off x="3659610" y="5619089"/>
              <a:ext cx="115212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对象 11">
              <a:extLst>
                <a:ext uri="{FF2B5EF4-FFF2-40B4-BE49-F238E27FC236}">
                  <a16:creationId xmlns:a16="http://schemas.microsoft.com/office/drawing/2014/main" xmlns="" id="{4AEFFA71-B6DA-4CD0-852F-D22752EA8D15}"/>
                </a:ext>
              </a:extLst>
            </p:cNvPr>
            <p:cNvGraphicFramePr>
              <a:graphicFrameLocks noChangeAspect="1"/>
            </p:cNvGraphicFramePr>
            <p:nvPr>
              <p:extLst/>
            </p:nvPr>
          </p:nvGraphicFramePr>
          <p:xfrm>
            <a:off x="5229270" y="5409670"/>
            <a:ext cx="3159493" cy="922572"/>
          </p:xfrm>
          <a:graphic>
            <a:graphicData uri="http://schemas.openxmlformats.org/presentationml/2006/ole">
              <mc:AlternateContent xmlns:mc="http://schemas.openxmlformats.org/markup-compatibility/2006">
                <mc:Choice xmlns:v="urn:schemas-microsoft-com:vml" Requires="v">
                  <p:oleObj spid="_x0000_s88067" name="Equation" r:id="rId6" imgW="1600200" imgH="444240" progId="Equation.DSMT4">
                    <p:embed/>
                  </p:oleObj>
                </mc:Choice>
                <mc:Fallback>
                  <p:oleObj name="Equation" r:id="rId6" imgW="1600200" imgH="444240" progId="Equation.DSMT4">
                    <p:embed/>
                    <p:pic>
                      <p:nvPicPr>
                        <p:cNvPr id="0" name=""/>
                        <p:cNvPicPr>
                          <a:picLocks noChangeAspect="1" noChangeArrowheads="1"/>
                        </p:cNvPicPr>
                        <p:nvPr/>
                      </p:nvPicPr>
                      <p:blipFill>
                        <a:blip r:embed="rId7"/>
                        <a:srcRect/>
                        <a:stretch>
                          <a:fillRect/>
                        </a:stretch>
                      </p:blipFill>
                      <p:spPr bwMode="auto">
                        <a:xfrm>
                          <a:off x="5229270" y="5409670"/>
                          <a:ext cx="3159493" cy="922572"/>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xmlns="" id="{C8905D91-BFCD-4E7D-9ADF-E81997525DAB}"/>
                </a:ext>
              </a:extLst>
            </p:cNvPr>
            <p:cNvSpPr/>
            <p:nvPr/>
          </p:nvSpPr>
          <p:spPr>
            <a:xfrm>
              <a:off x="323966" y="7171554"/>
              <a:ext cx="8496505" cy="400110"/>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假设输入信号刚好达到</a:t>
              </a:r>
              <a:r>
                <a:rPr lang="en-US" altLang="zh-CN" sz="2000" dirty="0">
                  <a:latin typeface="Times New Roman" panose="02020603050405020304" pitchFamily="18" charset="0"/>
                  <a:cs typeface="Times New Roman" panose="02020603050405020304" pitchFamily="18" charset="0"/>
                </a:rPr>
                <a:t>ADC</a:t>
              </a:r>
              <a:r>
                <a:rPr lang="zh-CN" altLang="en-US" sz="2000" dirty="0">
                  <a:latin typeface="Times New Roman" panose="02020603050405020304" pitchFamily="18" charset="0"/>
                  <a:cs typeface="Times New Roman" panose="02020603050405020304" pitchFamily="18" charset="0"/>
                </a:rPr>
                <a:t>的满量程，</a:t>
              </a:r>
              <a:r>
                <a:rPr lang="en-US" altLang="zh-CN" sz="2000" i="1" dirty="0">
                  <a:latin typeface="Times New Roman" panose="02020603050405020304" pitchFamily="18" charset="0"/>
                  <a:cs typeface="Times New Roman" panose="02020603050405020304" pitchFamily="18" charset="0"/>
                </a:rPr>
                <a:t>V</a:t>
              </a:r>
              <a:r>
                <a:rPr lang="en-US" altLang="zh-CN" sz="2000" i="1" baseline="-25000" dirty="0">
                  <a:latin typeface="Times New Roman" panose="02020603050405020304" pitchFamily="18" charset="0"/>
                  <a:cs typeface="Times New Roman" panose="02020603050405020304" pitchFamily="18" charset="0"/>
                </a:rPr>
                <a:t>FSR</a:t>
              </a:r>
              <a:r>
                <a:rPr lang="en-US" altLang="zh-CN" sz="2000" dirty="0">
                  <a:latin typeface="Times New Roman" panose="02020603050405020304" pitchFamily="18" charset="0"/>
                  <a:cs typeface="Times New Roman" panose="02020603050405020304" pitchFamily="18" charset="0"/>
                </a:rPr>
                <a:t>=2</a:t>
              </a:r>
              <a:r>
                <a:rPr lang="en-US" altLang="zh-CN" sz="2000" i="1" dirty="0">
                  <a:latin typeface="Times New Roman" panose="02020603050405020304" pitchFamily="18" charset="0"/>
                  <a:cs typeface="Times New Roman" panose="02020603050405020304" pitchFamily="18" charset="0"/>
                </a:rPr>
                <a:t>A</a:t>
              </a:r>
              <a:r>
                <a:rPr lang="en-US" altLang="zh-CN" sz="2000" baseline="-25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，则抖动上限为</a:t>
              </a:r>
              <a:endParaRPr lang="zh-CN" altLang="zh-CN" sz="2000" dirty="0">
                <a:latin typeface="Times New Roman" panose="02020603050405020304" pitchFamily="18" charset="0"/>
                <a:cs typeface="Times New Roman" panose="02020603050405020304" pitchFamily="18" charset="0"/>
              </a:endParaRPr>
            </a:p>
          </p:txBody>
        </p:sp>
      </p:grpSp>
      <p:sp>
        <p:nvSpPr>
          <p:cNvPr id="11" name="标题 1">
            <a:extLst>
              <a:ext uri="{FF2B5EF4-FFF2-40B4-BE49-F238E27FC236}">
                <a16:creationId xmlns:a16="http://schemas.microsoft.com/office/drawing/2014/main" xmlns="" id="{458AC25C-AFE3-43A0-BD4E-F1E0074D8170}"/>
              </a:ext>
            </a:extLst>
          </p:cNvPr>
          <p:cNvSpPr txBox="1">
            <a:spLocks/>
          </p:cNvSpPr>
          <p:nvPr/>
        </p:nvSpPr>
        <p:spPr bwMode="auto">
          <a:xfrm>
            <a:off x="1907704" y="-9438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endParaRPr lang="zh-CN" altLang="en-US" sz="3600" kern="0" dirty="0">
              <a:solidFill>
                <a:srgbClr val="990000"/>
              </a:solidFill>
              <a:latin typeface="Comic Sans MS" panose="030F0702030302020204" pitchFamily="66" charset="0"/>
              <a:ea typeface="隶书" panose="02010509060101010101" pitchFamily="49" charset="-122"/>
            </a:endParaRPr>
          </a:p>
        </p:txBody>
      </p:sp>
      <p:graphicFrame>
        <p:nvGraphicFramePr>
          <p:cNvPr id="8" name="对象 7">
            <a:extLst>
              <a:ext uri="{FF2B5EF4-FFF2-40B4-BE49-F238E27FC236}">
                <a16:creationId xmlns:a16="http://schemas.microsoft.com/office/drawing/2014/main" xmlns="" id="{EFF91DDE-47AF-4959-9380-00AA78DB90AD}"/>
              </a:ext>
            </a:extLst>
          </p:cNvPr>
          <p:cNvGraphicFramePr>
            <a:graphicFrameLocks noChangeAspect="1"/>
          </p:cNvGraphicFramePr>
          <p:nvPr>
            <p:extLst/>
          </p:nvPr>
        </p:nvGraphicFramePr>
        <p:xfrm>
          <a:off x="3203848" y="4653136"/>
          <a:ext cx="2441575" cy="920750"/>
        </p:xfrm>
        <a:graphic>
          <a:graphicData uri="http://schemas.openxmlformats.org/presentationml/2006/ole">
            <mc:AlternateContent xmlns:mc="http://schemas.openxmlformats.org/markup-compatibility/2006">
              <mc:Choice xmlns:v="urn:schemas-microsoft-com:vml" Requires="v">
                <p:oleObj spid="_x0000_s88068" name="Equation" r:id="rId8" imgW="2441469" imgH="920758" progId="Equation.DSMT4">
                  <p:embed/>
                </p:oleObj>
              </mc:Choice>
              <mc:Fallback>
                <p:oleObj name="Equation" r:id="rId8" imgW="2441469" imgH="920758" progId="Equation.DSMT4">
                  <p:embed/>
                  <p:pic>
                    <p:nvPicPr>
                      <p:cNvPr id="0" name=""/>
                      <p:cNvPicPr/>
                      <p:nvPr/>
                    </p:nvPicPr>
                    <p:blipFill>
                      <a:blip r:embed="rId9"/>
                      <a:stretch>
                        <a:fillRect/>
                      </a:stretch>
                    </p:blipFill>
                    <p:spPr>
                      <a:xfrm>
                        <a:off x="3203848" y="4653136"/>
                        <a:ext cx="2441575" cy="920750"/>
                      </a:xfrm>
                      <a:prstGeom prst="rect">
                        <a:avLst/>
                      </a:prstGeom>
                    </p:spPr>
                  </p:pic>
                </p:oleObj>
              </mc:Fallback>
            </mc:AlternateContent>
          </a:graphicData>
        </a:graphic>
      </p:graphicFrame>
      <p:sp>
        <p:nvSpPr>
          <p:cNvPr id="14" name="矩形 13"/>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抖动影响</a:t>
            </a:r>
            <a:endPar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953884020"/>
      </p:ext>
    </p:extLst>
  </p:cSld>
  <p:clrMapOvr>
    <a:masterClrMapping/>
  </p:clrMapOvr>
  <p:transition spd="slow">
    <p:zo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839001"/>
            <a:ext cx="8352928" cy="608903"/>
          </a:xfrm>
        </p:spPr>
        <p:txBody>
          <a:bodyPr lIns="0" tIns="0" rIns="0" bIns="0"/>
          <a:lstStyle/>
          <a:p>
            <a:pPr marL="0" indent="0" algn="just">
              <a:buNone/>
            </a:pPr>
            <a:r>
              <a:rPr lang="zh-CN" altLang="en-US" dirty="0">
                <a:solidFill>
                  <a:srgbClr val="FF0000"/>
                </a:solidFill>
              </a:rPr>
              <a:t> 采样抖动</a:t>
            </a:r>
            <a:r>
              <a:rPr lang="en-US" altLang="zh-CN" dirty="0">
                <a:solidFill>
                  <a:srgbClr val="FF0000"/>
                </a:solidFill>
              </a:rPr>
              <a:t>-ADC</a:t>
            </a:r>
          </a:p>
          <a:p>
            <a:pPr marL="0" indent="0" algn="just">
              <a:buNone/>
            </a:pPr>
            <a:endParaRPr lang="en-US" altLang="zh-CN" sz="2400" kern="1200" dirty="0">
              <a:solidFill>
                <a:srgbClr val="000000"/>
              </a:solidFill>
              <a:latin typeface="楷体" panose="02010609060101010101" pitchFamily="49" charset="-122"/>
              <a:ea typeface="楷体" panose="02010609060101010101" pitchFamily="49" charset="-122"/>
            </a:endParaRPr>
          </a:p>
          <a:p>
            <a:pPr marL="0" indent="0" algn="just">
              <a:buNone/>
            </a:pPr>
            <a:endParaRPr lang="en-US" altLang="zh-CN" dirty="0">
              <a:solidFill>
                <a:srgbClr val="FF0000"/>
              </a:solidFill>
            </a:endParaRPr>
          </a:p>
        </p:txBody>
      </p:sp>
      <p:sp>
        <p:nvSpPr>
          <p:cNvPr id="11" name="标题 1">
            <a:extLst>
              <a:ext uri="{FF2B5EF4-FFF2-40B4-BE49-F238E27FC236}">
                <a16:creationId xmlns:a16="http://schemas.microsoft.com/office/drawing/2014/main" xmlns="" id="{458AC25C-AFE3-43A0-BD4E-F1E0074D8170}"/>
              </a:ext>
            </a:extLst>
          </p:cNvPr>
          <p:cNvSpPr txBox="1">
            <a:spLocks/>
          </p:cNvSpPr>
          <p:nvPr/>
        </p:nvSpPr>
        <p:spPr bwMode="auto">
          <a:xfrm>
            <a:off x="1907704" y="-9438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14" name="矩形 13">
            <a:extLst>
              <a:ext uri="{FF2B5EF4-FFF2-40B4-BE49-F238E27FC236}">
                <a16:creationId xmlns:a16="http://schemas.microsoft.com/office/drawing/2014/main" xmlns="" id="{1863FA7E-7546-4E2A-AD9D-3D81B9D4C788}"/>
              </a:ext>
            </a:extLst>
          </p:cNvPr>
          <p:cNvSpPr/>
          <p:nvPr/>
        </p:nvSpPr>
        <p:spPr>
          <a:xfrm>
            <a:off x="467544" y="1527212"/>
            <a:ext cx="8496505" cy="707886"/>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反过来，如果一个</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位的</a:t>
            </a:r>
            <a:r>
              <a:rPr lang="en-US" altLang="zh-CN" sz="2000" dirty="0">
                <a:latin typeface="Times New Roman" panose="02020603050405020304" pitchFamily="18" charset="0"/>
                <a:cs typeface="Times New Roman" panose="02020603050405020304" pitchFamily="18" charset="0"/>
              </a:rPr>
              <a:t>ADC</a:t>
            </a:r>
            <a:r>
              <a:rPr lang="zh-CN" altLang="en-US" sz="2000" dirty="0">
                <a:latin typeface="Times New Roman" panose="02020603050405020304" pitchFamily="18" charset="0"/>
                <a:cs typeface="Times New Roman" panose="02020603050405020304" pitchFamily="18" charset="0"/>
              </a:rPr>
              <a:t>，其时钟抖动有效值为</a:t>
            </a:r>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j</a:t>
            </a:r>
            <a:r>
              <a:rPr lang="en-US" altLang="zh-CN" sz="2000" baseline="-25000" dirty="0">
                <a:latin typeface="Times New Roman" panose="02020603050405020304" pitchFamily="18" charset="0"/>
                <a:cs typeface="Times New Roman" panose="02020603050405020304" pitchFamily="18" charset="0"/>
              </a:rPr>
              <a:t>-</a:t>
            </a:r>
            <a:r>
              <a:rPr lang="en-US" altLang="zh-CN" sz="2000" i="1" baseline="-25000" dirty="0">
                <a:latin typeface="Times New Roman" panose="02020603050405020304" pitchFamily="18" charset="0"/>
                <a:cs typeface="Times New Roman" panose="02020603050405020304" pitchFamily="18" charset="0"/>
              </a:rPr>
              <a:t>RMS </a:t>
            </a:r>
            <a:r>
              <a:rPr lang="zh-CN" altLang="en-US" sz="2000" dirty="0">
                <a:latin typeface="Times New Roman" panose="02020603050405020304" pitchFamily="18" charset="0"/>
                <a:cs typeface="Times New Roman" panose="02020603050405020304" pitchFamily="18" charset="0"/>
              </a:rPr>
              <a:t>，则该</a:t>
            </a:r>
            <a:r>
              <a:rPr lang="en-US" altLang="zh-CN" sz="2000" dirty="0">
                <a:latin typeface="Times New Roman" panose="02020603050405020304" pitchFamily="18" charset="0"/>
                <a:cs typeface="Times New Roman" panose="02020603050405020304" pitchFamily="18" charset="0"/>
              </a:rPr>
              <a:t>ADC</a:t>
            </a:r>
            <a:r>
              <a:rPr lang="zh-CN" altLang="en-US" sz="2000" dirty="0">
                <a:latin typeface="Times New Roman" panose="02020603050405020304" pitchFamily="18" charset="0"/>
                <a:cs typeface="Times New Roman" panose="02020603050405020304" pitchFamily="18" charset="0"/>
              </a:rPr>
              <a:t>的最大采样频率为</a:t>
            </a:r>
            <a:endParaRPr lang="zh-CN" altLang="zh-CN" sz="20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xmlns="" id="{CAE44E2D-42CE-45DB-B432-05AA71B4F761}"/>
              </a:ext>
            </a:extLst>
          </p:cNvPr>
          <p:cNvSpPr/>
          <p:nvPr/>
        </p:nvSpPr>
        <p:spPr>
          <a:xfrm>
            <a:off x="467544" y="4056083"/>
            <a:ext cx="8496505" cy="707886"/>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我们也可以推出在最大采样频率</a:t>
            </a:r>
            <a:r>
              <a:rPr lang="en-US" altLang="zh-CN" sz="2000" i="1" dirty="0">
                <a:latin typeface="Times New Roman" panose="02020603050405020304" pitchFamily="18" charset="0"/>
                <a:cs typeface="Times New Roman" panose="02020603050405020304" pitchFamily="18" charset="0"/>
              </a:rPr>
              <a:t>F</a:t>
            </a:r>
            <a:r>
              <a:rPr lang="en-US" altLang="zh-CN" sz="2000" i="1" baseline="-25000" dirty="0">
                <a:latin typeface="Times New Roman" panose="02020603050405020304" pitchFamily="18" charset="0"/>
                <a:cs typeface="Times New Roman" panose="02020603050405020304" pitchFamily="18" charset="0"/>
              </a:rPr>
              <a:t>s</a:t>
            </a:r>
            <a:r>
              <a:rPr lang="en-US" altLang="zh-CN" sz="2000" baseline="-25000" dirty="0">
                <a:latin typeface="Times New Roman" panose="02020603050405020304" pitchFamily="18" charset="0"/>
                <a:cs typeface="Times New Roman" panose="02020603050405020304" pitchFamily="18" charset="0"/>
              </a:rPr>
              <a:t>-</a:t>
            </a:r>
            <a:r>
              <a:rPr lang="en-US" altLang="zh-CN" sz="2000" i="1" baseline="-25000" dirty="0">
                <a:latin typeface="Times New Roman" panose="02020603050405020304" pitchFamily="18" charset="0"/>
                <a:cs typeface="Times New Roman" panose="02020603050405020304" pitchFamily="18" charset="0"/>
              </a:rPr>
              <a:t>MAX</a:t>
            </a:r>
            <a:r>
              <a:rPr lang="zh-CN" altLang="en-US" sz="2000" dirty="0">
                <a:latin typeface="Times New Roman" panose="02020603050405020304" pitchFamily="18" charset="0"/>
                <a:cs typeface="Times New Roman" panose="02020603050405020304" pitchFamily="18" charset="0"/>
              </a:rPr>
              <a:t>和时钟抖动有效值</a:t>
            </a:r>
            <a:r>
              <a:rPr lang="en-US" altLang="zh-CN" sz="2000" i="1" dirty="0" err="1">
                <a:latin typeface="Times New Roman" panose="02020603050405020304" pitchFamily="18" charset="0"/>
                <a:cs typeface="Times New Roman" panose="02020603050405020304" pitchFamily="18" charset="0"/>
              </a:rPr>
              <a:t>t</a:t>
            </a:r>
            <a:r>
              <a:rPr lang="en-US" altLang="zh-CN" sz="2000" i="1" baseline="-25000" dirty="0" err="1">
                <a:latin typeface="Times New Roman" panose="02020603050405020304" pitchFamily="18" charset="0"/>
                <a:cs typeface="Times New Roman" panose="02020603050405020304" pitchFamily="18" charset="0"/>
              </a:rPr>
              <a:t>j</a:t>
            </a:r>
            <a:r>
              <a:rPr lang="en-US" altLang="zh-CN" sz="2000" baseline="-25000" dirty="0">
                <a:latin typeface="Times New Roman" panose="02020603050405020304" pitchFamily="18" charset="0"/>
                <a:cs typeface="Times New Roman" panose="02020603050405020304" pitchFamily="18" charset="0"/>
              </a:rPr>
              <a:t>-</a:t>
            </a:r>
            <a:r>
              <a:rPr lang="en-US" altLang="zh-CN" sz="2000" i="1" baseline="-25000" dirty="0">
                <a:latin typeface="Times New Roman" panose="02020603050405020304" pitchFamily="18" charset="0"/>
                <a:cs typeface="Times New Roman" panose="02020603050405020304" pitchFamily="18" charset="0"/>
              </a:rPr>
              <a:t>RMS </a:t>
            </a:r>
            <a:r>
              <a:rPr lang="zh-CN" altLang="en-US" sz="2000" dirty="0">
                <a:latin typeface="Times New Roman" panose="02020603050405020304" pitchFamily="18" charset="0"/>
                <a:cs typeface="Times New Roman" panose="02020603050405020304" pitchFamily="18" charset="0"/>
              </a:rPr>
              <a:t>条件下，</a:t>
            </a:r>
            <a:r>
              <a:rPr lang="en-US" altLang="zh-CN" sz="2000" dirty="0">
                <a:latin typeface="Times New Roman" panose="02020603050405020304" pitchFamily="18" charset="0"/>
                <a:cs typeface="Times New Roman" panose="02020603050405020304" pitchFamily="18" charset="0"/>
              </a:rPr>
              <a:t>ADC</a:t>
            </a:r>
            <a:r>
              <a:rPr lang="zh-CN" altLang="en-US" sz="2000" dirty="0">
                <a:latin typeface="Times New Roman" panose="02020603050405020304" pitchFamily="18" charset="0"/>
                <a:cs typeface="Times New Roman" panose="02020603050405020304" pitchFamily="18" charset="0"/>
              </a:rPr>
              <a:t>的最大有效位为</a:t>
            </a:r>
            <a:endParaRPr lang="zh-CN" altLang="zh-CN"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xmlns="" id="{20839D85-789D-4A22-BF79-AF31F089718A}"/>
              </a:ext>
            </a:extLst>
          </p:cNvPr>
          <p:cNvPicPr>
            <a:picLocks noChangeAspect="1"/>
          </p:cNvPicPr>
          <p:nvPr/>
        </p:nvPicPr>
        <p:blipFill>
          <a:blip r:embed="rId3"/>
          <a:stretch>
            <a:fillRect/>
          </a:stretch>
        </p:blipFill>
        <p:spPr>
          <a:xfrm>
            <a:off x="2771800" y="2432041"/>
            <a:ext cx="3384376" cy="1049585"/>
          </a:xfrm>
          <a:prstGeom prst="rect">
            <a:avLst/>
          </a:prstGeom>
        </p:spPr>
      </p:pic>
      <p:pic>
        <p:nvPicPr>
          <p:cNvPr id="4" name="图片 3">
            <a:extLst>
              <a:ext uri="{FF2B5EF4-FFF2-40B4-BE49-F238E27FC236}">
                <a16:creationId xmlns:a16="http://schemas.microsoft.com/office/drawing/2014/main" xmlns="" id="{3849F00B-37A4-4A3A-B97D-D7316E78C989}"/>
              </a:ext>
            </a:extLst>
          </p:cNvPr>
          <p:cNvPicPr>
            <a:picLocks noChangeAspect="1"/>
          </p:cNvPicPr>
          <p:nvPr/>
        </p:nvPicPr>
        <p:blipFill>
          <a:blip r:embed="rId4"/>
          <a:stretch>
            <a:fillRect/>
          </a:stretch>
        </p:blipFill>
        <p:spPr>
          <a:xfrm>
            <a:off x="2267744" y="5201734"/>
            <a:ext cx="4752528" cy="1038658"/>
          </a:xfrm>
          <a:prstGeom prst="rect">
            <a:avLst/>
          </a:prstGeom>
        </p:spPr>
      </p:pic>
      <p:sp>
        <p:nvSpPr>
          <p:cNvPr id="8" name="矩形 7"/>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抖动影响</a:t>
            </a:r>
            <a:endPar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03217335"/>
      </p:ext>
    </p:extLst>
  </p:cSld>
  <p:clrMapOvr>
    <a:masterClrMapping/>
  </p:clrMapOvr>
  <p:transition spd="slow">
    <p:zo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839001"/>
            <a:ext cx="8352928" cy="608903"/>
          </a:xfrm>
        </p:spPr>
        <p:txBody>
          <a:bodyPr lIns="0" tIns="0" rIns="0" bIns="0"/>
          <a:lstStyle/>
          <a:p>
            <a:pPr marL="0" indent="0" algn="just">
              <a:buNone/>
            </a:pPr>
            <a:r>
              <a:rPr lang="zh-CN" altLang="en-US" dirty="0">
                <a:solidFill>
                  <a:srgbClr val="FF0000"/>
                </a:solidFill>
              </a:rPr>
              <a:t> 采样抖动</a:t>
            </a:r>
            <a:r>
              <a:rPr lang="en-US" altLang="zh-CN" dirty="0">
                <a:solidFill>
                  <a:srgbClr val="FF0000"/>
                </a:solidFill>
              </a:rPr>
              <a:t>-ADC</a:t>
            </a:r>
          </a:p>
          <a:p>
            <a:pPr marL="0" indent="0" algn="just">
              <a:buNone/>
            </a:pPr>
            <a:endParaRPr lang="en-US" altLang="zh-CN" sz="2400" kern="1200" dirty="0">
              <a:solidFill>
                <a:srgbClr val="000000"/>
              </a:solidFill>
              <a:latin typeface="楷体" panose="02010609060101010101" pitchFamily="49" charset="-122"/>
              <a:ea typeface="楷体" panose="02010609060101010101" pitchFamily="49" charset="-122"/>
            </a:endParaRPr>
          </a:p>
          <a:p>
            <a:pPr marL="0" indent="0" algn="just">
              <a:buNone/>
            </a:pPr>
            <a:endParaRPr lang="en-US" altLang="zh-CN" dirty="0">
              <a:solidFill>
                <a:srgbClr val="FF0000"/>
              </a:solidFill>
            </a:endParaRPr>
          </a:p>
        </p:txBody>
      </p:sp>
      <p:sp>
        <p:nvSpPr>
          <p:cNvPr id="11" name="标题 1">
            <a:extLst>
              <a:ext uri="{FF2B5EF4-FFF2-40B4-BE49-F238E27FC236}">
                <a16:creationId xmlns:a16="http://schemas.microsoft.com/office/drawing/2014/main" xmlns="" id="{458AC25C-AFE3-43A0-BD4E-F1E0074D8170}"/>
              </a:ext>
            </a:extLst>
          </p:cNvPr>
          <p:cNvSpPr txBox="1">
            <a:spLocks/>
          </p:cNvSpPr>
          <p:nvPr/>
        </p:nvSpPr>
        <p:spPr bwMode="auto">
          <a:xfrm>
            <a:off x="1907704" y="-94382"/>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14" name="矩形 13">
            <a:extLst>
              <a:ext uri="{FF2B5EF4-FFF2-40B4-BE49-F238E27FC236}">
                <a16:creationId xmlns:a16="http://schemas.microsoft.com/office/drawing/2014/main" xmlns="" id="{1863FA7E-7546-4E2A-AD9D-3D81B9D4C788}"/>
              </a:ext>
            </a:extLst>
          </p:cNvPr>
          <p:cNvSpPr/>
          <p:nvPr/>
        </p:nvSpPr>
        <p:spPr>
          <a:xfrm>
            <a:off x="467544" y="1527212"/>
            <a:ext cx="8496505" cy="400110"/>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随着采样时钟抖动的增大，</a:t>
            </a:r>
            <a:r>
              <a:rPr lang="en-US" altLang="zh-CN" sz="2000" dirty="0">
                <a:latin typeface="Times New Roman" panose="02020603050405020304" pitchFamily="18" charset="0"/>
                <a:cs typeface="Times New Roman" panose="02020603050405020304" pitchFamily="18" charset="0"/>
              </a:rPr>
              <a:t>ADC</a:t>
            </a:r>
            <a:r>
              <a:rPr lang="zh-CN" altLang="en-US" sz="2000" dirty="0">
                <a:latin typeface="Times New Roman" panose="02020603050405020304" pitchFamily="18" charset="0"/>
                <a:cs typeface="Times New Roman" panose="02020603050405020304" pitchFamily="18" charset="0"/>
              </a:rPr>
              <a:t>有效位快速下降。</a:t>
            </a:r>
            <a:endParaRPr lang="zh-CN"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xmlns="" id="{010BEBFD-7532-4E78-BD42-DEB88E28C396}"/>
              </a:ext>
            </a:extLst>
          </p:cNvPr>
          <p:cNvPicPr>
            <a:picLocks noChangeAspect="1"/>
          </p:cNvPicPr>
          <p:nvPr/>
        </p:nvPicPr>
        <p:blipFill>
          <a:blip r:embed="rId3"/>
          <a:stretch>
            <a:fillRect/>
          </a:stretch>
        </p:blipFill>
        <p:spPr>
          <a:xfrm>
            <a:off x="1514934" y="1927322"/>
            <a:ext cx="6945498" cy="4930678"/>
          </a:xfrm>
          <a:prstGeom prst="rect">
            <a:avLst/>
          </a:prstGeom>
        </p:spPr>
      </p:pic>
      <p:sp>
        <p:nvSpPr>
          <p:cNvPr id="6" name="矩形 5"/>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smtClean="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抖动影响</a:t>
            </a:r>
            <a:endPar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593647205"/>
      </p:ext>
    </p:extLst>
  </p:cSld>
  <p:clrMapOvr>
    <a:masterClrMapping/>
  </p:clrMapOvr>
  <p:transition spd="slow">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7984" y="-43132"/>
            <a:ext cx="6480720" cy="737443"/>
          </a:xfrm>
        </p:spPr>
        <p:txBody>
          <a:bodyPr/>
          <a:lstStyle/>
          <a:p>
            <a:r>
              <a:rPr lang="zh-CN" altLang="en-US" sz="3200" dirty="0">
                <a:solidFill>
                  <a:srgbClr val="C00000"/>
                </a:solidFill>
              </a:rPr>
              <a:t>测试结果分析</a:t>
            </a:r>
          </a:p>
        </p:txBody>
      </p:sp>
      <p:sp>
        <p:nvSpPr>
          <p:cNvPr id="3" name="内容占位符 2"/>
          <p:cNvSpPr>
            <a:spLocks noGrp="1"/>
          </p:cNvSpPr>
          <p:nvPr>
            <p:ph idx="1"/>
          </p:nvPr>
        </p:nvSpPr>
        <p:spPr>
          <a:xfrm>
            <a:off x="1259632" y="764704"/>
            <a:ext cx="7561262" cy="576064"/>
          </a:xfrm>
        </p:spPr>
        <p:txBody>
          <a:bodyPr/>
          <a:lstStyle/>
          <a:p>
            <a:r>
              <a:rPr lang="en-US" altLang="zh-CN" dirty="0"/>
              <a:t>1</a:t>
            </a:r>
            <a:r>
              <a:rPr lang="zh-CN" altLang="en-US" dirty="0"/>
              <a:t>、直方图（</a:t>
            </a:r>
            <a:r>
              <a:rPr lang="en-US" altLang="zh-CN" dirty="0"/>
              <a:t>Histogram</a:t>
            </a:r>
            <a:r>
              <a:rPr lang="zh-CN" altLang="en-US" dirty="0"/>
              <a:t>）</a:t>
            </a:r>
            <a:endParaRPr lang="en-US" altLang="zh-CN" dirty="0"/>
          </a:p>
        </p:txBody>
      </p:sp>
      <p:sp>
        <p:nvSpPr>
          <p:cNvPr id="4" name="矩形 3"/>
          <p:cNvSpPr/>
          <p:nvPr/>
        </p:nvSpPr>
        <p:spPr>
          <a:xfrm>
            <a:off x="251520" y="1340768"/>
            <a:ext cx="3312953" cy="2308324"/>
          </a:xfrm>
          <a:prstGeom prst="rect">
            <a:avLst/>
          </a:prstGeom>
        </p:spPr>
        <p:txBody>
          <a:bodyPr wrap="square">
            <a:spAutoFit/>
          </a:bodyPr>
          <a:lstStyle/>
          <a:p>
            <a:r>
              <a:rPr lang="zh-CN" altLang="en-US" sz="2400" b="1" dirty="0">
                <a:solidFill>
                  <a:srgbClr val="333333"/>
                </a:solidFill>
                <a:latin typeface="arial" panose="020B0604020202020204" pitchFamily="34" charset="0"/>
              </a:rPr>
              <a:t>一种统计报告图，由一系列高度不等的纵向条纹或</a:t>
            </a:r>
            <a:r>
              <a:rPr lang="zh-CN" altLang="en-US" sz="2400" b="1" dirty="0">
                <a:solidFill>
                  <a:srgbClr val="136EC2"/>
                </a:solidFill>
                <a:latin typeface="arial" panose="020B0604020202020204" pitchFamily="34" charset="0"/>
                <a:hlinkClick r:id="rId2"/>
              </a:rPr>
              <a:t>线段</a:t>
            </a:r>
            <a:r>
              <a:rPr lang="zh-CN" altLang="en-US" sz="2400" b="1" dirty="0">
                <a:solidFill>
                  <a:srgbClr val="333333"/>
                </a:solidFill>
                <a:latin typeface="arial" panose="020B0604020202020204" pitchFamily="34" charset="0"/>
              </a:rPr>
              <a:t>表示数据分布的情况。 一般用</a:t>
            </a:r>
            <a:r>
              <a:rPr lang="zh-CN" altLang="en-US" sz="2400" b="1" dirty="0">
                <a:solidFill>
                  <a:srgbClr val="136EC2"/>
                </a:solidFill>
                <a:latin typeface="arial" panose="020B0604020202020204" pitchFamily="34" charset="0"/>
                <a:hlinkClick r:id="rId3"/>
              </a:rPr>
              <a:t>横轴</a:t>
            </a:r>
            <a:r>
              <a:rPr lang="zh-CN" altLang="en-US" sz="2400" b="1" dirty="0">
                <a:solidFill>
                  <a:srgbClr val="333333"/>
                </a:solidFill>
                <a:latin typeface="arial" panose="020B0604020202020204" pitchFamily="34" charset="0"/>
              </a:rPr>
              <a:t>表示数据类型，纵轴表示分布情况。</a:t>
            </a:r>
            <a:endParaRPr lang="zh-CN" altLang="en-US" sz="2400" b="1" dirty="0"/>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8470" y="1786932"/>
            <a:ext cx="5328429" cy="4738412"/>
          </a:xfrm>
          <a:prstGeom prst="rect">
            <a:avLst/>
          </a:prstGeom>
        </p:spPr>
      </p:pic>
      <p:sp>
        <p:nvSpPr>
          <p:cNvPr id="8" name="矩形 7"/>
          <p:cNvSpPr/>
          <p:nvPr/>
        </p:nvSpPr>
        <p:spPr>
          <a:xfrm>
            <a:off x="251520" y="4653136"/>
            <a:ext cx="3024758" cy="1200329"/>
          </a:xfrm>
          <a:prstGeom prst="rect">
            <a:avLst/>
          </a:prstGeom>
        </p:spPr>
        <p:txBody>
          <a:bodyPr wrap="square">
            <a:spAutoFit/>
          </a:bodyPr>
          <a:lstStyle/>
          <a:p>
            <a:r>
              <a:rPr lang="zh-CN" altLang="en-US" sz="2400" b="1" dirty="0">
                <a:solidFill>
                  <a:srgbClr val="FF0000"/>
                </a:solidFill>
              </a:rPr>
              <a:t>例：线性斜坡直方图方法</a:t>
            </a:r>
            <a:r>
              <a:rPr lang="zh-CN" altLang="en-US" sz="2400" b="1" dirty="0">
                <a:solidFill>
                  <a:srgbClr val="000000"/>
                </a:solidFill>
                <a:latin typeface="楷体" panose="02010609060101010101" pitchFamily="49" charset="-122"/>
                <a:ea typeface="楷体" panose="02010609060101010101" pitchFamily="49" charset="-122"/>
              </a:rPr>
              <a:t>测量</a:t>
            </a:r>
            <a:r>
              <a:rPr lang="en-US" altLang="zh-CN" sz="2400" b="1" dirty="0">
                <a:solidFill>
                  <a:srgbClr val="000000"/>
                </a:solidFill>
                <a:latin typeface="楷体" panose="02010609060101010101" pitchFamily="49" charset="-122"/>
                <a:ea typeface="楷体" panose="02010609060101010101" pitchFamily="49" charset="-122"/>
              </a:rPr>
              <a:t>ADC</a:t>
            </a:r>
            <a:r>
              <a:rPr lang="zh-CN" altLang="en-US" sz="2400" b="1" dirty="0">
                <a:solidFill>
                  <a:srgbClr val="000000"/>
                </a:solidFill>
                <a:latin typeface="楷体" panose="02010609060101010101" pitchFamily="49" charset="-122"/>
                <a:ea typeface="楷体" panose="02010609060101010101" pitchFamily="49" charset="-122"/>
              </a:rPr>
              <a:t>平均的</a:t>
            </a:r>
            <a:r>
              <a:rPr lang="en-US" altLang="zh-CN" sz="2400" b="1" dirty="0">
                <a:solidFill>
                  <a:srgbClr val="000000"/>
                </a:solidFill>
                <a:latin typeface="楷体" panose="02010609060101010101" pitchFamily="49" charset="-122"/>
                <a:ea typeface="楷体" panose="02010609060101010101" pitchFamily="49" charset="-122"/>
              </a:rPr>
              <a:t>LSB</a:t>
            </a:r>
            <a:r>
              <a:rPr lang="zh-CN" altLang="en-US" sz="2400" b="1" dirty="0">
                <a:solidFill>
                  <a:srgbClr val="000000"/>
                </a:solidFill>
                <a:latin typeface="楷体" panose="02010609060101010101" pitchFamily="49" charset="-122"/>
                <a:ea typeface="楷体" panose="02010609060101010101" pitchFamily="49" charset="-122"/>
              </a:rPr>
              <a:t>大小和电压</a:t>
            </a:r>
            <a:endParaRPr lang="zh-CN" altLang="en-US" sz="2400" dirty="0"/>
          </a:p>
        </p:txBody>
      </p:sp>
    </p:spTree>
    <p:extLst>
      <p:ext uri="{BB962C8B-B14F-4D97-AF65-F5344CB8AC3E}">
        <p14:creationId xmlns:p14="http://schemas.microsoft.com/office/powerpoint/2010/main" val="976189322"/>
      </p:ext>
    </p:extLst>
  </p:cSld>
  <p:clrMapOvr>
    <a:masterClrMapping/>
  </p:clrMapOvr>
  <p:transition spd="slow">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7984" y="-43132"/>
            <a:ext cx="6480720" cy="737443"/>
          </a:xfrm>
        </p:spPr>
        <p:txBody>
          <a:bodyPr/>
          <a:lstStyle/>
          <a:p>
            <a:r>
              <a:rPr lang="zh-CN" altLang="en-US" sz="3200" dirty="0">
                <a:solidFill>
                  <a:srgbClr val="C00000"/>
                </a:solidFill>
              </a:rPr>
              <a:t>测试结果分析</a:t>
            </a:r>
          </a:p>
        </p:txBody>
      </p:sp>
      <p:sp>
        <p:nvSpPr>
          <p:cNvPr id="3" name="内容占位符 2"/>
          <p:cNvSpPr>
            <a:spLocks noGrp="1"/>
          </p:cNvSpPr>
          <p:nvPr>
            <p:ph idx="1"/>
          </p:nvPr>
        </p:nvSpPr>
        <p:spPr>
          <a:xfrm>
            <a:off x="1475656" y="764704"/>
            <a:ext cx="7561262" cy="504056"/>
          </a:xfrm>
        </p:spPr>
        <p:txBody>
          <a:bodyPr/>
          <a:lstStyle/>
          <a:p>
            <a:r>
              <a:rPr lang="en-US" altLang="zh-CN" dirty="0"/>
              <a:t>2</a:t>
            </a:r>
            <a:r>
              <a:rPr lang="zh-CN" altLang="en-US" dirty="0"/>
              <a:t>、</a:t>
            </a:r>
            <a:r>
              <a:rPr lang="en-US" altLang="zh-CN" dirty="0" err="1"/>
              <a:t>Shmoo</a:t>
            </a:r>
            <a:r>
              <a:rPr lang="zh-CN" altLang="en-US" dirty="0"/>
              <a:t>绘图</a:t>
            </a:r>
            <a:endParaRPr lang="en-US" altLang="zh-CN" dirty="0"/>
          </a:p>
        </p:txBody>
      </p:sp>
      <p:pic>
        <p:nvPicPr>
          <p:cNvPr id="84994" name="Picture 2" descr="https://static.designandreuse.com/news_img20/20200106b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556792"/>
            <a:ext cx="4958638" cy="374441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1520" y="1340768"/>
            <a:ext cx="3312953" cy="1569660"/>
          </a:xfrm>
          <a:prstGeom prst="rect">
            <a:avLst/>
          </a:prstGeom>
        </p:spPr>
        <p:txBody>
          <a:bodyPr wrap="square">
            <a:spAutoFit/>
          </a:bodyPr>
          <a:lstStyle/>
          <a:p>
            <a:r>
              <a:rPr lang="zh-CN" altLang="en-US" sz="2400" b="1" dirty="0">
                <a:solidFill>
                  <a:srgbClr val="333333"/>
                </a:solidFill>
                <a:latin typeface="arial" panose="020B0604020202020204" pitchFamily="34" charset="0"/>
              </a:rPr>
              <a:t>二维坐标图，</a:t>
            </a:r>
            <a:r>
              <a:rPr lang="en-US" altLang="zh-CN" sz="2400" b="1" dirty="0">
                <a:solidFill>
                  <a:srgbClr val="333333"/>
                </a:solidFill>
                <a:latin typeface="arial" panose="020B0604020202020204" pitchFamily="34" charset="0"/>
              </a:rPr>
              <a:t>X</a:t>
            </a:r>
            <a:r>
              <a:rPr lang="zh-CN" altLang="en-US" sz="2400" b="1" dirty="0">
                <a:solidFill>
                  <a:srgbClr val="333333"/>
                </a:solidFill>
                <a:latin typeface="arial" panose="020B0604020202020204" pitchFamily="34" charset="0"/>
              </a:rPr>
              <a:t>和</a:t>
            </a:r>
            <a:r>
              <a:rPr lang="en-US" altLang="zh-CN" sz="2400" b="1" dirty="0">
                <a:solidFill>
                  <a:srgbClr val="333333"/>
                </a:solidFill>
                <a:latin typeface="arial" panose="020B0604020202020204" pitchFamily="34" charset="0"/>
              </a:rPr>
              <a:t>Y</a:t>
            </a:r>
            <a:r>
              <a:rPr lang="zh-CN" altLang="en-US" sz="2400" b="1" dirty="0">
                <a:solidFill>
                  <a:srgbClr val="333333"/>
                </a:solidFill>
                <a:latin typeface="arial" panose="020B0604020202020204" pitchFamily="34" charset="0"/>
              </a:rPr>
              <a:t>轴分别表示不同的测量参数，或分别表示测量参数和测量结果</a:t>
            </a:r>
            <a:endParaRPr lang="zh-CN" altLang="en-US" sz="2400" b="1" dirty="0"/>
          </a:p>
        </p:txBody>
      </p:sp>
      <p:sp>
        <p:nvSpPr>
          <p:cNvPr id="6" name="矩形 5"/>
          <p:cNvSpPr/>
          <p:nvPr/>
        </p:nvSpPr>
        <p:spPr>
          <a:xfrm>
            <a:off x="251520" y="3861048"/>
            <a:ext cx="3512740" cy="2677656"/>
          </a:xfrm>
          <a:prstGeom prst="rect">
            <a:avLst/>
          </a:prstGeom>
        </p:spPr>
        <p:txBody>
          <a:bodyPr wrap="square">
            <a:spAutoFit/>
          </a:bodyPr>
          <a:lstStyle/>
          <a:p>
            <a:r>
              <a:rPr lang="zh-CN" altLang="en-US" sz="2400" b="1" dirty="0">
                <a:solidFill>
                  <a:srgbClr val="FF0000"/>
                </a:solidFill>
              </a:rPr>
              <a:t>例：</a:t>
            </a:r>
            <a:r>
              <a:rPr lang="zh-CN" altLang="en-US" sz="2400" b="1" dirty="0">
                <a:solidFill>
                  <a:srgbClr val="083CB0"/>
                </a:solidFill>
                <a:latin typeface="+mn-lt"/>
                <a:ea typeface="+mn-ea"/>
              </a:rPr>
              <a:t>如图</a:t>
            </a:r>
            <a:r>
              <a:rPr lang="en-US" altLang="zh-CN" sz="2400" b="1" dirty="0">
                <a:solidFill>
                  <a:srgbClr val="083CB0"/>
                </a:solidFill>
                <a:latin typeface="+mn-lt"/>
                <a:ea typeface="+mn-ea"/>
              </a:rPr>
              <a:t>X</a:t>
            </a:r>
            <a:r>
              <a:rPr lang="zh-CN" altLang="en-US" sz="2400" b="1" dirty="0">
                <a:solidFill>
                  <a:srgbClr val="083CB0"/>
                </a:solidFill>
                <a:latin typeface="+mn-lt"/>
                <a:ea typeface="+mn-ea"/>
              </a:rPr>
              <a:t>轴表示测试信号周期（频率），</a:t>
            </a:r>
            <a:r>
              <a:rPr lang="en-US" altLang="zh-CN" sz="2400" b="1" dirty="0">
                <a:solidFill>
                  <a:srgbClr val="083CB0"/>
                </a:solidFill>
                <a:latin typeface="+mn-lt"/>
                <a:ea typeface="+mn-ea"/>
              </a:rPr>
              <a:t>Y</a:t>
            </a:r>
            <a:r>
              <a:rPr lang="zh-CN" altLang="en-US" sz="2400" b="1" dirty="0">
                <a:solidFill>
                  <a:srgbClr val="083CB0"/>
                </a:solidFill>
                <a:latin typeface="+mn-lt"/>
                <a:ea typeface="+mn-ea"/>
              </a:rPr>
              <a:t>轴表示测量电压。绿色表示测量通过，红色表示未通过测量。可以形象地观测出集成电路表现受多种条件</a:t>
            </a:r>
            <a:r>
              <a:rPr lang="zh-CN" altLang="en-US" sz="2400" b="1" dirty="0" smtClean="0">
                <a:solidFill>
                  <a:srgbClr val="083CB0"/>
                </a:solidFill>
                <a:latin typeface="+mn-lt"/>
                <a:ea typeface="+mn-ea"/>
              </a:rPr>
              <a:t>影响。</a:t>
            </a:r>
            <a:endParaRPr lang="zh-CN" altLang="en-US" sz="2400" b="1" dirty="0">
              <a:solidFill>
                <a:srgbClr val="083CB0"/>
              </a:solidFill>
              <a:latin typeface="+mn-lt"/>
              <a:ea typeface="+mn-ea"/>
            </a:endParaRPr>
          </a:p>
        </p:txBody>
      </p:sp>
    </p:spTree>
    <p:extLst>
      <p:ext uri="{BB962C8B-B14F-4D97-AF65-F5344CB8AC3E}">
        <p14:creationId xmlns:p14="http://schemas.microsoft.com/office/powerpoint/2010/main" val="3670471450"/>
      </p:ext>
    </p:extLst>
  </p:cSld>
  <p:clrMapOvr>
    <a:masterClrMapping/>
  </p:clrMapOvr>
  <p:transition spd="slow">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980728"/>
            <a:ext cx="8748464" cy="1631216"/>
          </a:xfrm>
          <a:prstGeom prst="rect">
            <a:avLst/>
          </a:prstGeom>
        </p:spPr>
        <p:txBody>
          <a:bodyPr wrap="square">
            <a:spAutoFit/>
          </a:bodyPr>
          <a:lstStyle/>
          <a:p>
            <a:r>
              <a:rPr lang="zh-CN" altLang="en-US" sz="2000" b="1" dirty="0">
                <a:solidFill>
                  <a:schemeClr val="accent5">
                    <a:lumMod val="50000"/>
                  </a:schemeClr>
                </a:solidFill>
              </a:rPr>
              <a:t>        模拟和混合信号测试程序会产生许多参数值，例如增益误差和信噪比。 参数shmoo图（如图所示）可用于显示每种测试条件组合下的模拟测量结果，而不仅仅是显示简单的通过或失败结果。 当然，我们始终可以选择将模拟测量值与测试极限进行比较，以产生与简单功能shmoo图兼容的通过或失败测试结果。</a:t>
            </a:r>
          </a:p>
        </p:txBody>
      </p:sp>
      <p:pic>
        <p:nvPicPr>
          <p:cNvPr id="6" name="图片 5"/>
          <p:cNvPicPr>
            <a:picLocks noChangeAspect="1"/>
          </p:cNvPicPr>
          <p:nvPr/>
        </p:nvPicPr>
        <p:blipFill>
          <a:blip r:embed="rId2"/>
          <a:stretch>
            <a:fillRect/>
          </a:stretch>
        </p:blipFill>
        <p:spPr>
          <a:xfrm>
            <a:off x="2195736" y="3007485"/>
            <a:ext cx="4824536" cy="3120746"/>
          </a:xfrm>
          <a:prstGeom prst="rect">
            <a:avLst/>
          </a:prstGeom>
        </p:spPr>
      </p:pic>
      <p:sp>
        <p:nvSpPr>
          <p:cNvPr id="7" name="矩形 6"/>
          <p:cNvSpPr/>
          <p:nvPr/>
        </p:nvSpPr>
        <p:spPr>
          <a:xfrm>
            <a:off x="3823337" y="6128231"/>
            <a:ext cx="1569660" cy="369332"/>
          </a:xfrm>
          <a:prstGeom prst="rect">
            <a:avLst/>
          </a:prstGeom>
        </p:spPr>
        <p:txBody>
          <a:bodyPr wrap="none">
            <a:spAutoFit/>
          </a:bodyPr>
          <a:lstStyle/>
          <a:p>
            <a:pPr algn="ctr"/>
            <a:r>
              <a:rPr lang="zh-CN" altLang="en-US" dirty="0">
                <a:solidFill>
                  <a:srgbClr val="00B050"/>
                </a:solidFill>
              </a:rPr>
              <a:t>参数shmoo图</a:t>
            </a:r>
          </a:p>
        </p:txBody>
      </p:sp>
      <p:sp>
        <p:nvSpPr>
          <p:cNvPr id="9" name="标题 1">
            <a:extLst>
              <a:ext uri="{FF2B5EF4-FFF2-40B4-BE49-F238E27FC236}">
                <a16:creationId xmlns:a16="http://schemas.microsoft.com/office/drawing/2014/main" xmlns="" id="{5BB71349-63C1-41AA-BE7A-5A0D2476B85E}"/>
              </a:ext>
            </a:extLst>
          </p:cNvPr>
          <p:cNvSpPr>
            <a:spLocks noGrp="1"/>
          </p:cNvSpPr>
          <p:nvPr>
            <p:ph type="title"/>
          </p:nvPr>
        </p:nvSpPr>
        <p:spPr>
          <a:xfrm>
            <a:off x="4427984" y="-43132"/>
            <a:ext cx="6480720" cy="737443"/>
          </a:xfrm>
        </p:spPr>
        <p:txBody>
          <a:bodyPr/>
          <a:lstStyle/>
          <a:p>
            <a:r>
              <a:rPr lang="zh-CN" altLang="en-US" sz="3200" dirty="0">
                <a:solidFill>
                  <a:srgbClr val="C00000"/>
                </a:solidFill>
              </a:rPr>
              <a:t>测试结果分析</a:t>
            </a:r>
          </a:p>
        </p:txBody>
      </p:sp>
    </p:spTree>
  </p:cSld>
  <p:clrMapOvr>
    <a:masterClrMapping/>
  </p:clrMapOvr>
  <p:transition spd="slow">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55576" y="1305342"/>
            <a:ext cx="7992888" cy="1753235"/>
          </a:xfrm>
          <a:prstGeom prst="rect">
            <a:avLst/>
          </a:prstGeom>
        </p:spPr>
        <p:txBody>
          <a:bodyPr wrap="square">
            <a:spAutoFit/>
          </a:bodyPr>
          <a:lstStyle/>
          <a:p>
            <a:r>
              <a:rPr lang="zh-CN" altLang="en-US" dirty="0">
                <a:solidFill>
                  <a:schemeClr val="accent5">
                    <a:lumMod val="50000"/>
                  </a:schemeClr>
                </a:solidFill>
              </a:rPr>
              <a:t>晶圆图显示了生产批次中每个探测到的晶圆上失效芯片的位置。 与批次摘要仅显示每个测试类别失败的设备数量不同，晶圆图显示每个失败类别的物理分布。 该信息在定位最普遍存在特定问题的晶圆区域时非常有用。 例如，在图所示的晶片的上边缘，连续性故障最严重。 因此，我们可以检查沿晶圆上边缘的键合焊盘质量，以了解是否可以找出为什么连续性测试在该区域最常失败的原因。</a:t>
            </a:r>
          </a:p>
        </p:txBody>
      </p:sp>
      <p:pic>
        <p:nvPicPr>
          <p:cNvPr id="8" name="图片 7"/>
          <p:cNvPicPr>
            <a:picLocks noChangeAspect="1"/>
          </p:cNvPicPr>
          <p:nvPr/>
        </p:nvPicPr>
        <p:blipFill>
          <a:blip r:embed="rId2"/>
          <a:stretch>
            <a:fillRect/>
          </a:stretch>
        </p:blipFill>
        <p:spPr>
          <a:xfrm>
            <a:off x="1968697" y="3613666"/>
            <a:ext cx="5566645" cy="3037390"/>
          </a:xfrm>
          <a:prstGeom prst="rect">
            <a:avLst/>
          </a:prstGeom>
        </p:spPr>
      </p:pic>
      <p:sp>
        <p:nvSpPr>
          <p:cNvPr id="9" name="标题 1">
            <a:extLst>
              <a:ext uri="{FF2B5EF4-FFF2-40B4-BE49-F238E27FC236}">
                <a16:creationId xmlns:a16="http://schemas.microsoft.com/office/drawing/2014/main" xmlns="" id="{899CEF69-A57A-496D-A838-FF0F71650EDB}"/>
              </a:ext>
            </a:extLst>
          </p:cNvPr>
          <p:cNvSpPr>
            <a:spLocks noGrp="1"/>
          </p:cNvSpPr>
          <p:nvPr>
            <p:ph type="title"/>
          </p:nvPr>
        </p:nvSpPr>
        <p:spPr>
          <a:xfrm>
            <a:off x="4427984" y="-43132"/>
            <a:ext cx="6480720" cy="737443"/>
          </a:xfrm>
        </p:spPr>
        <p:txBody>
          <a:bodyPr/>
          <a:lstStyle/>
          <a:p>
            <a:r>
              <a:rPr lang="zh-CN" altLang="en-US" sz="3200" dirty="0">
                <a:solidFill>
                  <a:srgbClr val="C00000"/>
                </a:solidFill>
              </a:rPr>
              <a:t>测试结果分析</a:t>
            </a:r>
          </a:p>
        </p:txBody>
      </p:sp>
      <p:sp>
        <p:nvSpPr>
          <p:cNvPr id="10" name="内容占位符 2">
            <a:extLst>
              <a:ext uri="{FF2B5EF4-FFF2-40B4-BE49-F238E27FC236}">
                <a16:creationId xmlns:a16="http://schemas.microsoft.com/office/drawing/2014/main" xmlns="" id="{CF03F6AE-9441-44D2-8DA9-21CC8FDC4E54}"/>
              </a:ext>
            </a:extLst>
          </p:cNvPr>
          <p:cNvSpPr>
            <a:spLocks noGrp="1"/>
          </p:cNvSpPr>
          <p:nvPr>
            <p:ph idx="1"/>
          </p:nvPr>
        </p:nvSpPr>
        <p:spPr>
          <a:xfrm>
            <a:off x="1475656" y="764704"/>
            <a:ext cx="7561262" cy="504056"/>
          </a:xfrm>
        </p:spPr>
        <p:txBody>
          <a:bodyPr/>
          <a:lstStyle/>
          <a:p>
            <a:r>
              <a:rPr lang="en-US" altLang="zh-CN" dirty="0"/>
              <a:t>3</a:t>
            </a:r>
            <a:r>
              <a:rPr lang="zh-CN" altLang="en-US" dirty="0"/>
              <a:t>、晶圆图</a:t>
            </a:r>
            <a:endParaRPr lang="en-US" altLang="zh-CN" dirty="0"/>
          </a:p>
        </p:txBody>
      </p:sp>
    </p:spTree>
  </p:cSld>
  <p:clrMapOvr>
    <a:masterClrMapping/>
  </p:clrMapOvr>
  <p:transition spd="slow">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3419872" y="-94382"/>
            <a:ext cx="5112469"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概述</a:t>
            </a:r>
            <a:r>
              <a:rPr lang="en-US" altLang="zh-CN" sz="3600" kern="0" dirty="0">
                <a:solidFill>
                  <a:srgbClr val="990000"/>
                </a:solidFill>
                <a:latin typeface="Comic Sans MS" panose="030F0702030302020204" pitchFamily="66" charset="0"/>
                <a:ea typeface="隶书" panose="02010509060101010101" pitchFamily="49" charset="-122"/>
              </a:rPr>
              <a:t>2</a:t>
            </a:r>
            <a:r>
              <a:rPr lang="zh-CN" altLang="en-US" sz="3600" kern="0" dirty="0">
                <a:solidFill>
                  <a:srgbClr val="990000"/>
                </a:solidFill>
                <a:latin typeface="Comic Sans MS" panose="030F0702030302020204" pitchFamily="66" charset="0"/>
                <a:ea typeface="隶书" panose="02010509060101010101" pitchFamily="49" charset="-122"/>
              </a:rPr>
              <a:t>：</a:t>
            </a:r>
            <a:r>
              <a:rPr lang="zh-CN" altLang="en-US" sz="3600" dirty="0">
                <a:solidFill>
                  <a:srgbClr val="990000"/>
                </a:solidFill>
                <a:latin typeface="Comic Sans MS" panose="030F0702030302020204" pitchFamily="66" charset="0"/>
                <a:ea typeface="隶书" panose="02010509060101010101" pitchFamily="49" charset="-122"/>
              </a:rPr>
              <a:t>测试语言介绍</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5" name="文本框 4"/>
          <p:cNvSpPr txBox="1"/>
          <p:nvPr/>
        </p:nvSpPr>
        <p:spPr>
          <a:xfrm>
            <a:off x="539552" y="1340768"/>
            <a:ext cx="7704856" cy="5509200"/>
          </a:xfrm>
          <a:prstGeom prst="rect">
            <a:avLst/>
          </a:prstGeom>
          <a:noFill/>
        </p:spPr>
        <p:txBody>
          <a:bodyPr wrap="square" rtlCol="0">
            <a:spAutoFit/>
          </a:bodyPr>
          <a:lstStyle/>
          <a:p>
            <a:r>
              <a:rPr lang="zh-CN" altLang="en-US" sz="2400" b="1" dirty="0"/>
              <a:t>测试语言分类：</a:t>
            </a:r>
            <a:endParaRPr lang="en-US" altLang="zh-CN" sz="2400" b="1" dirty="0"/>
          </a:p>
          <a:p>
            <a:r>
              <a:rPr lang="en-US" altLang="zh-CN" sz="2400" b="1" dirty="0"/>
              <a:t>(1)</a:t>
            </a:r>
            <a:r>
              <a:rPr lang="zh-CN" altLang="en-US" sz="2400" b="1" dirty="0"/>
              <a:t>自动测试设备（</a:t>
            </a:r>
            <a:r>
              <a:rPr lang="en-US" altLang="zh-CN" sz="2400" b="1" dirty="0"/>
              <a:t>ATE</a:t>
            </a:r>
            <a:r>
              <a:rPr lang="zh-CN" altLang="en-US" sz="2400" b="1" dirty="0"/>
              <a:t>）语言：设置测试仪状态、进行测试、结果分析。如进行流程控制、输入测试码形等。</a:t>
            </a:r>
            <a:r>
              <a:rPr lang="en-US" altLang="zh-CN" sz="2400" b="1" dirty="0"/>
              <a:t>     </a:t>
            </a:r>
            <a:r>
              <a:rPr lang="zh-CN" altLang="en-US" sz="2400" b="1" dirty="0"/>
              <a:t>可分为高级语言</a:t>
            </a:r>
            <a:r>
              <a:rPr lang="zh-CN" altLang="en-US" sz="2400" b="1" dirty="0">
                <a:sym typeface="Wingdings" panose="05000000000000000000" pitchFamily="2" charset="2"/>
              </a:rPr>
              <a:t>和</a:t>
            </a:r>
            <a:r>
              <a:rPr lang="zh-CN" altLang="en-US" sz="2400" b="1" dirty="0"/>
              <a:t>可视化测试语言。</a:t>
            </a:r>
            <a:endParaRPr lang="en-US" altLang="zh-CN" sz="2400" b="1" dirty="0"/>
          </a:p>
          <a:p>
            <a:endParaRPr lang="en-US" altLang="zh-CN" sz="2400" b="1" dirty="0"/>
          </a:p>
          <a:p>
            <a:r>
              <a:rPr lang="en-US" altLang="zh-CN" sz="2400" b="1" dirty="0"/>
              <a:t>(2)</a:t>
            </a:r>
            <a:r>
              <a:rPr lang="zh-CN" altLang="en-US" sz="2400" b="1" dirty="0"/>
              <a:t>测试向量格式语言：描述</a:t>
            </a:r>
            <a:r>
              <a:rPr lang="en-US" altLang="zh-CN" sz="2400" b="1" dirty="0"/>
              <a:t>DUT</a:t>
            </a:r>
            <a:r>
              <a:rPr lang="zh-CN" altLang="en-US" sz="2400" b="1" dirty="0"/>
              <a:t>模型和故障的语言，分为基于事件、基于周期两种</a:t>
            </a:r>
            <a:endParaRPr lang="en-US" altLang="zh-CN" sz="2400" b="1" dirty="0"/>
          </a:p>
          <a:p>
            <a:r>
              <a:rPr lang="en-US" altLang="zh-CN" sz="2400" b="1" dirty="0"/>
              <a:t>    </a:t>
            </a:r>
          </a:p>
          <a:p>
            <a:r>
              <a:rPr lang="en-US" altLang="zh-CN" sz="2200" b="1" dirty="0"/>
              <a:t>    </a:t>
            </a:r>
            <a:r>
              <a:rPr lang="zh-CN" altLang="en-US" sz="2200" b="1" dirty="0"/>
              <a:t>基于事件的测试向量格式语言：顺序向量描述的</a:t>
            </a:r>
            <a:r>
              <a:rPr lang="en-US" altLang="zh-CN" sz="2200" b="1" dirty="0"/>
              <a:t>HDL</a:t>
            </a:r>
            <a:r>
              <a:rPr lang="zh-CN" altLang="en-US" sz="2200" b="1" dirty="0"/>
              <a:t>语言。如</a:t>
            </a:r>
            <a:r>
              <a:rPr lang="en-US" altLang="zh-CN" sz="2200" b="1" dirty="0"/>
              <a:t>IEEE-1364</a:t>
            </a:r>
            <a:r>
              <a:rPr lang="zh-CN" altLang="en-US" sz="2200" b="1" dirty="0"/>
              <a:t>规范</a:t>
            </a:r>
            <a:r>
              <a:rPr lang="en-US" altLang="zh-CN" sz="2200" b="1" dirty="0" err="1"/>
              <a:t>verilog</a:t>
            </a:r>
            <a:r>
              <a:rPr lang="en-US" altLang="zh-CN" sz="2200" b="1" dirty="0"/>
              <a:t>-HDL</a:t>
            </a:r>
            <a:r>
              <a:rPr lang="zh-CN" altLang="en-US" sz="2200" b="1" dirty="0"/>
              <a:t>格式。</a:t>
            </a:r>
            <a:endParaRPr lang="en-US" altLang="zh-CN" sz="2200" b="1" dirty="0"/>
          </a:p>
          <a:p>
            <a:r>
              <a:rPr lang="zh-CN" altLang="en-US" sz="2200" b="1" dirty="0"/>
              <a:t>    基于周期的测试向量格式语言：描述一个周期内各引脚状态变化。如</a:t>
            </a:r>
            <a:r>
              <a:rPr lang="en-US" altLang="zh-CN" sz="2200" b="1" dirty="0"/>
              <a:t>IEEE-1450</a:t>
            </a:r>
            <a:r>
              <a:rPr lang="zh-CN" altLang="en-US" sz="2200" b="1" dirty="0"/>
              <a:t>规范</a:t>
            </a:r>
            <a:r>
              <a:rPr lang="en-US" altLang="zh-CN" sz="2200" b="1" dirty="0"/>
              <a:t> STIL</a:t>
            </a:r>
            <a:r>
              <a:rPr lang="zh-CN" altLang="en-US" sz="2200" b="1" dirty="0"/>
              <a:t>（标准测试接口语言）；</a:t>
            </a:r>
            <a:endParaRPr lang="en-US" altLang="zh-CN" sz="2200" b="1" dirty="0"/>
          </a:p>
          <a:p>
            <a:endParaRPr lang="en-US" altLang="zh-CN" sz="2400" b="1" dirty="0"/>
          </a:p>
          <a:p>
            <a:endParaRPr lang="en-US" altLang="zh-CN" sz="2400" b="1" dirty="0"/>
          </a:p>
          <a:p>
            <a:endParaRPr lang="zh-CN" altLang="en-US" sz="2400" b="1" dirty="0"/>
          </a:p>
        </p:txBody>
      </p:sp>
    </p:spTree>
    <p:extLst>
      <p:ext uri="{BB962C8B-B14F-4D97-AF65-F5344CB8AC3E}">
        <p14:creationId xmlns:p14="http://schemas.microsoft.com/office/powerpoint/2010/main" val="2261688954"/>
      </p:ext>
    </p:extLst>
  </p:cSld>
  <p:clrMapOvr>
    <a:masterClrMapping/>
  </p:clrMapOvr>
  <p:transition spd="slow">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2123728" y="116632"/>
            <a:ext cx="7104812"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2800" kern="0" dirty="0">
                <a:solidFill>
                  <a:srgbClr val="990000"/>
                </a:solidFill>
                <a:latin typeface="Comic Sans MS" panose="030F0702030302020204" pitchFamily="66" charset="0"/>
                <a:ea typeface="隶书" panose="02010509060101010101" pitchFamily="49" charset="-122"/>
              </a:rPr>
              <a:t>ATE</a:t>
            </a:r>
            <a:r>
              <a:rPr lang="zh-CN" altLang="en-US" sz="2800" kern="0" dirty="0">
                <a:solidFill>
                  <a:srgbClr val="990000"/>
                </a:solidFill>
                <a:latin typeface="Comic Sans MS" panose="030F0702030302020204" pitchFamily="66" charset="0"/>
                <a:ea typeface="隶书" panose="02010509060101010101" pitchFamily="49" charset="-122"/>
              </a:rPr>
              <a:t>测试语言例：</a:t>
            </a:r>
          </a:p>
        </p:txBody>
      </p:sp>
      <p:sp>
        <p:nvSpPr>
          <p:cNvPr id="5" name="文本框 4"/>
          <p:cNvSpPr txBox="1"/>
          <p:nvPr/>
        </p:nvSpPr>
        <p:spPr>
          <a:xfrm>
            <a:off x="2267744" y="1087636"/>
            <a:ext cx="5057747" cy="954107"/>
          </a:xfrm>
          <a:prstGeom prst="rect">
            <a:avLst/>
          </a:prstGeom>
          <a:noFill/>
        </p:spPr>
        <p:txBody>
          <a:bodyPr wrap="square" rtlCol="0">
            <a:spAutoFit/>
          </a:bodyPr>
          <a:lstStyle/>
          <a:p>
            <a:pPr algn="ctr"/>
            <a:r>
              <a:rPr lang="en-US" altLang="zh-CN" sz="2800" b="1" dirty="0"/>
              <a:t>CT1000P</a:t>
            </a:r>
            <a:r>
              <a:rPr lang="zh-CN" altLang="en-US" sz="2800" b="1" dirty="0"/>
              <a:t>可视化测试流程表格</a:t>
            </a:r>
            <a:endParaRPr lang="en-US" altLang="zh-CN" sz="2800" b="1" dirty="0"/>
          </a:p>
          <a:p>
            <a:pPr algn="ctr"/>
            <a:r>
              <a:rPr lang="zh-CN" altLang="en-US" sz="2800" b="1" dirty="0"/>
              <a:t>（</a:t>
            </a:r>
            <a:r>
              <a:rPr lang="en-US" altLang="zh-CN" sz="2800" b="1" dirty="0"/>
              <a:t>Flow Table Editor</a:t>
            </a:r>
            <a:r>
              <a:rPr lang="zh-CN" altLang="en-US" sz="2800" b="1" dirty="0"/>
              <a:t>）</a:t>
            </a:r>
          </a:p>
        </p:txBody>
      </p:sp>
      <p:pic>
        <p:nvPicPr>
          <p:cNvPr id="9" name="图片 -2147482552"/>
          <p:cNvPicPr>
            <a:picLocks noChangeAspect="1"/>
          </p:cNvPicPr>
          <p:nvPr/>
        </p:nvPicPr>
        <p:blipFill>
          <a:blip r:embed="rId2"/>
          <a:srcRect t="301" r="12" b="7613"/>
          <a:stretch>
            <a:fillRect/>
          </a:stretch>
        </p:blipFill>
        <p:spPr>
          <a:xfrm>
            <a:off x="818101" y="2296036"/>
            <a:ext cx="7473424" cy="3869268"/>
          </a:xfrm>
          <a:prstGeom prst="rect">
            <a:avLst/>
          </a:prstGeom>
          <a:noFill/>
          <a:ln w="9525">
            <a:noFill/>
          </a:ln>
        </p:spPr>
      </p:pic>
    </p:spTree>
    <p:extLst>
      <p:ext uri="{BB962C8B-B14F-4D97-AF65-F5344CB8AC3E}">
        <p14:creationId xmlns:p14="http://schemas.microsoft.com/office/powerpoint/2010/main" val="3662570624"/>
      </p:ext>
    </p:extLst>
  </p:cSld>
  <p:clrMapOvr>
    <a:masterClrMapping/>
  </p:clrMapOvr>
  <p:transition spd="slow">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2123728" y="116632"/>
            <a:ext cx="7104812"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2800" kern="0" dirty="0">
                <a:solidFill>
                  <a:srgbClr val="990000"/>
                </a:solidFill>
                <a:latin typeface="Comic Sans MS" panose="030F0702030302020204" pitchFamily="66" charset="0"/>
                <a:ea typeface="隶书" panose="02010509060101010101" pitchFamily="49" charset="-122"/>
              </a:rPr>
              <a:t>ATE</a:t>
            </a:r>
            <a:r>
              <a:rPr lang="zh-CN" altLang="en-US" sz="2800" kern="0" dirty="0">
                <a:solidFill>
                  <a:srgbClr val="990000"/>
                </a:solidFill>
                <a:latin typeface="Comic Sans MS" panose="030F0702030302020204" pitchFamily="66" charset="0"/>
                <a:ea typeface="隶书" panose="02010509060101010101" pitchFamily="49" charset="-122"/>
              </a:rPr>
              <a:t>测试语言例：</a:t>
            </a:r>
          </a:p>
        </p:txBody>
      </p:sp>
      <p:sp>
        <p:nvSpPr>
          <p:cNvPr id="5" name="文本框 4"/>
          <p:cNvSpPr txBox="1"/>
          <p:nvPr/>
        </p:nvSpPr>
        <p:spPr>
          <a:xfrm>
            <a:off x="-485747" y="4048248"/>
            <a:ext cx="5057747" cy="369332"/>
          </a:xfrm>
          <a:prstGeom prst="rect">
            <a:avLst/>
          </a:prstGeom>
          <a:noFill/>
        </p:spPr>
        <p:txBody>
          <a:bodyPr wrap="square" rtlCol="0">
            <a:spAutoFit/>
          </a:bodyPr>
          <a:lstStyle/>
          <a:p>
            <a:pPr algn="ctr"/>
            <a:r>
              <a:rPr lang="zh-CN" altLang="en-US" b="1" dirty="0"/>
              <a:t>上：</a:t>
            </a:r>
            <a:r>
              <a:rPr lang="en-US" altLang="zh-CN" b="1" dirty="0"/>
              <a:t>Advantest   test data </a:t>
            </a:r>
            <a:r>
              <a:rPr lang="zh-CN" altLang="en-US" b="1" dirty="0"/>
              <a:t>编辑框</a:t>
            </a:r>
          </a:p>
        </p:txBody>
      </p:sp>
      <p:pic>
        <p:nvPicPr>
          <p:cNvPr id="3" name="图片 2">
            <a:extLst>
              <a:ext uri="{FF2B5EF4-FFF2-40B4-BE49-F238E27FC236}">
                <a16:creationId xmlns:a16="http://schemas.microsoft.com/office/drawing/2014/main" xmlns="" id="{FBF72D96-0AFC-43AB-BB28-2F55DB242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136570"/>
            <a:ext cx="4761401" cy="2724478"/>
          </a:xfrm>
          <a:prstGeom prst="rect">
            <a:avLst/>
          </a:prstGeom>
        </p:spPr>
      </p:pic>
      <p:pic>
        <p:nvPicPr>
          <p:cNvPr id="7" name="图片 6">
            <a:extLst>
              <a:ext uri="{FF2B5EF4-FFF2-40B4-BE49-F238E27FC236}">
                <a16:creationId xmlns:a16="http://schemas.microsoft.com/office/drawing/2014/main" xmlns="" id="{ECDC9CE8-734B-4439-9175-9242D1AEAC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1784642"/>
            <a:ext cx="3663539" cy="4884718"/>
          </a:xfrm>
          <a:prstGeom prst="rect">
            <a:avLst/>
          </a:prstGeom>
        </p:spPr>
      </p:pic>
      <p:sp>
        <p:nvSpPr>
          <p:cNvPr id="10" name="文本框 9">
            <a:extLst>
              <a:ext uri="{FF2B5EF4-FFF2-40B4-BE49-F238E27FC236}">
                <a16:creationId xmlns:a16="http://schemas.microsoft.com/office/drawing/2014/main" xmlns="" id="{AE4C05BE-04E4-4906-82F7-1655F9CC6E11}"/>
              </a:ext>
            </a:extLst>
          </p:cNvPr>
          <p:cNvSpPr txBox="1"/>
          <p:nvPr/>
        </p:nvSpPr>
        <p:spPr>
          <a:xfrm>
            <a:off x="618387" y="5252852"/>
            <a:ext cx="5057747" cy="369332"/>
          </a:xfrm>
          <a:prstGeom prst="rect">
            <a:avLst/>
          </a:prstGeom>
          <a:noFill/>
        </p:spPr>
        <p:txBody>
          <a:bodyPr wrap="square" rtlCol="0">
            <a:spAutoFit/>
          </a:bodyPr>
          <a:lstStyle/>
          <a:p>
            <a:pPr algn="ctr"/>
            <a:r>
              <a:rPr lang="zh-CN" altLang="en-US" b="1" dirty="0"/>
              <a:t>右：</a:t>
            </a:r>
            <a:r>
              <a:rPr lang="en-US" altLang="zh-CN" b="1" dirty="0"/>
              <a:t>Advantest   test flow </a:t>
            </a:r>
            <a:r>
              <a:rPr lang="zh-CN" altLang="en-US" b="1" dirty="0"/>
              <a:t>编辑框</a:t>
            </a:r>
          </a:p>
        </p:txBody>
      </p:sp>
    </p:spTree>
    <p:extLst>
      <p:ext uri="{BB962C8B-B14F-4D97-AF65-F5344CB8AC3E}">
        <p14:creationId xmlns:p14="http://schemas.microsoft.com/office/powerpoint/2010/main" val="3534360724"/>
      </p:ext>
    </p:extLst>
  </p:cSld>
  <p:clrMapOvr>
    <a:masterClrMapping/>
  </p:clrMapOvr>
  <p:transition spd="slow">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12" name="矩形 11"/>
          <p:cNvSpPr/>
          <p:nvPr/>
        </p:nvSpPr>
        <p:spPr>
          <a:xfrm>
            <a:off x="0" y="1372656"/>
            <a:ext cx="3613490" cy="2031325"/>
          </a:xfrm>
          <a:prstGeom prst="rect">
            <a:avLst/>
          </a:prstGeom>
        </p:spPr>
        <p:txBody>
          <a:bodyPr wrap="none">
            <a:spAutoFit/>
          </a:bodyPr>
          <a:lstStyle/>
          <a:p>
            <a:pPr>
              <a:buClr>
                <a:srgbClr val="FFFFFF"/>
              </a:buClr>
              <a:defRPr/>
            </a:pPr>
            <a:r>
              <a:rPr lang="zh-CN" altLang="en-US" sz="28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大多数</a:t>
            </a:r>
            <a:r>
              <a:rPr lang="en-US" altLang="zh-CN" sz="28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ATE</a:t>
            </a:r>
            <a:r>
              <a:rPr lang="zh-CN" altLang="en-US" sz="28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提供通用的</a:t>
            </a:r>
            <a:endParaRPr lang="en-US" altLang="zh-CN" sz="28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a:buClr>
                <a:srgbClr val="FFFFFF"/>
              </a:buClr>
              <a:defRPr/>
            </a:pPr>
            <a:r>
              <a:rPr lang="zh-CN" altLang="en-US" sz="28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软件开发环境</a:t>
            </a:r>
            <a:endParaRPr lang="en-US" altLang="zh-CN" sz="28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a:buClr>
                <a:srgbClr val="FFFFFF"/>
              </a:buClr>
              <a:defRPr/>
            </a:pPr>
            <a:endParaRPr lang="en-US" altLang="zh-CN" sz="11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a:p>
            <a:pPr>
              <a:buClr>
                <a:srgbClr val="FFFFFF"/>
              </a:buClr>
              <a:defRPr/>
            </a:pPr>
            <a:r>
              <a:rPr lang="zh-CN" altLang="en-US" sz="28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泰瑞达</a:t>
            </a:r>
            <a:r>
              <a:rPr lang="en-US" altLang="zh-CN" sz="28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:VB</a:t>
            </a:r>
          </a:p>
          <a:p>
            <a:pPr>
              <a:buClr>
                <a:srgbClr val="FFFFFF"/>
              </a:buClr>
              <a:defRPr/>
            </a:pPr>
            <a:r>
              <a:rPr lang="zh-CN" altLang="en-US" sz="28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爱德万</a:t>
            </a:r>
            <a:r>
              <a:rPr lang="en-US" altLang="zh-CN" sz="28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:VC </a:t>
            </a:r>
            <a:endParaRPr lang="zh-CN" altLang="en-US" sz="2800" b="1" dirty="0">
              <a:solidFill>
                <a:schemeClr val="tx1">
                  <a:lumMod val="75000"/>
                </a:schemeClr>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
        <p:nvSpPr>
          <p:cNvPr id="14" name="标题 1"/>
          <p:cNvSpPr txBox="1">
            <a:spLocks/>
          </p:cNvSpPr>
          <p:nvPr/>
        </p:nvSpPr>
        <p:spPr bwMode="auto">
          <a:xfrm>
            <a:off x="2123728" y="116632"/>
            <a:ext cx="7104812"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2800" kern="0" dirty="0">
                <a:solidFill>
                  <a:srgbClr val="990000"/>
                </a:solidFill>
                <a:latin typeface="Comic Sans MS" panose="030F0702030302020204" pitchFamily="66" charset="0"/>
                <a:ea typeface="隶书" panose="02010509060101010101" pitchFamily="49" charset="-122"/>
              </a:rPr>
              <a:t>ATE</a:t>
            </a:r>
            <a:r>
              <a:rPr lang="zh-CN" altLang="en-US" sz="2800" kern="0" dirty="0">
                <a:solidFill>
                  <a:srgbClr val="990000"/>
                </a:solidFill>
                <a:latin typeface="Comic Sans MS" panose="030F0702030302020204" pitchFamily="66" charset="0"/>
                <a:ea typeface="隶书" panose="02010509060101010101" pitchFamily="49" charset="-122"/>
              </a:rPr>
              <a:t>测试语言例：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1700808"/>
            <a:ext cx="4800600" cy="4448175"/>
          </a:xfrm>
          <a:prstGeom prst="rect">
            <a:avLst/>
          </a:prstGeom>
        </p:spPr>
      </p:pic>
      <p:sp>
        <p:nvSpPr>
          <p:cNvPr id="3" name="矩形 2"/>
          <p:cNvSpPr/>
          <p:nvPr/>
        </p:nvSpPr>
        <p:spPr>
          <a:xfrm>
            <a:off x="179512" y="4365104"/>
            <a:ext cx="3528392" cy="830997"/>
          </a:xfrm>
          <a:prstGeom prst="rect">
            <a:avLst/>
          </a:prstGeom>
        </p:spPr>
        <p:txBody>
          <a:bodyPr wrap="square">
            <a:spAutoFit/>
          </a:bodyPr>
          <a:lstStyle/>
          <a:p>
            <a:pPr>
              <a:buClr>
                <a:srgbClr val="FFFFFF"/>
              </a:buClr>
              <a:defRPr/>
            </a:pPr>
            <a:r>
              <a:rPr lang="zh-CN" altLang="en-US" sz="24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例：泰瑞达</a:t>
            </a:r>
            <a:r>
              <a:rPr lang="en-US" altLang="zh-CN" sz="24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J750</a:t>
            </a:r>
            <a:r>
              <a:rPr lang="zh-CN" altLang="en-US" sz="24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打开</a:t>
            </a:r>
            <a:r>
              <a:rPr lang="en-US" altLang="zh-CN" sz="24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VB</a:t>
            </a:r>
          </a:p>
          <a:p>
            <a:pPr>
              <a:buClr>
                <a:srgbClr val="FFFFFF"/>
              </a:buClr>
              <a:defRPr/>
            </a:pPr>
            <a:r>
              <a:rPr lang="zh-CN" altLang="en-US" sz="24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编辑器</a:t>
            </a:r>
          </a:p>
        </p:txBody>
      </p:sp>
    </p:spTree>
    <p:extLst>
      <p:ext uri="{BB962C8B-B14F-4D97-AF65-F5344CB8AC3E}">
        <p14:creationId xmlns:p14="http://schemas.microsoft.com/office/powerpoint/2010/main" val="1621669951"/>
      </p:ext>
    </p:extLst>
  </p:cSld>
  <p:clrMapOvr>
    <a:masterClrMapping/>
  </p:clrMapOvr>
  <p:transition spd="slow">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971600" y="1052736"/>
            <a:ext cx="7344816" cy="3528392"/>
          </a:xfrm>
        </p:spPr>
        <p:txBody>
          <a:bodyPr lIns="0" tIns="0" rIns="0" bIns="0"/>
          <a:lstStyle/>
          <a:p>
            <a:pPr marL="0" indent="0">
              <a:lnSpc>
                <a:spcPct val="150000"/>
              </a:lnSpc>
              <a:buNone/>
            </a:pPr>
            <a:r>
              <a:rPr lang="zh-CN" altLang="en-US" sz="2400" dirty="0">
                <a:solidFill>
                  <a:srgbClr val="FF0000"/>
                </a:solidFill>
              </a:rPr>
              <a:t>进行集成电路测试应用开发的一般流程</a:t>
            </a:r>
            <a:r>
              <a:rPr lang="en-US" altLang="zh-CN" sz="2400" dirty="0">
                <a:solidFill>
                  <a:srgbClr val="FF0000"/>
                </a:solidFill>
              </a:rPr>
              <a:t>:</a:t>
            </a:r>
          </a:p>
          <a:p>
            <a:pPr marL="0" indent="0">
              <a:lnSpc>
                <a:spcPct val="150000"/>
              </a:lnSpc>
              <a:buNone/>
            </a:pPr>
            <a:r>
              <a:rPr lang="en-US" altLang="zh-CN" sz="3200" dirty="0">
                <a:solidFill>
                  <a:schemeClr val="tx1"/>
                </a:solidFill>
              </a:rPr>
              <a:t>1.</a:t>
            </a:r>
            <a:r>
              <a:rPr lang="zh-CN" altLang="en-US" sz="3200" dirty="0">
                <a:solidFill>
                  <a:schemeClr val="tx1"/>
                </a:solidFill>
              </a:rPr>
              <a:t>掌握测试方法</a:t>
            </a:r>
            <a:endParaRPr lang="en-US" altLang="zh-CN" sz="3200" dirty="0">
              <a:solidFill>
                <a:schemeClr val="tx1"/>
              </a:solidFill>
            </a:endParaRPr>
          </a:p>
          <a:p>
            <a:pPr marL="0" indent="0">
              <a:lnSpc>
                <a:spcPct val="150000"/>
              </a:lnSpc>
              <a:buNone/>
            </a:pPr>
            <a:r>
              <a:rPr lang="en-US" altLang="zh-CN" sz="3200" dirty="0">
                <a:solidFill>
                  <a:schemeClr val="tx1"/>
                </a:solidFill>
              </a:rPr>
              <a:t>2.</a:t>
            </a:r>
            <a:r>
              <a:rPr lang="zh-CN" altLang="en-US" sz="3200" dirty="0">
                <a:solidFill>
                  <a:schemeClr val="tx1"/>
                </a:solidFill>
              </a:rPr>
              <a:t>根据被测</a:t>
            </a:r>
            <a:r>
              <a:rPr lang="en-US" altLang="zh-CN" sz="3200" dirty="0">
                <a:solidFill>
                  <a:schemeClr val="tx1"/>
                </a:solidFill>
              </a:rPr>
              <a:t>IC</a:t>
            </a:r>
            <a:r>
              <a:rPr lang="zh-CN" altLang="en-US" sz="3200" dirty="0">
                <a:solidFill>
                  <a:schemeClr val="tx1"/>
                </a:solidFill>
              </a:rPr>
              <a:t>数据手册制定测试方案</a:t>
            </a:r>
            <a:endParaRPr lang="en-US" altLang="zh-CN" sz="3200" dirty="0">
              <a:solidFill>
                <a:schemeClr val="tx1"/>
              </a:solidFill>
            </a:endParaRPr>
          </a:p>
          <a:p>
            <a:pPr marL="0" indent="0">
              <a:lnSpc>
                <a:spcPct val="150000"/>
              </a:lnSpc>
              <a:buNone/>
            </a:pPr>
            <a:r>
              <a:rPr lang="en-US" altLang="zh-CN" sz="3200" dirty="0">
                <a:solidFill>
                  <a:schemeClr val="tx1"/>
                </a:solidFill>
              </a:rPr>
              <a:t>3.</a:t>
            </a:r>
            <a:r>
              <a:rPr lang="zh-CN" altLang="en-US" sz="3200" dirty="0">
                <a:solidFill>
                  <a:schemeClr val="tx1"/>
                </a:solidFill>
              </a:rPr>
              <a:t>选择测试</a:t>
            </a:r>
            <a:r>
              <a:rPr lang="en-US" altLang="zh-CN" sz="3200" dirty="0">
                <a:solidFill>
                  <a:schemeClr val="tx1"/>
                </a:solidFill>
              </a:rPr>
              <a:t>ATE</a:t>
            </a:r>
            <a:r>
              <a:rPr lang="zh-CN" altLang="en-US" sz="3200" dirty="0">
                <a:solidFill>
                  <a:schemeClr val="tx1"/>
                </a:solidFill>
              </a:rPr>
              <a:t>设备，制作</a:t>
            </a:r>
            <a:r>
              <a:rPr lang="en-US" altLang="zh-CN" sz="3200" dirty="0">
                <a:solidFill>
                  <a:schemeClr val="tx1"/>
                </a:solidFill>
              </a:rPr>
              <a:t>DIB</a:t>
            </a:r>
            <a:r>
              <a:rPr lang="zh-CN" altLang="en-US" sz="3200" dirty="0">
                <a:solidFill>
                  <a:schemeClr val="tx1"/>
                </a:solidFill>
              </a:rPr>
              <a:t>板</a:t>
            </a:r>
            <a:endParaRPr lang="en-US" altLang="zh-CN" sz="3200" dirty="0">
              <a:solidFill>
                <a:schemeClr val="tx1"/>
              </a:solidFill>
            </a:endParaRPr>
          </a:p>
          <a:p>
            <a:pPr marL="0" indent="0">
              <a:lnSpc>
                <a:spcPct val="150000"/>
              </a:lnSpc>
              <a:buNone/>
            </a:pPr>
            <a:r>
              <a:rPr lang="en-US" altLang="zh-CN" sz="3200" dirty="0">
                <a:solidFill>
                  <a:schemeClr val="tx1"/>
                </a:solidFill>
              </a:rPr>
              <a:t>4.</a:t>
            </a:r>
            <a:r>
              <a:rPr lang="zh-CN" altLang="en-US" sz="3200" dirty="0">
                <a:solidFill>
                  <a:schemeClr val="tx1"/>
                </a:solidFill>
              </a:rPr>
              <a:t>学习</a:t>
            </a:r>
            <a:r>
              <a:rPr lang="en-US" altLang="zh-CN" sz="3200" dirty="0">
                <a:solidFill>
                  <a:schemeClr val="tx1"/>
                </a:solidFill>
              </a:rPr>
              <a:t>ATE</a:t>
            </a:r>
            <a:r>
              <a:rPr lang="zh-CN" altLang="en-US" sz="3200" dirty="0">
                <a:solidFill>
                  <a:schemeClr val="tx1"/>
                </a:solidFill>
              </a:rPr>
              <a:t>软件环境，开发测试程序</a:t>
            </a:r>
            <a:endParaRPr lang="en-US" altLang="zh-CN" sz="3200" dirty="0">
              <a:solidFill>
                <a:schemeClr val="tx1"/>
              </a:solidFill>
            </a:endParaRPr>
          </a:p>
          <a:p>
            <a:pPr marL="0" indent="0">
              <a:lnSpc>
                <a:spcPct val="150000"/>
              </a:lnSpc>
              <a:buNone/>
            </a:pPr>
            <a:r>
              <a:rPr lang="en-US" altLang="zh-CN" sz="3200" dirty="0">
                <a:solidFill>
                  <a:schemeClr val="tx1"/>
                </a:solidFill>
              </a:rPr>
              <a:t>5.</a:t>
            </a:r>
            <a:r>
              <a:rPr lang="zh-CN" altLang="en-US" sz="3200" dirty="0">
                <a:solidFill>
                  <a:schemeClr val="tx1"/>
                </a:solidFill>
              </a:rPr>
              <a:t>测试数据分析、结果显示</a:t>
            </a:r>
            <a:endParaRPr lang="zh-CN" altLang="zh-CN" sz="3200" dirty="0">
              <a:solidFill>
                <a:schemeClr val="tx1"/>
              </a:solidFill>
            </a:endParaRPr>
          </a:p>
        </p:txBody>
      </p:sp>
      <p:sp>
        <p:nvSpPr>
          <p:cNvPr id="4" name="标题 1"/>
          <p:cNvSpPr txBox="1">
            <a:spLocks/>
          </p:cNvSpPr>
          <p:nvPr/>
        </p:nvSpPr>
        <p:spPr bwMode="auto">
          <a:xfrm>
            <a:off x="2195736" y="-17253"/>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概述 </a:t>
            </a:r>
            <a:r>
              <a:rPr lang="en-US" altLang="zh-CN" sz="3600" kern="0" dirty="0">
                <a:solidFill>
                  <a:srgbClr val="990000"/>
                </a:solidFill>
                <a:latin typeface="Comic Sans MS" panose="030F0702030302020204" pitchFamily="66" charset="0"/>
                <a:ea typeface="隶书" panose="02010509060101010101" pitchFamily="49" charset="-122"/>
              </a:rPr>
              <a:t>1.</a:t>
            </a:r>
            <a:r>
              <a:rPr lang="zh-CN" altLang="en-US" sz="3600" kern="0" dirty="0">
                <a:solidFill>
                  <a:srgbClr val="990000"/>
                </a:solidFill>
                <a:latin typeface="Comic Sans MS" panose="030F0702030302020204" pitchFamily="66" charset="0"/>
                <a:ea typeface="隶书" panose="02010509060101010101" pitchFamily="49" charset="-122"/>
              </a:rPr>
              <a:t>测试程序开发流程</a:t>
            </a:r>
          </a:p>
        </p:txBody>
      </p:sp>
    </p:spTree>
    <p:extLst>
      <p:ext uri="{BB962C8B-B14F-4D97-AF65-F5344CB8AC3E}">
        <p14:creationId xmlns:p14="http://schemas.microsoft.com/office/powerpoint/2010/main" val="988471511"/>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3" end="3"/>
                                            </p:txEl>
                                          </p:spTgt>
                                        </p:tgtEl>
                                        <p:attrNameLst>
                                          <p:attrName>style.visibility</p:attrName>
                                        </p:attrNameLst>
                                      </p:cBhvr>
                                      <p:to>
                                        <p:strVal val="visible"/>
                                      </p:to>
                                    </p:set>
                                    <p:anim calcmode="lin" valueType="num">
                                      <p:cBhvr additive="base">
                                        <p:cTn id="25"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5">
                                            <p:txEl>
                                              <p:pRg st="4" end="4"/>
                                            </p:txEl>
                                          </p:spTgt>
                                        </p:tgtEl>
                                        <p:attrNameLst>
                                          <p:attrName>style.visibility</p:attrName>
                                        </p:attrNameLst>
                                      </p:cBhvr>
                                      <p:to>
                                        <p:strVal val="visible"/>
                                      </p:to>
                                    </p:set>
                                    <p:anim calcmode="lin" valueType="num">
                                      <p:cBhvr additive="base">
                                        <p:cTn id="31"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5">
                                            <p:txEl>
                                              <p:pRg st="5" end="5"/>
                                            </p:txEl>
                                          </p:spTgt>
                                        </p:tgtEl>
                                        <p:attrNameLst>
                                          <p:attrName>style.visibility</p:attrName>
                                        </p:attrNameLst>
                                      </p:cBhvr>
                                      <p:to>
                                        <p:strVal val="visible"/>
                                      </p:to>
                                    </p:set>
                                    <p:anim calcmode="lin" valueType="num">
                                      <p:cBhvr additive="base">
                                        <p:cTn id="37"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21" name="文本框 20"/>
          <p:cNvSpPr txBox="1"/>
          <p:nvPr/>
        </p:nvSpPr>
        <p:spPr>
          <a:xfrm>
            <a:off x="445308" y="1605741"/>
            <a:ext cx="8360410" cy="1198880"/>
          </a:xfrm>
          <a:prstGeom prst="rect">
            <a:avLst/>
          </a:prstGeom>
          <a:noFill/>
        </p:spPr>
        <p:txBody>
          <a:bodyPr wrap="square" rtlCol="0" anchor="t">
            <a:spAutoFit/>
          </a:bodyPr>
          <a:lstStyle/>
          <a:p>
            <a:r>
              <a:rPr lang="zh-CN" altLang="en-US" sz="2400" dirty="0">
                <a:solidFill>
                  <a:schemeClr val="tx1"/>
                </a:solidFill>
                <a:effectLst>
                  <a:outerShdw blurRad="38100" dist="19050" dir="2700000" algn="tl" rotWithShape="0">
                    <a:schemeClr val="dk1">
                      <a:alpha val="40000"/>
                    </a:schemeClr>
                  </a:outerShdw>
                </a:effectLst>
              </a:rPr>
              <a:t>数字码型由称为向量的几组数据位组成，每个向量代表驱动和期望的数据，它们将在特定的时间传送测试仪的每个数字引脚。</a:t>
            </a:r>
          </a:p>
        </p:txBody>
      </p:sp>
      <p:sp>
        <p:nvSpPr>
          <p:cNvPr id="25" name="文本框 24"/>
          <p:cNvSpPr txBox="1"/>
          <p:nvPr/>
        </p:nvSpPr>
        <p:spPr>
          <a:xfrm>
            <a:off x="569883" y="2804621"/>
            <a:ext cx="7141845" cy="2862322"/>
          </a:xfrm>
          <a:prstGeom prst="rect">
            <a:avLst/>
          </a:prstGeom>
          <a:noFill/>
        </p:spPr>
        <p:txBody>
          <a:bodyPr wrap="square" rtlCol="0" anchor="t">
            <a:spAutoFit/>
          </a:bodyPr>
          <a:lstStyle/>
          <a:p>
            <a:r>
              <a:rPr lang="en-US" altLang="zh-CN" sz="2000" dirty="0"/>
              <a:t>import </a:t>
            </a:r>
            <a:r>
              <a:rPr lang="en-US" altLang="zh-CN" sz="2000" dirty="0" err="1"/>
              <a:t>tset</a:t>
            </a:r>
            <a:r>
              <a:rPr lang="en-US" altLang="zh-CN" sz="2000" dirty="0"/>
              <a:t> TSB0;</a:t>
            </a:r>
          </a:p>
          <a:p>
            <a:endParaRPr lang="en-US" altLang="zh-CN" sz="2000" dirty="0"/>
          </a:p>
          <a:p>
            <a:r>
              <a:rPr lang="en-US" altLang="zh-CN" sz="2000" dirty="0"/>
              <a:t>vector($tset,A1,B1,Y1)</a:t>
            </a:r>
          </a:p>
          <a:p>
            <a:r>
              <a:rPr lang="en-US" altLang="zh-CN" sz="2000" dirty="0"/>
              <a:t>{</a:t>
            </a:r>
          </a:p>
          <a:p>
            <a:r>
              <a:rPr lang="en-US" altLang="zh-CN" sz="2000" dirty="0"/>
              <a:t>	 &gt;TSB0 0 0 H;</a:t>
            </a:r>
          </a:p>
          <a:p>
            <a:r>
              <a:rPr lang="en-US" altLang="zh-CN" sz="2000" dirty="0"/>
              <a:t>	 &gt;TSB0 0 1 H;</a:t>
            </a:r>
          </a:p>
          <a:p>
            <a:r>
              <a:rPr lang="en-US" altLang="zh-CN" sz="2000" dirty="0"/>
              <a:t>	 &gt;TSB0 1 0 H;</a:t>
            </a:r>
          </a:p>
          <a:p>
            <a:r>
              <a:rPr lang="en-US" altLang="zh-CN" sz="2000" dirty="0"/>
              <a:t>	 &gt;TSB0 1 1 H;</a:t>
            </a:r>
          </a:p>
          <a:p>
            <a:r>
              <a:rPr lang="en-US" altLang="zh-CN" sz="2000" dirty="0"/>
              <a:t>}</a:t>
            </a:r>
            <a:endParaRPr lang="zh-CN" altLang="en-US" sz="2000" dirty="0"/>
          </a:p>
        </p:txBody>
      </p:sp>
      <p:sp>
        <p:nvSpPr>
          <p:cNvPr id="33" name="文本框 32"/>
          <p:cNvSpPr txBox="1"/>
          <p:nvPr/>
        </p:nvSpPr>
        <p:spPr>
          <a:xfrm>
            <a:off x="499329" y="5545804"/>
            <a:ext cx="8360410" cy="830997"/>
          </a:xfrm>
          <a:prstGeom prst="rect">
            <a:avLst/>
          </a:prstGeom>
          <a:noFill/>
        </p:spPr>
        <p:txBody>
          <a:bodyPr wrap="square" rtlCol="0" anchor="t">
            <a:spAutoFit/>
          </a:bodyPr>
          <a:lstStyle/>
          <a:p>
            <a:endParaRPr lang="en-US" altLang="zh-CN" sz="2400" dirty="0">
              <a:solidFill>
                <a:schemeClr val="tx1"/>
              </a:solidFill>
              <a:effectLst>
                <a:outerShdw blurRad="38100" dist="19050" dir="2700000" algn="tl" rotWithShape="0">
                  <a:schemeClr val="dk1">
                    <a:alpha val="40000"/>
                  </a:schemeClr>
                </a:outerShdw>
              </a:effectLst>
            </a:endParaRPr>
          </a:p>
          <a:p>
            <a:r>
              <a:rPr lang="zh-CN" altLang="en-US" sz="2400" dirty="0">
                <a:solidFill>
                  <a:schemeClr val="tx1"/>
                </a:solidFill>
                <a:effectLst>
                  <a:outerShdw blurRad="38100" dist="19050" dir="2700000" algn="tl" rotWithShape="0">
                    <a:schemeClr val="dk1">
                      <a:alpha val="40000"/>
                    </a:schemeClr>
                  </a:outerShdw>
                </a:effectLst>
              </a:rPr>
              <a:t>输入引脚</a:t>
            </a:r>
            <a:r>
              <a:rPr lang="en-US" altLang="zh-CN" sz="2400" dirty="0">
                <a:solidFill>
                  <a:schemeClr val="tx1"/>
                </a:solidFill>
                <a:effectLst>
                  <a:outerShdw blurRad="38100" dist="19050" dir="2700000" algn="tl" rotWithShape="0">
                    <a:schemeClr val="dk1">
                      <a:alpha val="40000"/>
                    </a:schemeClr>
                  </a:outerShdw>
                </a:effectLst>
              </a:rPr>
              <a:t>A1</a:t>
            </a:r>
            <a:r>
              <a:rPr lang="zh-CN" altLang="en-US" sz="2400" dirty="0">
                <a:solidFill>
                  <a:schemeClr val="tx1"/>
                </a:solidFill>
                <a:effectLst>
                  <a:outerShdw blurRad="38100" dist="19050" dir="2700000" algn="tl" rotWithShape="0">
                    <a:schemeClr val="dk1">
                      <a:alpha val="40000"/>
                    </a:schemeClr>
                  </a:outerShdw>
                </a:effectLst>
              </a:rPr>
              <a:t>、</a:t>
            </a:r>
            <a:r>
              <a:rPr lang="en-US" altLang="zh-CN" sz="2400" dirty="0">
                <a:solidFill>
                  <a:schemeClr val="tx1"/>
                </a:solidFill>
                <a:effectLst>
                  <a:outerShdw blurRad="38100" dist="19050" dir="2700000" algn="tl" rotWithShape="0">
                    <a:schemeClr val="dk1">
                      <a:alpha val="40000"/>
                    </a:schemeClr>
                  </a:outerShdw>
                </a:effectLst>
              </a:rPr>
              <a:t>B1</a:t>
            </a:r>
            <a:r>
              <a:rPr lang="zh-CN" altLang="en-US" sz="2400" dirty="0">
                <a:solidFill>
                  <a:schemeClr val="tx1"/>
                </a:solidFill>
                <a:effectLst>
                  <a:outerShdw blurRad="38100" dist="19050" dir="2700000" algn="tl" rotWithShape="0">
                    <a:schemeClr val="dk1">
                      <a:alpha val="40000"/>
                    </a:schemeClr>
                  </a:outerShdw>
                </a:effectLst>
              </a:rPr>
              <a:t>的数字</a:t>
            </a:r>
            <a:r>
              <a:rPr lang="zh-CN" altLang="en-US" sz="2400" dirty="0">
                <a:effectLst>
                  <a:outerShdw blurRad="38100" dist="19050" dir="2700000" algn="tl" rotWithShape="0">
                    <a:schemeClr val="dk1">
                      <a:alpha val="40000"/>
                    </a:schemeClr>
                  </a:outerShdw>
                </a:effectLst>
              </a:rPr>
              <a:t>逻辑信号以及期望</a:t>
            </a:r>
            <a:r>
              <a:rPr lang="en-US" altLang="zh-CN" sz="2400" dirty="0">
                <a:effectLst>
                  <a:outerShdw blurRad="38100" dist="19050" dir="2700000" algn="tl" rotWithShape="0">
                    <a:schemeClr val="dk1">
                      <a:alpha val="40000"/>
                    </a:schemeClr>
                  </a:outerShdw>
                </a:effectLst>
              </a:rPr>
              <a:t>Y1</a:t>
            </a:r>
            <a:r>
              <a:rPr lang="zh-CN" altLang="en-US" sz="2400" dirty="0">
                <a:effectLst>
                  <a:outerShdw blurRad="38100" dist="19050" dir="2700000" algn="tl" rotWithShape="0">
                    <a:schemeClr val="dk1">
                      <a:alpha val="40000"/>
                    </a:schemeClr>
                  </a:outerShdw>
                </a:effectLst>
              </a:rPr>
              <a:t>输出的逻辑电平</a:t>
            </a:r>
            <a:endParaRPr lang="zh-CN" altLang="en-US" sz="2400" dirty="0">
              <a:solidFill>
                <a:schemeClr val="tx1"/>
              </a:solidFill>
              <a:effectLst>
                <a:outerShdw blurRad="38100" dist="19050" dir="2700000" algn="tl" rotWithShape="0">
                  <a:schemeClr val="dk1">
                    <a:alpha val="40000"/>
                  </a:schemeClr>
                </a:outerShdw>
              </a:effectLst>
            </a:endParaRPr>
          </a:p>
        </p:txBody>
      </p:sp>
      <p:sp>
        <p:nvSpPr>
          <p:cNvPr id="12" name="矩形 11"/>
          <p:cNvSpPr/>
          <p:nvPr/>
        </p:nvSpPr>
        <p:spPr>
          <a:xfrm>
            <a:off x="563876" y="1006845"/>
            <a:ext cx="5516254" cy="646331"/>
          </a:xfrm>
          <a:prstGeom prst="rect">
            <a:avLst/>
          </a:prstGeom>
        </p:spPr>
        <p:txBody>
          <a:bodyPr wrap="none">
            <a:spAutoFit/>
          </a:bodyPr>
          <a:lstStyle/>
          <a:p>
            <a:pPr>
              <a:buClr>
                <a:srgbClr val="FFFFFF"/>
              </a:buClr>
              <a:defRPr/>
            </a:pP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以</a:t>
            </a: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ASCII</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文本描述数字码型</a:t>
            </a:r>
          </a:p>
        </p:txBody>
      </p:sp>
      <p:sp>
        <p:nvSpPr>
          <p:cNvPr id="14" name="标题 1"/>
          <p:cNvSpPr txBox="1">
            <a:spLocks/>
          </p:cNvSpPr>
          <p:nvPr/>
        </p:nvSpPr>
        <p:spPr bwMode="auto">
          <a:xfrm>
            <a:off x="2123728" y="116632"/>
            <a:ext cx="7104812" cy="64807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2800" kern="0" dirty="0">
                <a:solidFill>
                  <a:srgbClr val="990000"/>
                </a:solidFill>
                <a:latin typeface="Comic Sans MS" panose="030F0702030302020204" pitchFamily="66" charset="0"/>
                <a:ea typeface="隶书" panose="02010509060101010101" pitchFamily="49" charset="-122"/>
              </a:rPr>
              <a:t>ATE</a:t>
            </a:r>
            <a:r>
              <a:rPr lang="zh-CN" altLang="en-US" sz="2800" kern="0" dirty="0">
                <a:solidFill>
                  <a:srgbClr val="990000"/>
                </a:solidFill>
                <a:latin typeface="Comic Sans MS" panose="030F0702030302020204" pitchFamily="66" charset="0"/>
                <a:ea typeface="隶书" panose="02010509060101010101" pitchFamily="49" charset="-122"/>
              </a:rPr>
              <a:t>（</a:t>
            </a:r>
            <a:r>
              <a:rPr lang="en-US" altLang="zh-CN" sz="2800" kern="0" dirty="0">
                <a:solidFill>
                  <a:srgbClr val="990000"/>
                </a:solidFill>
                <a:latin typeface="Comic Sans MS" panose="030F0702030302020204" pitchFamily="66" charset="0"/>
                <a:ea typeface="隶书" panose="02010509060101010101" pitchFamily="49" charset="-122"/>
              </a:rPr>
              <a:t>CT1000P</a:t>
            </a:r>
            <a:r>
              <a:rPr lang="zh-CN" altLang="en-US" sz="2800" kern="0" dirty="0">
                <a:solidFill>
                  <a:srgbClr val="990000"/>
                </a:solidFill>
                <a:latin typeface="Comic Sans MS" panose="030F0702030302020204" pitchFamily="66" charset="0"/>
                <a:ea typeface="隶书" panose="02010509060101010101" pitchFamily="49" charset="-122"/>
              </a:rPr>
              <a:t>）测试语言例：</a:t>
            </a:r>
          </a:p>
        </p:txBody>
      </p:sp>
    </p:spTree>
    <p:extLst>
      <p:ext uri="{BB962C8B-B14F-4D97-AF65-F5344CB8AC3E}">
        <p14:creationId xmlns:p14="http://schemas.microsoft.com/office/powerpoint/2010/main" val="2027940355"/>
      </p:ext>
    </p:extLst>
  </p:cSld>
  <p:clrMapOvr>
    <a:masterClrMapping/>
  </p:clrMapOvr>
  <p:transition spd="slow">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626867" y="-99392"/>
            <a:ext cx="6624637" cy="854075"/>
          </a:xfrm>
        </p:spPr>
        <p:txBody>
          <a:bodyPr anchor="ctr"/>
          <a:lstStyle/>
          <a:p>
            <a:pPr marL="342900" indent="-342900" algn="ctr"/>
            <a:r>
              <a:rPr lang="zh-CN" altLang="en-US" sz="2800" dirty="0">
                <a:solidFill>
                  <a:srgbClr val="990000"/>
                </a:solidFill>
                <a:latin typeface="Comic Sans MS" panose="030F0702030302020204" pitchFamily="66" charset="0"/>
                <a:ea typeface="隶书" panose="02010509060101010101" pitchFamily="49" charset="-122"/>
              </a:rPr>
              <a:t>测试向量格式语言转换</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990762"/>
            <a:ext cx="9144000" cy="6038638"/>
          </a:xfrm>
          <a:prstGeom prst="rect">
            <a:avLst/>
          </a:prstGeom>
        </p:spPr>
      </p:pic>
    </p:spTree>
    <p:extLst>
      <p:ext uri="{BB962C8B-B14F-4D97-AF65-F5344CB8AC3E}">
        <p14:creationId xmlns:p14="http://schemas.microsoft.com/office/powerpoint/2010/main" val="2269936308"/>
      </p:ext>
    </p:extLst>
  </p:cSld>
  <p:clrMapOvr>
    <a:masterClrMapping/>
  </p:clrMapOvr>
  <p:transition spd="slow">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3266352" y="-158448"/>
            <a:ext cx="6120680"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概述：测试应用开发流程</a:t>
            </a:r>
          </a:p>
        </p:txBody>
      </p:sp>
      <p:grpSp>
        <p:nvGrpSpPr>
          <p:cNvPr id="4" name="组合 3"/>
          <p:cNvGrpSpPr/>
          <p:nvPr/>
        </p:nvGrpSpPr>
        <p:grpSpPr>
          <a:xfrm>
            <a:off x="696360" y="1556792"/>
            <a:ext cx="8507240" cy="5066264"/>
            <a:chOff x="282026" y="1318629"/>
            <a:chExt cx="8507240" cy="5066264"/>
          </a:xfrm>
        </p:grpSpPr>
        <p:sp>
          <p:nvSpPr>
            <p:cNvPr id="8" name="文本框 7"/>
            <p:cNvSpPr txBox="1"/>
            <p:nvPr/>
          </p:nvSpPr>
          <p:spPr>
            <a:xfrm>
              <a:off x="282026" y="3550931"/>
              <a:ext cx="2808312" cy="523220"/>
            </a:xfrm>
            <a:prstGeom prst="rect">
              <a:avLst/>
            </a:prstGeom>
            <a:noFill/>
          </p:spPr>
          <p:txBody>
            <a:bodyPr wrap="square" rtlCol="0">
              <a:spAutoFit/>
            </a:bodyPr>
            <a:lstStyle/>
            <a:p>
              <a:r>
                <a:rPr lang="zh-CN" altLang="en-US" sz="2800" dirty="0">
                  <a:solidFill>
                    <a:srgbClr val="990000"/>
                  </a:solidFill>
                  <a:latin typeface="隶书" panose="02010509060101010101" pitchFamily="49" charset="-122"/>
                  <a:ea typeface="隶书" panose="02010509060101010101" pitchFamily="49" charset="-122"/>
                </a:rPr>
                <a:t>测试程序结构</a:t>
              </a:r>
            </a:p>
          </p:txBody>
        </p:sp>
        <p:sp>
          <p:nvSpPr>
            <p:cNvPr id="10" name="左大括号 9"/>
            <p:cNvSpPr/>
            <p:nvPr/>
          </p:nvSpPr>
          <p:spPr>
            <a:xfrm>
              <a:off x="2572197" y="1582496"/>
              <a:ext cx="559643" cy="4574256"/>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grpSp>
          <p:nvGrpSpPr>
            <p:cNvPr id="2" name="组合 1"/>
            <p:cNvGrpSpPr/>
            <p:nvPr/>
          </p:nvGrpSpPr>
          <p:grpSpPr>
            <a:xfrm>
              <a:off x="3121671" y="1318629"/>
              <a:ext cx="5667595" cy="5066264"/>
              <a:chOff x="2977654" y="1377801"/>
              <a:chExt cx="5667595" cy="5066264"/>
            </a:xfrm>
          </p:grpSpPr>
          <p:sp>
            <p:nvSpPr>
              <p:cNvPr id="13" name="文本框 12"/>
              <p:cNvSpPr txBox="1"/>
              <p:nvPr/>
            </p:nvSpPr>
            <p:spPr>
              <a:xfrm>
                <a:off x="2979952" y="1924248"/>
                <a:ext cx="2700386" cy="461665"/>
              </a:xfrm>
              <a:prstGeom prst="rect">
                <a:avLst/>
              </a:prstGeom>
              <a:noFill/>
            </p:spPr>
            <p:txBody>
              <a:bodyPr wrap="square" rtlCol="0">
                <a:spAutoFit/>
              </a:bodyPr>
              <a:lstStyle>
                <a:defPPr>
                  <a:defRPr lang="en-US"/>
                </a:defPPr>
                <a:lvl1pPr>
                  <a:defRPr sz="2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defRPr>
                </a:lvl1pPr>
              </a:lstStyle>
              <a:p>
                <a:r>
                  <a:rPr lang="zh-CN" altLang="en-US" dirty="0"/>
                  <a:t>管脚定义及映射</a:t>
                </a:r>
              </a:p>
            </p:txBody>
          </p:sp>
          <p:sp>
            <p:nvSpPr>
              <p:cNvPr id="14" name="矩形 13"/>
              <p:cNvSpPr/>
              <p:nvPr/>
            </p:nvSpPr>
            <p:spPr>
              <a:xfrm>
                <a:off x="2987823" y="2457921"/>
                <a:ext cx="3265945" cy="461665"/>
              </a:xfrm>
              <a:prstGeom prst="rect">
                <a:avLst/>
              </a:prstGeom>
              <a:noFill/>
            </p:spPr>
            <p:txBody>
              <a:bodyPr wrap="square" rtlCol="0">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连接性测试</a:t>
                </a:r>
              </a:p>
            </p:txBody>
          </p:sp>
          <p:sp>
            <p:nvSpPr>
              <p:cNvPr id="15" name="矩形 14"/>
              <p:cNvSpPr/>
              <p:nvPr/>
            </p:nvSpPr>
            <p:spPr>
              <a:xfrm>
                <a:off x="2979952" y="3220392"/>
                <a:ext cx="2473856" cy="461665"/>
              </a:xfrm>
              <a:prstGeom prst="rect">
                <a:avLst/>
              </a:prstGeom>
              <a:noFill/>
            </p:spPr>
            <p:txBody>
              <a:bodyPr wrap="square" rtlCol="0">
                <a:spAutoFit/>
              </a:bodyPr>
              <a:lstStyle/>
              <a:p>
                <a:r>
                  <a:rPr lang="zh-CN" altLang="en-US" sz="2400" b="1" dirty="0">
                    <a:ln/>
                    <a:solidFill>
                      <a:srgbClr val="000000"/>
                    </a:solid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测试激励产生</a:t>
                </a:r>
              </a:p>
            </p:txBody>
          </p:sp>
          <p:sp>
            <p:nvSpPr>
              <p:cNvPr id="16" name="矩形 15"/>
              <p:cNvSpPr/>
              <p:nvPr/>
            </p:nvSpPr>
            <p:spPr>
              <a:xfrm>
                <a:off x="2977654" y="4150109"/>
                <a:ext cx="2700387" cy="461665"/>
              </a:xfrm>
              <a:prstGeom prst="rect">
                <a:avLst/>
              </a:prstGeom>
              <a:noFill/>
            </p:spPr>
            <p:txBody>
              <a:bodyPr wrap="square" rtlCol="0">
                <a:spAutoFit/>
              </a:bodyPr>
              <a:lstStyle/>
              <a:p>
                <a:r>
                  <a:rPr lang="zh-CN" altLang="en-US" sz="2400" b="1" dirty="0">
                    <a:ln/>
                    <a:solidFill>
                      <a:srgbClr val="000000"/>
                    </a:solid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结果分析显示</a:t>
                </a:r>
              </a:p>
            </p:txBody>
          </p:sp>
          <p:sp>
            <p:nvSpPr>
              <p:cNvPr id="19" name="矩形 18"/>
              <p:cNvSpPr/>
              <p:nvPr/>
            </p:nvSpPr>
            <p:spPr>
              <a:xfrm>
                <a:off x="5757058" y="3579450"/>
                <a:ext cx="2888191" cy="892552"/>
              </a:xfrm>
              <a:prstGeom prst="rect">
                <a:avLst/>
              </a:prstGeom>
              <a:noFill/>
            </p:spPr>
            <p:txBody>
              <a:bodyPr wrap="square" rtlCol="0">
                <a:spAutoFit/>
              </a:bodyPr>
              <a:lstStyle/>
              <a:p>
                <a:r>
                  <a:rPr lang="zh-CN" altLang="en-US" sz="2800" dirty="0">
                    <a:solidFill>
                      <a:srgbClr val="990000"/>
                    </a:solidFill>
                    <a:latin typeface="隶书" panose="02010509060101010101" pitchFamily="49" charset="-122"/>
                    <a:ea typeface="隶书" panose="02010509060101010101" pitchFamily="49" charset="-122"/>
                  </a:rPr>
                  <a:t>测试流程控制</a:t>
                </a:r>
                <a:endParaRPr lang="en-US" altLang="zh-CN" sz="2800" dirty="0">
                  <a:solidFill>
                    <a:srgbClr val="990000"/>
                  </a:solidFill>
                  <a:latin typeface="隶书" panose="02010509060101010101" pitchFamily="49" charset="-122"/>
                  <a:ea typeface="隶书" panose="02010509060101010101" pitchFamily="49" charset="-122"/>
                </a:endParaRPr>
              </a:p>
              <a:p>
                <a:r>
                  <a:rPr lang="en-US" altLang="zh-CN" sz="2400" b="1" dirty="0">
                    <a:solidFill>
                      <a:srgbClr val="990000"/>
                    </a:solidFill>
                    <a:latin typeface="隶书" panose="02010509060101010101" pitchFamily="49" charset="-122"/>
                    <a:ea typeface="隶书" panose="02010509060101010101" pitchFamily="49" charset="-122"/>
                  </a:rPr>
                  <a:t>Test </a:t>
                </a:r>
                <a:r>
                  <a:rPr lang="en-US" altLang="zh-CN" sz="2400" b="1" dirty="0" err="1">
                    <a:solidFill>
                      <a:srgbClr val="990000"/>
                    </a:solidFill>
                    <a:latin typeface="隶书" panose="02010509060101010101" pitchFamily="49" charset="-122"/>
                    <a:ea typeface="隶书" panose="02010509060101010101" pitchFamily="49" charset="-122"/>
                  </a:rPr>
                  <a:t>Flowtable</a:t>
                </a:r>
                <a:endParaRPr lang="zh-CN" altLang="en-US" sz="2400" b="1" dirty="0">
                  <a:solidFill>
                    <a:srgbClr val="990000"/>
                  </a:solidFill>
                  <a:latin typeface="隶书" panose="02010509060101010101" pitchFamily="49" charset="-122"/>
                  <a:ea typeface="隶书" panose="02010509060101010101" pitchFamily="49" charset="-122"/>
                </a:endParaRPr>
              </a:p>
            </p:txBody>
          </p:sp>
          <p:sp>
            <p:nvSpPr>
              <p:cNvPr id="21" name="矩形 20"/>
              <p:cNvSpPr/>
              <p:nvPr/>
            </p:nvSpPr>
            <p:spPr>
              <a:xfrm>
                <a:off x="2979951" y="5982400"/>
                <a:ext cx="4778113" cy="461665"/>
              </a:xfrm>
              <a:prstGeom prst="rect">
                <a:avLst/>
              </a:prstGeom>
              <a:noFill/>
            </p:spPr>
            <p:txBody>
              <a:bodyPr wrap="square" rtlCol="0">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分选控制、输出完备性测试表格</a:t>
                </a:r>
              </a:p>
            </p:txBody>
          </p:sp>
          <p:sp>
            <p:nvSpPr>
              <p:cNvPr id="44" name="文本框 43"/>
              <p:cNvSpPr txBox="1"/>
              <p:nvPr/>
            </p:nvSpPr>
            <p:spPr>
              <a:xfrm>
                <a:off x="2979952" y="1377801"/>
                <a:ext cx="4398306" cy="461665"/>
              </a:xfrm>
              <a:prstGeom prst="rect">
                <a:avLst/>
              </a:prstGeom>
              <a:noFill/>
            </p:spPr>
            <p:txBody>
              <a:bodyPr wrap="square" rtlCol="0">
                <a:spAutoFit/>
              </a:bodyPr>
              <a:lstStyle>
                <a:defPPr>
                  <a:defRPr lang="en-US"/>
                </a:defPPr>
                <a:lvl1pPr>
                  <a:defRPr sz="2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defRPr>
                </a:lvl1pPr>
              </a:lstStyle>
              <a:p>
                <a:r>
                  <a:rPr lang="zh-CN" altLang="en-US" dirty="0"/>
                  <a:t>测试仪初始化及自校准</a:t>
                </a:r>
              </a:p>
            </p:txBody>
          </p:sp>
        </p:grpSp>
      </p:grpSp>
      <p:sp>
        <p:nvSpPr>
          <p:cNvPr id="22" name="左大括号 21"/>
          <p:cNvSpPr/>
          <p:nvPr/>
        </p:nvSpPr>
        <p:spPr>
          <a:xfrm rot="10800000">
            <a:off x="5956569" y="2879620"/>
            <a:ext cx="559643" cy="2853635"/>
          </a:xfrm>
          <a:prstGeom prst="leftBrace">
            <a:avLst>
              <a:gd name="adj1" fmla="val 8333"/>
              <a:gd name="adj2" fmla="val 51657"/>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23" name="矩形 22"/>
          <p:cNvSpPr/>
          <p:nvPr/>
        </p:nvSpPr>
        <p:spPr>
          <a:xfrm>
            <a:off x="3420044" y="4851692"/>
            <a:ext cx="2473857" cy="1200329"/>
          </a:xfrm>
          <a:prstGeom prst="rect">
            <a:avLst/>
          </a:prstGeom>
          <a:noFill/>
        </p:spPr>
        <p:txBody>
          <a:bodyPr wrap="square" rtlCol="0">
            <a:spAutoFit/>
          </a:bodyPr>
          <a:lstStyle/>
          <a:p>
            <a:pPr algn="ctr"/>
            <a:r>
              <a:rPr lang="en-US" altLang="zh-CN" sz="2400" b="1" dirty="0">
                <a:ln/>
                <a:solidFill>
                  <a:srgbClr val="000000"/>
                </a:solid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a:t>
            </a:r>
          </a:p>
          <a:p>
            <a:pPr algn="ctr"/>
            <a:r>
              <a:rPr lang="zh-CN" altLang="en-US" sz="2400" b="1" dirty="0">
                <a:ln/>
                <a:solidFill>
                  <a:srgbClr val="000000"/>
                </a:solid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对不同测试项目重复以上三步</a:t>
            </a:r>
            <a:endParaRPr lang="en-US" altLang="zh-CN" sz="2400" b="1" dirty="0">
              <a:ln/>
              <a:solidFill>
                <a:srgbClr val="000000"/>
              </a:solid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endParaRPr>
          </a:p>
        </p:txBody>
      </p:sp>
      <p:sp>
        <p:nvSpPr>
          <p:cNvPr id="17" name="文本框 16"/>
          <p:cNvSpPr txBox="1"/>
          <p:nvPr/>
        </p:nvSpPr>
        <p:spPr>
          <a:xfrm>
            <a:off x="1114970" y="1948509"/>
            <a:ext cx="2061084" cy="954107"/>
          </a:xfrm>
          <a:prstGeom prst="rect">
            <a:avLst/>
          </a:prstGeom>
          <a:noFill/>
        </p:spPr>
        <p:txBody>
          <a:bodyPr wrap="square" rtlCol="0">
            <a:spAutoFit/>
          </a:bodyPr>
          <a:lstStyle/>
          <a:p>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测试仪选择</a:t>
            </a:r>
          </a:p>
          <a:p>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与</a:t>
            </a:r>
            <a:r>
              <a:rPr lang="en-US" altLang="zh-CN" sz="2800" dirty="0">
                <a:solidFill>
                  <a:schemeClr val="tx1">
                    <a:lumMod val="60000"/>
                    <a:lumOff val="40000"/>
                  </a:schemeClr>
                </a:solidFill>
                <a:latin typeface="隶书" panose="02010509060101010101" pitchFamily="49" charset="-122"/>
                <a:ea typeface="隶书" panose="02010509060101010101" pitchFamily="49" charset="-122"/>
              </a:rPr>
              <a:t>DIB</a:t>
            </a:r>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设计</a:t>
            </a:r>
          </a:p>
        </p:txBody>
      </p:sp>
      <p:sp>
        <p:nvSpPr>
          <p:cNvPr id="18" name="文本框 17"/>
          <p:cNvSpPr txBox="1"/>
          <p:nvPr/>
        </p:nvSpPr>
        <p:spPr>
          <a:xfrm>
            <a:off x="3466295" y="567687"/>
            <a:ext cx="2508739" cy="954107"/>
          </a:xfrm>
          <a:prstGeom prst="rect">
            <a:avLst/>
          </a:prstGeom>
          <a:noFill/>
        </p:spPr>
        <p:txBody>
          <a:bodyPr wrap="square" rtlCol="0">
            <a:spAutoFit/>
          </a:bodyPr>
          <a:lstStyle/>
          <a:p>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掌握测试方法制定测试方案</a:t>
            </a:r>
          </a:p>
        </p:txBody>
      </p:sp>
      <p:sp>
        <p:nvSpPr>
          <p:cNvPr id="20" name="文本框 19"/>
          <p:cNvSpPr txBox="1"/>
          <p:nvPr/>
        </p:nvSpPr>
        <p:spPr>
          <a:xfrm>
            <a:off x="6549468" y="2953522"/>
            <a:ext cx="2483768" cy="954107"/>
          </a:xfrm>
          <a:prstGeom prst="rect">
            <a:avLst/>
          </a:prstGeom>
          <a:noFill/>
        </p:spPr>
        <p:txBody>
          <a:bodyPr wrap="square" rtlCol="0">
            <a:spAutoFit/>
          </a:bodyPr>
          <a:lstStyle/>
          <a:p>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测试码选择</a:t>
            </a:r>
            <a:endParaRPr lang="en-US" altLang="zh-CN" sz="2800" dirty="0">
              <a:solidFill>
                <a:schemeClr val="tx1">
                  <a:lumMod val="60000"/>
                  <a:lumOff val="40000"/>
                </a:schemeClr>
              </a:solidFill>
              <a:latin typeface="隶书" panose="02010509060101010101" pitchFamily="49" charset="-122"/>
              <a:ea typeface="隶书" panose="02010509060101010101" pitchFamily="49" charset="-122"/>
            </a:endParaRPr>
          </a:p>
          <a:p>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与故障仿真</a:t>
            </a:r>
          </a:p>
        </p:txBody>
      </p:sp>
      <p:sp>
        <p:nvSpPr>
          <p:cNvPr id="24" name="矩形 23"/>
          <p:cNvSpPr/>
          <p:nvPr/>
        </p:nvSpPr>
        <p:spPr>
          <a:xfrm>
            <a:off x="3509115" y="3870126"/>
            <a:ext cx="2473856" cy="461665"/>
          </a:xfrm>
          <a:prstGeom prst="rect">
            <a:avLst/>
          </a:prstGeom>
          <a:noFill/>
        </p:spPr>
        <p:txBody>
          <a:bodyPr wrap="square" rtlCol="0">
            <a:spAutoFit/>
          </a:bodyPr>
          <a:lstStyle/>
          <a:p>
            <a:r>
              <a:rPr lang="zh-CN" altLang="en-US" sz="2400" b="1" dirty="0">
                <a:ln/>
                <a:solidFill>
                  <a:srgbClr val="000000"/>
                </a:solid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输出采集采样</a:t>
            </a:r>
          </a:p>
        </p:txBody>
      </p:sp>
    </p:spTree>
    <p:extLst>
      <p:ext uri="{BB962C8B-B14F-4D97-AF65-F5344CB8AC3E}">
        <p14:creationId xmlns:p14="http://schemas.microsoft.com/office/powerpoint/2010/main" val="3095915587"/>
      </p:ext>
    </p:extLst>
  </p:cSld>
  <p:clrMapOvr>
    <a:masterClrMapping/>
  </p:clrMapOvr>
  <p:transition spd="slow">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5" y="4119299"/>
            <a:ext cx="6550579" cy="2910101"/>
          </a:xfrm>
          <a:prstGeom prst="rect">
            <a:avLst/>
          </a:prstGeom>
        </p:spPr>
      </p:pic>
      <p:sp>
        <p:nvSpPr>
          <p:cNvPr id="6" name="标题 1"/>
          <p:cNvSpPr txBox="1">
            <a:spLocks/>
          </p:cNvSpPr>
          <p:nvPr/>
        </p:nvSpPr>
        <p:spPr bwMode="auto">
          <a:xfrm>
            <a:off x="3203847" y="-99392"/>
            <a:ext cx="604867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zh-CN" altLang="en-US" sz="3600" dirty="0">
                <a:solidFill>
                  <a:srgbClr val="990000"/>
                </a:solidFill>
                <a:latin typeface="Comic Sans MS" panose="030F0702030302020204" pitchFamily="66" charset="0"/>
                <a:ea typeface="隶书" panose="02010509060101010101" pitchFamily="49" charset="-122"/>
              </a:rPr>
              <a:t>基础知识</a:t>
            </a:r>
            <a:r>
              <a:rPr lang="en-US" altLang="zh-CN" sz="3600" dirty="0">
                <a:solidFill>
                  <a:srgbClr val="990000"/>
                </a:solidFill>
                <a:latin typeface="Comic Sans MS" panose="030F0702030302020204" pitchFamily="66" charset="0"/>
                <a:ea typeface="隶书" panose="02010509060101010101" pitchFamily="49" charset="-122"/>
              </a:rPr>
              <a:t>:</a:t>
            </a:r>
            <a:r>
              <a:rPr lang="zh-CN" altLang="en-US" sz="3600" dirty="0">
                <a:solidFill>
                  <a:srgbClr val="990000"/>
                </a:solidFill>
                <a:latin typeface="Comic Sans MS" panose="030F0702030302020204" pitchFamily="66" charset="0"/>
                <a:ea typeface="隶书" panose="02010509060101010101" pitchFamily="49" charset="-122"/>
              </a:rPr>
              <a:t>数字信号三要素</a:t>
            </a: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323528" y="924754"/>
            <a:ext cx="8352928" cy="3600986"/>
          </a:xfrm>
          <a:prstGeom prst="rect">
            <a:avLst/>
          </a:prstGeom>
          <a:noFill/>
        </p:spPr>
        <p:txBody>
          <a:bodyPr wrap="square" rtlCol="0">
            <a:spAutoFit/>
          </a:bodyPr>
          <a:lstStyle/>
          <a:p>
            <a:r>
              <a:rPr lang="en-US" altLang="zh-CN" sz="2800" b="1" dirty="0">
                <a:solidFill>
                  <a:srgbClr val="990000"/>
                </a:solidFill>
                <a:latin typeface="Comic Sans MS" panose="030F0702030302020204" pitchFamily="66" charset="0"/>
                <a:ea typeface="隶书" panose="02010509060101010101" pitchFamily="49" charset="-122"/>
                <a:cs typeface="+mj-cs"/>
              </a:rPr>
              <a:t>1.</a:t>
            </a:r>
            <a:r>
              <a:rPr lang="zh-CN" altLang="en-US" sz="2800" b="1" dirty="0">
                <a:solidFill>
                  <a:srgbClr val="990000"/>
                </a:solidFill>
                <a:latin typeface="Comic Sans MS" panose="030F0702030302020204" pitchFamily="66" charset="0"/>
                <a:ea typeface="隶书" panose="02010509060101010101" pitchFamily="49" charset="-122"/>
                <a:cs typeface="+mj-cs"/>
              </a:rPr>
              <a:t>信号的逻辑电平：</a:t>
            </a:r>
            <a:endParaRPr lang="en-US" altLang="zh-CN" sz="2800" b="1" dirty="0">
              <a:solidFill>
                <a:srgbClr val="990000"/>
              </a:solidFill>
              <a:latin typeface="Comic Sans MS" panose="030F0702030302020204" pitchFamily="66" charset="0"/>
              <a:ea typeface="隶书" panose="02010509060101010101" pitchFamily="49" charset="-122"/>
              <a:cs typeface="+mj-cs"/>
            </a:endParaRPr>
          </a:p>
          <a:p>
            <a:r>
              <a:rPr lang="en-US" altLang="zh-CN" sz="2400" dirty="0"/>
              <a:t>	</a:t>
            </a:r>
            <a:r>
              <a:rPr lang="zh-CN" altLang="en-US" sz="2400" dirty="0"/>
              <a:t>用</a:t>
            </a:r>
            <a:r>
              <a:rPr lang="en-US" altLang="zh-CN" sz="2400" dirty="0"/>
              <a:t>0.1.H.L.X.Z</a:t>
            </a:r>
            <a:r>
              <a:rPr lang="zh-CN" altLang="en-US" sz="2400" dirty="0"/>
              <a:t>等表示</a:t>
            </a:r>
            <a:r>
              <a:rPr lang="en-US" altLang="zh-CN" sz="2400" dirty="0"/>
              <a:t>, </a:t>
            </a:r>
            <a:r>
              <a:rPr lang="zh-CN" altLang="en-US" sz="2400" dirty="0"/>
              <a:t>一组（引脚的）逻辑电平称向量</a:t>
            </a:r>
            <a:r>
              <a:rPr lang="en-US" altLang="zh-CN" sz="2400" dirty="0"/>
              <a:t>vector</a:t>
            </a:r>
            <a:r>
              <a:rPr lang="zh-CN" altLang="en-US" sz="2400" dirty="0"/>
              <a:t>，多个向量或包含输出的向量又常称为码型</a:t>
            </a:r>
            <a:r>
              <a:rPr lang="en-US" altLang="zh-CN" sz="2400" dirty="0"/>
              <a:t>pattern</a:t>
            </a:r>
          </a:p>
          <a:p>
            <a:r>
              <a:rPr lang="en-US" altLang="zh-CN" sz="2800" b="1" dirty="0">
                <a:solidFill>
                  <a:srgbClr val="990000"/>
                </a:solidFill>
                <a:latin typeface="Comic Sans MS" panose="030F0702030302020204" pitchFamily="66" charset="0"/>
                <a:ea typeface="隶书" panose="02010509060101010101" pitchFamily="49" charset="-122"/>
                <a:cs typeface="+mj-cs"/>
              </a:rPr>
              <a:t>2.</a:t>
            </a:r>
            <a:r>
              <a:rPr lang="zh-CN" altLang="en-US" sz="2800" b="1" dirty="0">
                <a:solidFill>
                  <a:srgbClr val="990000"/>
                </a:solidFill>
                <a:latin typeface="Comic Sans MS" panose="030F0702030302020204" pitchFamily="66" charset="0"/>
                <a:ea typeface="隶书" panose="02010509060101010101" pitchFamily="49" charset="-122"/>
                <a:cs typeface="+mj-cs"/>
              </a:rPr>
              <a:t>信号的物理真值</a:t>
            </a:r>
            <a:r>
              <a:rPr lang="en-US" altLang="zh-CN" sz="2800" b="1" dirty="0">
                <a:solidFill>
                  <a:srgbClr val="990000"/>
                </a:solidFill>
                <a:latin typeface="Comic Sans MS" panose="030F0702030302020204" pitchFamily="66" charset="0"/>
                <a:ea typeface="隶书" panose="02010509060101010101" pitchFamily="49" charset="-122"/>
                <a:cs typeface="+mj-cs"/>
              </a:rPr>
              <a:t>Level</a:t>
            </a:r>
            <a:r>
              <a:rPr lang="zh-CN" altLang="en-US" sz="2800" b="1" dirty="0">
                <a:solidFill>
                  <a:srgbClr val="990000"/>
                </a:solidFill>
                <a:latin typeface="Comic Sans MS" panose="030F0702030302020204" pitchFamily="66" charset="0"/>
                <a:ea typeface="隶书" panose="02010509060101010101" pitchFamily="49" charset="-122"/>
                <a:cs typeface="+mj-cs"/>
              </a:rPr>
              <a:t>：</a:t>
            </a:r>
            <a:endParaRPr lang="en-US" altLang="zh-CN" sz="2800" b="1" dirty="0">
              <a:solidFill>
                <a:srgbClr val="990000"/>
              </a:solidFill>
              <a:latin typeface="Comic Sans MS" panose="030F0702030302020204" pitchFamily="66" charset="0"/>
              <a:ea typeface="隶书" panose="02010509060101010101" pitchFamily="49" charset="-122"/>
              <a:cs typeface="+mj-cs"/>
            </a:endParaRPr>
          </a:p>
          <a:p>
            <a:r>
              <a:rPr lang="en-US" altLang="zh-CN" sz="2400" dirty="0"/>
              <a:t>	</a:t>
            </a:r>
            <a:r>
              <a:rPr lang="zh-CN" altLang="en-US" sz="2400" dirty="0"/>
              <a:t>以多少伏特值代表</a:t>
            </a:r>
            <a:r>
              <a:rPr lang="en-US" altLang="zh-CN" sz="2400" dirty="0"/>
              <a:t>0/1</a:t>
            </a:r>
            <a:r>
              <a:rPr lang="zh-CN" altLang="en-US" sz="2400" dirty="0"/>
              <a:t>等，通常由电路种类以及数据格式决定。</a:t>
            </a:r>
            <a:endParaRPr lang="en-US" altLang="zh-CN" sz="2400" dirty="0"/>
          </a:p>
          <a:p>
            <a:r>
              <a:rPr lang="en-US" altLang="zh-CN" sz="2800" b="1" dirty="0">
                <a:solidFill>
                  <a:srgbClr val="990000"/>
                </a:solidFill>
                <a:latin typeface="Comic Sans MS" panose="030F0702030302020204" pitchFamily="66" charset="0"/>
                <a:ea typeface="隶书" panose="02010509060101010101" pitchFamily="49" charset="-122"/>
                <a:cs typeface="+mj-cs"/>
              </a:rPr>
              <a:t>3.</a:t>
            </a:r>
            <a:r>
              <a:rPr lang="zh-CN" altLang="en-US" sz="2800" b="1" dirty="0">
                <a:solidFill>
                  <a:srgbClr val="990000"/>
                </a:solidFill>
                <a:latin typeface="Comic Sans MS" panose="030F0702030302020204" pitchFamily="66" charset="0"/>
                <a:ea typeface="隶书" panose="02010509060101010101" pitchFamily="49" charset="-122"/>
                <a:cs typeface="+mj-cs"/>
              </a:rPr>
              <a:t>信号的时间要素</a:t>
            </a:r>
            <a:r>
              <a:rPr lang="en-US" altLang="zh-CN" sz="2800" b="1" dirty="0">
                <a:solidFill>
                  <a:srgbClr val="990000"/>
                </a:solidFill>
                <a:latin typeface="Comic Sans MS" panose="030F0702030302020204" pitchFamily="66" charset="0"/>
                <a:ea typeface="隶书" panose="02010509060101010101" pitchFamily="49" charset="-122"/>
                <a:cs typeface="+mj-cs"/>
              </a:rPr>
              <a:t>Timing</a:t>
            </a:r>
            <a:r>
              <a:rPr lang="zh-CN" altLang="en-US" sz="2800" b="1" dirty="0">
                <a:solidFill>
                  <a:srgbClr val="990000"/>
                </a:solidFill>
                <a:latin typeface="Comic Sans MS" panose="030F0702030302020204" pitchFamily="66" charset="0"/>
                <a:ea typeface="隶书" panose="02010509060101010101" pitchFamily="49" charset="-122"/>
                <a:cs typeface="+mj-cs"/>
              </a:rPr>
              <a:t>：</a:t>
            </a:r>
            <a:endParaRPr lang="en-US" altLang="zh-CN" sz="2800" b="1" dirty="0">
              <a:solidFill>
                <a:srgbClr val="990000"/>
              </a:solidFill>
              <a:latin typeface="Comic Sans MS" panose="030F0702030302020204" pitchFamily="66" charset="0"/>
              <a:ea typeface="隶书" panose="02010509060101010101" pitchFamily="49" charset="-122"/>
              <a:cs typeface="+mj-cs"/>
            </a:endParaRPr>
          </a:p>
          <a:p>
            <a:r>
              <a:rPr lang="en-US" altLang="zh-CN" sz="2400" dirty="0"/>
              <a:t>	</a:t>
            </a:r>
            <a:r>
              <a:rPr lang="zh-CN" altLang="en-US" sz="2400" dirty="0"/>
              <a:t>通常由边沿</a:t>
            </a:r>
            <a:r>
              <a:rPr lang="en-US" altLang="zh-CN" sz="2400" dirty="0"/>
              <a:t>edge</a:t>
            </a:r>
            <a:r>
              <a:rPr lang="zh-CN" altLang="en-US" sz="2400" dirty="0"/>
              <a:t>来决定信号变化的精确位置，时序信息通常由机器周期控制</a:t>
            </a:r>
          </a:p>
        </p:txBody>
      </p:sp>
    </p:spTree>
    <p:extLst>
      <p:ext uri="{BB962C8B-B14F-4D97-AF65-F5344CB8AC3E}">
        <p14:creationId xmlns:p14="http://schemas.microsoft.com/office/powerpoint/2010/main" val="3822220196"/>
      </p:ext>
    </p:extLst>
  </p:cSld>
  <p:clrMapOvr>
    <a:masterClrMapping/>
  </p:clrMapOvr>
  <p:transition spd="slow">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1907703" y="436824"/>
            <a:ext cx="6624637" cy="854075"/>
          </a:xfrm>
        </p:spPr>
        <p:txBody>
          <a:bodyPr anchor="ctr"/>
          <a:lstStyle/>
          <a:p>
            <a:pPr marL="342900" indent="-342900"/>
            <a:r>
              <a:rPr lang="en-US" altLang="zh-CN" sz="2400" dirty="0">
                <a:solidFill>
                  <a:srgbClr val="990000"/>
                </a:solidFill>
                <a:latin typeface="Comic Sans MS" panose="030F0702030302020204" pitchFamily="66" charset="0"/>
                <a:ea typeface="隶书" panose="02010509060101010101" pitchFamily="49" charset="-122"/>
              </a:rPr>
              <a:t>CT1000P</a:t>
            </a:r>
            <a:r>
              <a:rPr lang="zh-CN" altLang="en-US" sz="2400" dirty="0">
                <a:solidFill>
                  <a:srgbClr val="990000"/>
                </a:solidFill>
                <a:latin typeface="Comic Sans MS" panose="030F0702030302020204" pitchFamily="66" charset="0"/>
                <a:ea typeface="隶书" panose="02010509060101010101" pitchFamily="49" charset="-122"/>
              </a:rPr>
              <a:t>工作表</a:t>
            </a:r>
            <a:r>
              <a:rPr lang="en-US" altLang="zh-CN" sz="2400" dirty="0">
                <a:solidFill>
                  <a:srgbClr val="990000"/>
                </a:solidFill>
                <a:latin typeface="Comic Sans MS" panose="030F0702030302020204" pitchFamily="66" charset="0"/>
                <a:ea typeface="隶书" panose="02010509060101010101" pitchFamily="49" charset="-122"/>
              </a:rPr>
              <a:t>Worksheet(</a:t>
            </a:r>
            <a:r>
              <a:rPr lang="zh-CN" altLang="en-US" sz="2400" dirty="0">
                <a:solidFill>
                  <a:srgbClr val="990000"/>
                </a:solidFill>
                <a:latin typeface="Comic Sans MS" panose="030F0702030302020204" pitchFamily="66" charset="0"/>
                <a:ea typeface="隶书" panose="02010509060101010101" pitchFamily="49" charset="-122"/>
              </a:rPr>
              <a:t>共</a:t>
            </a:r>
            <a:r>
              <a:rPr lang="en-US" altLang="zh-CN" sz="2400" dirty="0">
                <a:solidFill>
                  <a:srgbClr val="990000"/>
                </a:solidFill>
                <a:latin typeface="Comic Sans MS" panose="030F0702030302020204" pitchFamily="66" charset="0"/>
                <a:ea typeface="隶书" panose="02010509060101010101" pitchFamily="49" charset="-122"/>
              </a:rPr>
              <a:t>9</a:t>
            </a:r>
            <a:r>
              <a:rPr lang="zh-CN" altLang="en-US" sz="2400" dirty="0">
                <a:solidFill>
                  <a:srgbClr val="990000"/>
                </a:solidFill>
                <a:latin typeface="Comic Sans MS" panose="030F0702030302020204" pitchFamily="66" charset="0"/>
                <a:ea typeface="隶书" panose="02010509060101010101" pitchFamily="49" charset="-122"/>
              </a:rPr>
              <a:t>个）</a:t>
            </a:r>
          </a:p>
        </p:txBody>
      </p:sp>
      <p:sp>
        <p:nvSpPr>
          <p:cNvPr id="6" name="标题 1"/>
          <p:cNvSpPr txBox="1">
            <a:spLocks/>
          </p:cNvSpPr>
          <p:nvPr/>
        </p:nvSpPr>
        <p:spPr bwMode="auto">
          <a:xfrm>
            <a:off x="1835696" y="-171400"/>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475598" y="1290899"/>
            <a:ext cx="8272865" cy="4832092"/>
          </a:xfrm>
          <a:prstGeom prst="rect">
            <a:avLst/>
          </a:prstGeom>
          <a:noFill/>
        </p:spPr>
        <p:txBody>
          <a:bodyPr wrap="square" rtlCol="0">
            <a:spAutoFit/>
          </a:bodyPr>
          <a:lstStyle/>
          <a:p>
            <a:r>
              <a:rPr lang="en-US" altLang="zh-CN" sz="2800" b="1" dirty="0">
                <a:solidFill>
                  <a:srgbClr val="083CB0"/>
                </a:solidFill>
                <a:latin typeface="+mn-lt"/>
                <a:ea typeface="+mn-ea"/>
              </a:rPr>
              <a:t>1.</a:t>
            </a:r>
            <a:r>
              <a:rPr lang="zh-CN" altLang="zh-CN" sz="2800" b="1" dirty="0">
                <a:solidFill>
                  <a:srgbClr val="083CB0"/>
                </a:solidFill>
                <a:latin typeface="+mn-lt"/>
                <a:ea typeface="+mn-ea"/>
              </a:rPr>
              <a:t>管脚</a:t>
            </a:r>
            <a:r>
              <a:rPr lang="zh-CN" altLang="en-US" sz="2800" b="1" dirty="0">
                <a:solidFill>
                  <a:srgbClr val="083CB0"/>
                </a:solidFill>
                <a:latin typeface="+mn-lt"/>
                <a:ea typeface="+mn-ea"/>
              </a:rPr>
              <a:t>定义</a:t>
            </a:r>
            <a:r>
              <a:rPr lang="zh-CN" altLang="zh-CN" sz="2800" b="1" dirty="0">
                <a:solidFill>
                  <a:srgbClr val="083CB0"/>
                </a:solidFill>
                <a:latin typeface="+mn-lt"/>
                <a:ea typeface="+mn-ea"/>
              </a:rPr>
              <a:t>表</a:t>
            </a:r>
            <a:r>
              <a:rPr lang="zh-CN" altLang="en-US" sz="2800" b="1" dirty="0">
                <a:solidFill>
                  <a:srgbClr val="083CB0"/>
                </a:solidFill>
                <a:latin typeface="+mn-lt"/>
                <a:ea typeface="+mn-ea"/>
              </a:rPr>
              <a:t>（</a:t>
            </a:r>
            <a:r>
              <a:rPr lang="en-US" altLang="zh-CN" sz="2800" b="1" dirty="0">
                <a:solidFill>
                  <a:srgbClr val="083CB0"/>
                </a:solidFill>
                <a:latin typeface="+mn-lt"/>
                <a:ea typeface="+mn-ea"/>
              </a:rPr>
              <a:t>Pin map</a:t>
            </a:r>
            <a:r>
              <a:rPr lang="zh-CN" altLang="en-US" sz="2800" b="1" dirty="0">
                <a:solidFill>
                  <a:srgbClr val="083CB0"/>
                </a:solidFill>
                <a:latin typeface="+mn-lt"/>
                <a:ea typeface="+mn-ea"/>
              </a:rPr>
              <a:t>）</a:t>
            </a:r>
            <a:r>
              <a:rPr lang="zh-CN" altLang="zh-CN" sz="2800" b="1" dirty="0">
                <a:solidFill>
                  <a:srgbClr val="083CB0"/>
                </a:solidFill>
                <a:latin typeface="+mn-lt"/>
                <a:ea typeface="+mn-ea"/>
              </a:rPr>
              <a:t>：定义每一个管脚的名字和类型，也可以为一组功能类似的管脚定义组名。</a:t>
            </a:r>
            <a:endParaRPr lang="en-US" altLang="zh-CN" sz="2800" b="1" dirty="0">
              <a:solidFill>
                <a:srgbClr val="083CB0"/>
              </a:solidFill>
              <a:latin typeface="+mn-lt"/>
              <a:ea typeface="+mn-ea"/>
            </a:endParaRPr>
          </a:p>
          <a:p>
            <a:endParaRPr lang="zh-CN" altLang="zh-CN" sz="2800" b="1" dirty="0">
              <a:solidFill>
                <a:srgbClr val="083CB0"/>
              </a:solidFill>
              <a:latin typeface="+mn-lt"/>
              <a:ea typeface="+mn-ea"/>
            </a:endParaRPr>
          </a:p>
          <a:p>
            <a:r>
              <a:rPr lang="en-US" altLang="zh-CN" sz="2800" b="1" dirty="0">
                <a:solidFill>
                  <a:srgbClr val="083CB0"/>
                </a:solidFill>
                <a:latin typeface="+mn-lt"/>
                <a:ea typeface="+mn-ea"/>
              </a:rPr>
              <a:t>2.</a:t>
            </a:r>
            <a:r>
              <a:rPr lang="zh-CN" altLang="zh-CN" sz="2800" b="1" dirty="0">
                <a:solidFill>
                  <a:srgbClr val="083CB0"/>
                </a:solidFill>
                <a:latin typeface="+mn-lt"/>
                <a:ea typeface="+mn-ea"/>
              </a:rPr>
              <a:t>通道映射表</a:t>
            </a:r>
            <a:r>
              <a:rPr lang="zh-CN" altLang="en-US" sz="2800" b="1" dirty="0">
                <a:solidFill>
                  <a:srgbClr val="083CB0"/>
                </a:solidFill>
                <a:latin typeface="+mn-lt"/>
                <a:ea typeface="+mn-ea"/>
              </a:rPr>
              <a:t>（</a:t>
            </a:r>
            <a:r>
              <a:rPr lang="en-US" altLang="zh-CN" sz="2800" b="1" dirty="0">
                <a:solidFill>
                  <a:srgbClr val="083CB0"/>
                </a:solidFill>
                <a:latin typeface="+mn-lt"/>
                <a:ea typeface="+mn-ea"/>
              </a:rPr>
              <a:t>Channel map</a:t>
            </a:r>
            <a:r>
              <a:rPr lang="zh-CN" altLang="en-US" sz="2800" b="1" dirty="0">
                <a:solidFill>
                  <a:srgbClr val="083CB0"/>
                </a:solidFill>
                <a:latin typeface="+mn-lt"/>
                <a:ea typeface="+mn-ea"/>
              </a:rPr>
              <a:t>）</a:t>
            </a:r>
            <a:r>
              <a:rPr lang="zh-CN" altLang="zh-CN" sz="2800" b="1" dirty="0">
                <a:solidFill>
                  <a:srgbClr val="083CB0"/>
                </a:solidFill>
                <a:latin typeface="+mn-lt"/>
                <a:ea typeface="+mn-ea"/>
              </a:rPr>
              <a:t>：定义</a:t>
            </a:r>
            <a:r>
              <a:rPr lang="en-US" altLang="zh-CN" sz="2800" b="1" dirty="0">
                <a:solidFill>
                  <a:srgbClr val="083CB0"/>
                </a:solidFill>
                <a:latin typeface="+mn-lt"/>
                <a:ea typeface="+mn-ea"/>
              </a:rPr>
              <a:t>DUT</a:t>
            </a:r>
            <a:r>
              <a:rPr lang="zh-CN" altLang="zh-CN" sz="2800" b="1" dirty="0">
                <a:solidFill>
                  <a:srgbClr val="083CB0"/>
                </a:solidFill>
                <a:latin typeface="+mn-lt"/>
                <a:ea typeface="+mn-ea"/>
              </a:rPr>
              <a:t>是怎么样连接到测试系统的，区别定义不同的通道类型如</a:t>
            </a:r>
            <a:r>
              <a:rPr lang="en-US" altLang="zh-CN" sz="2800" b="1" dirty="0">
                <a:solidFill>
                  <a:srgbClr val="083CB0"/>
                </a:solidFill>
                <a:latin typeface="+mn-lt"/>
                <a:ea typeface="+mn-ea"/>
              </a:rPr>
              <a:t>IO</a:t>
            </a:r>
            <a:r>
              <a:rPr lang="zh-CN" altLang="zh-CN" sz="2800" b="1" dirty="0">
                <a:solidFill>
                  <a:srgbClr val="083CB0"/>
                </a:solidFill>
                <a:latin typeface="+mn-lt"/>
                <a:ea typeface="+mn-ea"/>
              </a:rPr>
              <a:t>、电源等。</a:t>
            </a:r>
            <a:endParaRPr lang="en-US" altLang="zh-CN" sz="2800" b="1" dirty="0">
              <a:solidFill>
                <a:srgbClr val="083CB0"/>
              </a:solidFill>
              <a:latin typeface="+mn-lt"/>
              <a:ea typeface="+mn-ea"/>
            </a:endParaRPr>
          </a:p>
          <a:p>
            <a:endParaRPr lang="zh-CN" altLang="zh-CN" sz="2800" b="1" dirty="0">
              <a:solidFill>
                <a:srgbClr val="083CB0"/>
              </a:solidFill>
              <a:latin typeface="+mn-lt"/>
              <a:ea typeface="+mn-ea"/>
            </a:endParaRPr>
          </a:p>
          <a:p>
            <a:r>
              <a:rPr lang="en-US" altLang="zh-CN" sz="2800" b="1" dirty="0">
                <a:solidFill>
                  <a:schemeClr val="tx1">
                    <a:lumMod val="50000"/>
                  </a:schemeClr>
                </a:solidFill>
                <a:latin typeface="+mn-lt"/>
                <a:ea typeface="+mn-ea"/>
              </a:rPr>
              <a:t>3.</a:t>
            </a:r>
            <a:r>
              <a:rPr lang="zh-CN" altLang="zh-CN" sz="2800" b="1" dirty="0">
                <a:solidFill>
                  <a:schemeClr val="tx1">
                    <a:lumMod val="50000"/>
                  </a:schemeClr>
                </a:solidFill>
                <a:latin typeface="+mn-lt"/>
                <a:ea typeface="+mn-ea"/>
              </a:rPr>
              <a:t>全局、直流及交流参数表</a:t>
            </a:r>
            <a:r>
              <a:rPr lang="zh-CN" altLang="en-US" sz="2800" b="1" dirty="0">
                <a:solidFill>
                  <a:schemeClr val="tx1">
                    <a:lumMod val="50000"/>
                  </a:schemeClr>
                </a:solidFill>
                <a:latin typeface="+mn-lt"/>
                <a:ea typeface="+mn-ea"/>
              </a:rPr>
              <a:t>（</a:t>
            </a:r>
            <a:r>
              <a:rPr lang="en-US" altLang="zh-CN" sz="2800" b="1" dirty="0">
                <a:solidFill>
                  <a:schemeClr val="tx1">
                    <a:lumMod val="50000"/>
                  </a:schemeClr>
                </a:solidFill>
                <a:latin typeface="+mn-lt"/>
                <a:ea typeface="+mn-ea"/>
              </a:rPr>
              <a:t>Specification</a:t>
            </a:r>
            <a:r>
              <a:rPr lang="zh-CN" altLang="en-US" sz="2800" b="1" dirty="0">
                <a:solidFill>
                  <a:schemeClr val="tx1">
                    <a:lumMod val="50000"/>
                  </a:schemeClr>
                </a:solidFill>
                <a:latin typeface="+mn-lt"/>
                <a:ea typeface="+mn-ea"/>
              </a:rPr>
              <a:t>）</a:t>
            </a:r>
            <a:r>
              <a:rPr lang="zh-CN" altLang="zh-CN" sz="2800" b="1" dirty="0">
                <a:solidFill>
                  <a:schemeClr val="tx1">
                    <a:lumMod val="50000"/>
                  </a:schemeClr>
                </a:solidFill>
                <a:latin typeface="+mn-lt"/>
                <a:ea typeface="+mn-ea"/>
              </a:rPr>
              <a:t>：定义在其他表单中要用到的特</a:t>
            </a:r>
            <a:r>
              <a:rPr lang="zh-CN" altLang="en-US" sz="2800" b="1" dirty="0">
                <a:solidFill>
                  <a:schemeClr val="tx1">
                    <a:lumMod val="50000"/>
                  </a:schemeClr>
                </a:solidFill>
                <a:latin typeface="+mn-lt"/>
                <a:ea typeface="+mn-ea"/>
              </a:rPr>
              <a:t>定</a:t>
            </a:r>
            <a:r>
              <a:rPr lang="zh-CN" altLang="zh-CN" sz="2800" b="1" dirty="0">
                <a:solidFill>
                  <a:schemeClr val="tx1">
                    <a:lumMod val="50000"/>
                  </a:schemeClr>
                </a:solidFill>
                <a:latin typeface="+mn-lt"/>
                <a:ea typeface="+mn-ea"/>
              </a:rPr>
              <a:t>参数和其对应的值，比如给电源取名</a:t>
            </a:r>
            <a:r>
              <a:rPr lang="en-US" altLang="zh-CN" sz="2800" b="1" dirty="0" err="1">
                <a:solidFill>
                  <a:schemeClr val="tx1">
                    <a:lumMod val="50000"/>
                  </a:schemeClr>
                </a:solidFill>
                <a:latin typeface="+mn-lt"/>
                <a:ea typeface="+mn-ea"/>
              </a:rPr>
              <a:t>Vcc</a:t>
            </a:r>
            <a:r>
              <a:rPr lang="zh-CN" altLang="zh-CN" sz="2800" b="1" dirty="0">
                <a:solidFill>
                  <a:schemeClr val="tx1">
                    <a:lumMod val="50000"/>
                  </a:schemeClr>
                </a:solidFill>
                <a:latin typeface="+mn-lt"/>
                <a:ea typeface="+mn-ea"/>
              </a:rPr>
              <a:t>并定义其值为</a:t>
            </a:r>
            <a:r>
              <a:rPr lang="en-US" altLang="zh-CN" sz="2800" b="1" dirty="0">
                <a:solidFill>
                  <a:schemeClr val="tx1">
                    <a:lumMod val="50000"/>
                  </a:schemeClr>
                </a:solidFill>
                <a:latin typeface="+mn-lt"/>
                <a:ea typeface="+mn-ea"/>
              </a:rPr>
              <a:t>5V</a:t>
            </a:r>
            <a:r>
              <a:rPr lang="zh-CN" altLang="zh-CN" sz="2800" b="1" dirty="0">
                <a:solidFill>
                  <a:schemeClr val="tx1">
                    <a:lumMod val="50000"/>
                  </a:schemeClr>
                </a:solidFill>
                <a:latin typeface="+mn-lt"/>
                <a:ea typeface="+mn-ea"/>
              </a:rPr>
              <a:t>。</a:t>
            </a:r>
          </a:p>
        </p:txBody>
      </p:sp>
      <p:sp>
        <p:nvSpPr>
          <p:cNvPr id="5" name="标题 1"/>
          <p:cNvSpPr txBox="1">
            <a:spLocks/>
          </p:cNvSpPr>
          <p:nvPr/>
        </p:nvSpPr>
        <p:spPr bwMode="auto">
          <a:xfrm>
            <a:off x="2411760" y="-99392"/>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CT1000P</a:t>
            </a:r>
            <a:r>
              <a:rPr lang="zh-CN" altLang="en-US" sz="3600" kern="0" dirty="0">
                <a:solidFill>
                  <a:srgbClr val="990000"/>
                </a:solidFill>
                <a:latin typeface="Comic Sans MS" panose="030F0702030302020204" pitchFamily="66" charset="0"/>
                <a:ea typeface="隶书" panose="02010509060101010101" pitchFamily="49" charset="-122"/>
              </a:rPr>
              <a:t>开发环境</a:t>
            </a:r>
          </a:p>
        </p:txBody>
      </p:sp>
    </p:spTree>
    <p:extLst>
      <p:ext uri="{BB962C8B-B14F-4D97-AF65-F5344CB8AC3E}">
        <p14:creationId xmlns:p14="http://schemas.microsoft.com/office/powerpoint/2010/main" val="2884848683"/>
      </p:ext>
    </p:extLst>
  </p:cSld>
  <p:clrMapOvr>
    <a:masterClrMapping/>
  </p:clrMapOvr>
  <p:transition spd="slow">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1907703" y="436824"/>
            <a:ext cx="6624637" cy="854075"/>
          </a:xfrm>
        </p:spPr>
        <p:txBody>
          <a:bodyPr anchor="ctr"/>
          <a:lstStyle/>
          <a:p>
            <a:pPr marL="342900" indent="-342900"/>
            <a:r>
              <a:rPr lang="en-US" altLang="zh-CN" sz="2400" dirty="0">
                <a:solidFill>
                  <a:srgbClr val="990000"/>
                </a:solidFill>
                <a:latin typeface="Comic Sans MS" panose="030F0702030302020204" pitchFamily="66" charset="0"/>
                <a:ea typeface="隶书" panose="02010509060101010101" pitchFamily="49" charset="-122"/>
              </a:rPr>
              <a:t>CT1000P</a:t>
            </a:r>
            <a:r>
              <a:rPr lang="zh-CN" altLang="en-US" sz="2400" dirty="0">
                <a:solidFill>
                  <a:srgbClr val="990000"/>
                </a:solidFill>
                <a:latin typeface="Comic Sans MS" panose="030F0702030302020204" pitchFamily="66" charset="0"/>
                <a:ea typeface="隶书" panose="02010509060101010101" pitchFamily="49" charset="-122"/>
              </a:rPr>
              <a:t>工作表</a:t>
            </a:r>
            <a:r>
              <a:rPr lang="en-US" altLang="zh-CN" sz="2400" dirty="0">
                <a:solidFill>
                  <a:srgbClr val="990000"/>
                </a:solidFill>
                <a:latin typeface="Comic Sans MS" panose="030F0702030302020204" pitchFamily="66" charset="0"/>
                <a:ea typeface="隶书" panose="02010509060101010101" pitchFamily="49" charset="-122"/>
              </a:rPr>
              <a:t>Worksheet(</a:t>
            </a:r>
            <a:r>
              <a:rPr lang="zh-CN" altLang="en-US" sz="2400" dirty="0">
                <a:solidFill>
                  <a:srgbClr val="990000"/>
                </a:solidFill>
                <a:latin typeface="Comic Sans MS" panose="030F0702030302020204" pitchFamily="66" charset="0"/>
                <a:ea typeface="隶书" panose="02010509060101010101" pitchFamily="49" charset="-122"/>
              </a:rPr>
              <a:t>共</a:t>
            </a:r>
            <a:r>
              <a:rPr lang="en-US" altLang="zh-CN" sz="2400" dirty="0">
                <a:solidFill>
                  <a:srgbClr val="990000"/>
                </a:solidFill>
                <a:latin typeface="Comic Sans MS" panose="030F0702030302020204" pitchFamily="66" charset="0"/>
                <a:ea typeface="隶书" panose="02010509060101010101" pitchFamily="49" charset="-122"/>
              </a:rPr>
              <a:t>9</a:t>
            </a:r>
            <a:r>
              <a:rPr lang="zh-CN" altLang="en-US" sz="2400" dirty="0">
                <a:solidFill>
                  <a:srgbClr val="990000"/>
                </a:solidFill>
                <a:latin typeface="Comic Sans MS" panose="030F0702030302020204" pitchFamily="66" charset="0"/>
                <a:ea typeface="隶书" panose="02010509060101010101" pitchFamily="49" charset="-122"/>
              </a:rPr>
              <a:t>个）</a:t>
            </a:r>
          </a:p>
        </p:txBody>
      </p:sp>
      <p:sp>
        <p:nvSpPr>
          <p:cNvPr id="6" name="标题 1"/>
          <p:cNvSpPr txBox="1">
            <a:spLocks/>
          </p:cNvSpPr>
          <p:nvPr/>
        </p:nvSpPr>
        <p:spPr bwMode="auto">
          <a:xfrm>
            <a:off x="1835696" y="-171400"/>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475598" y="1290899"/>
            <a:ext cx="8272866" cy="5016758"/>
          </a:xfrm>
          <a:prstGeom prst="rect">
            <a:avLst/>
          </a:prstGeom>
          <a:noFill/>
        </p:spPr>
        <p:txBody>
          <a:bodyPr wrap="square" rtlCol="0">
            <a:spAutoFit/>
          </a:bodyPr>
          <a:lstStyle/>
          <a:p>
            <a:r>
              <a:rPr lang="en-US" altLang="zh-CN" sz="3200" b="1" dirty="0">
                <a:solidFill>
                  <a:srgbClr val="C00000"/>
                </a:solidFill>
                <a:latin typeface="+mn-lt"/>
                <a:ea typeface="+mn-ea"/>
              </a:rPr>
              <a:t>4.</a:t>
            </a:r>
            <a:r>
              <a:rPr lang="zh-CN" altLang="zh-CN" sz="3200" b="1" dirty="0">
                <a:solidFill>
                  <a:srgbClr val="C00000"/>
                </a:solidFill>
                <a:latin typeface="+mn-lt"/>
                <a:ea typeface="+mn-ea"/>
              </a:rPr>
              <a:t>管脚电平表</a:t>
            </a:r>
            <a:r>
              <a:rPr lang="zh-CN" altLang="en-US" sz="3200" b="1" dirty="0">
                <a:solidFill>
                  <a:srgbClr val="C00000"/>
                </a:solidFill>
                <a:latin typeface="+mn-lt"/>
                <a:ea typeface="+mn-ea"/>
              </a:rPr>
              <a:t>（</a:t>
            </a:r>
            <a:r>
              <a:rPr lang="en-US" altLang="zh-CN" sz="3200" b="1" dirty="0">
                <a:solidFill>
                  <a:srgbClr val="C00000"/>
                </a:solidFill>
                <a:latin typeface="+mn-lt"/>
                <a:ea typeface="+mn-ea"/>
              </a:rPr>
              <a:t>Pin Level</a:t>
            </a:r>
            <a:r>
              <a:rPr lang="zh-CN" altLang="en-US" sz="3200" b="1" dirty="0">
                <a:solidFill>
                  <a:srgbClr val="C00000"/>
                </a:solidFill>
                <a:latin typeface="+mn-lt"/>
                <a:ea typeface="+mn-ea"/>
              </a:rPr>
              <a:t>）</a:t>
            </a:r>
            <a:r>
              <a:rPr lang="zh-CN" altLang="zh-CN" sz="3200" b="1" dirty="0">
                <a:solidFill>
                  <a:srgbClr val="C00000"/>
                </a:solidFill>
                <a:latin typeface="+mn-lt"/>
                <a:ea typeface="+mn-ea"/>
              </a:rPr>
              <a:t>：定义芯片管脚输入输出的电平值。</a:t>
            </a:r>
            <a:endParaRPr lang="en-US" altLang="zh-CN" sz="3200" b="1" dirty="0">
              <a:solidFill>
                <a:srgbClr val="C00000"/>
              </a:solidFill>
              <a:latin typeface="+mn-lt"/>
              <a:ea typeface="+mn-ea"/>
            </a:endParaRPr>
          </a:p>
          <a:p>
            <a:endParaRPr lang="zh-CN" altLang="zh-CN" sz="3200" b="1" dirty="0">
              <a:solidFill>
                <a:srgbClr val="C00000"/>
              </a:solidFill>
              <a:latin typeface="+mn-lt"/>
              <a:ea typeface="+mn-ea"/>
            </a:endParaRPr>
          </a:p>
          <a:p>
            <a:r>
              <a:rPr lang="en-US" altLang="zh-CN" sz="3200" b="1" dirty="0">
                <a:solidFill>
                  <a:schemeClr val="tx1">
                    <a:lumMod val="75000"/>
                  </a:schemeClr>
                </a:solidFill>
                <a:latin typeface="+mn-lt"/>
                <a:ea typeface="+mn-ea"/>
              </a:rPr>
              <a:t>5.</a:t>
            </a:r>
            <a:r>
              <a:rPr lang="zh-CN" altLang="zh-CN" sz="3200" b="1" dirty="0">
                <a:solidFill>
                  <a:schemeClr val="tx1">
                    <a:lumMod val="75000"/>
                  </a:schemeClr>
                </a:solidFill>
                <a:latin typeface="+mn-lt"/>
                <a:ea typeface="+mn-ea"/>
              </a:rPr>
              <a:t>时间集</a:t>
            </a:r>
            <a:r>
              <a:rPr lang="zh-CN" altLang="en-US" sz="3200" b="1" dirty="0">
                <a:solidFill>
                  <a:schemeClr val="tx1">
                    <a:lumMod val="75000"/>
                  </a:schemeClr>
                </a:solidFill>
                <a:latin typeface="+mn-lt"/>
                <a:ea typeface="+mn-ea"/>
              </a:rPr>
              <a:t>（</a:t>
            </a:r>
            <a:r>
              <a:rPr lang="en-US" altLang="zh-CN" sz="3200" b="1" dirty="0">
                <a:solidFill>
                  <a:schemeClr val="tx1">
                    <a:lumMod val="75000"/>
                  </a:schemeClr>
                </a:solidFill>
                <a:latin typeface="+mn-lt"/>
                <a:ea typeface="+mn-ea"/>
              </a:rPr>
              <a:t>Time Set</a:t>
            </a:r>
            <a:r>
              <a:rPr lang="zh-CN" altLang="en-US" sz="3200" b="1" dirty="0">
                <a:solidFill>
                  <a:schemeClr val="tx1">
                    <a:lumMod val="75000"/>
                  </a:schemeClr>
                </a:solidFill>
                <a:latin typeface="+mn-lt"/>
                <a:ea typeface="+mn-ea"/>
              </a:rPr>
              <a:t>）</a:t>
            </a:r>
            <a:r>
              <a:rPr lang="zh-CN" altLang="zh-CN" sz="3200" b="1" dirty="0">
                <a:solidFill>
                  <a:schemeClr val="tx1">
                    <a:lumMod val="75000"/>
                  </a:schemeClr>
                </a:solidFill>
                <a:latin typeface="+mn-lt"/>
                <a:ea typeface="+mn-ea"/>
              </a:rPr>
              <a:t>：定义测试中用到向量的时间</a:t>
            </a:r>
            <a:r>
              <a:rPr lang="zh-CN" altLang="en-US" sz="3200" b="1" dirty="0">
                <a:solidFill>
                  <a:schemeClr val="tx1">
                    <a:lumMod val="75000"/>
                  </a:schemeClr>
                </a:solidFill>
                <a:latin typeface="+mn-lt"/>
                <a:ea typeface="+mn-ea"/>
              </a:rPr>
              <a:t>周期</a:t>
            </a:r>
            <a:r>
              <a:rPr lang="zh-CN" altLang="zh-CN" sz="3200" b="1" dirty="0">
                <a:solidFill>
                  <a:schemeClr val="tx1">
                    <a:lumMod val="75000"/>
                  </a:schemeClr>
                </a:solidFill>
                <a:latin typeface="+mn-lt"/>
                <a:ea typeface="+mn-ea"/>
              </a:rPr>
              <a:t>。</a:t>
            </a:r>
            <a:endParaRPr lang="en-US" altLang="zh-CN" sz="3200" b="1" dirty="0">
              <a:solidFill>
                <a:schemeClr val="tx1">
                  <a:lumMod val="75000"/>
                </a:schemeClr>
              </a:solidFill>
              <a:latin typeface="+mn-lt"/>
              <a:ea typeface="+mn-ea"/>
            </a:endParaRPr>
          </a:p>
          <a:p>
            <a:endParaRPr lang="en-US" altLang="zh-CN" sz="3200" b="1" dirty="0">
              <a:solidFill>
                <a:schemeClr val="tx1">
                  <a:lumMod val="75000"/>
                </a:schemeClr>
              </a:solidFill>
              <a:latin typeface="+mn-lt"/>
              <a:ea typeface="+mn-ea"/>
            </a:endParaRPr>
          </a:p>
          <a:p>
            <a:r>
              <a:rPr lang="en-US" altLang="zh-CN" sz="3200" b="1" dirty="0">
                <a:solidFill>
                  <a:schemeClr val="tx1">
                    <a:lumMod val="75000"/>
                  </a:schemeClr>
                </a:solidFill>
                <a:latin typeface="+mn-lt"/>
                <a:ea typeface="+mn-ea"/>
              </a:rPr>
              <a:t>6.</a:t>
            </a:r>
            <a:r>
              <a:rPr lang="zh-CN" altLang="zh-CN" sz="3200" b="1" dirty="0">
                <a:solidFill>
                  <a:schemeClr val="tx1">
                    <a:lumMod val="75000"/>
                  </a:schemeClr>
                </a:solidFill>
                <a:latin typeface="+mn-lt"/>
                <a:ea typeface="+mn-ea"/>
              </a:rPr>
              <a:t>边沿</a:t>
            </a:r>
            <a:r>
              <a:rPr lang="zh-CN" altLang="en-US" sz="3200" b="1" dirty="0">
                <a:solidFill>
                  <a:schemeClr val="tx1">
                    <a:lumMod val="75000"/>
                  </a:schemeClr>
                </a:solidFill>
                <a:latin typeface="+mn-lt"/>
                <a:ea typeface="+mn-ea"/>
              </a:rPr>
              <a:t>集（</a:t>
            </a:r>
            <a:r>
              <a:rPr lang="en-US" altLang="zh-CN" sz="3200" b="1" dirty="0">
                <a:solidFill>
                  <a:schemeClr val="tx1">
                    <a:lumMod val="75000"/>
                  </a:schemeClr>
                </a:solidFill>
                <a:latin typeface="+mn-lt"/>
                <a:ea typeface="+mn-ea"/>
              </a:rPr>
              <a:t>Edge Set</a:t>
            </a:r>
            <a:r>
              <a:rPr lang="zh-CN" altLang="en-US" sz="3200" b="1" dirty="0">
                <a:solidFill>
                  <a:schemeClr val="tx1">
                    <a:lumMod val="75000"/>
                  </a:schemeClr>
                </a:solidFill>
                <a:latin typeface="+mn-lt"/>
                <a:ea typeface="+mn-ea"/>
              </a:rPr>
              <a:t>）：</a:t>
            </a:r>
            <a:r>
              <a:rPr lang="zh-CN" altLang="zh-CN" sz="3200" b="1" dirty="0">
                <a:solidFill>
                  <a:schemeClr val="tx1">
                    <a:lumMod val="75000"/>
                  </a:schemeClr>
                </a:solidFill>
                <a:latin typeface="+mn-lt"/>
                <a:ea typeface="+mn-ea"/>
              </a:rPr>
              <a:t>边沿指的是在某点时间上事件的产生，边沿集则是一段时间内对管脚的一系列数据格式。</a:t>
            </a:r>
            <a:endParaRPr lang="en-US" altLang="zh-CN" sz="3200" b="1" dirty="0">
              <a:solidFill>
                <a:schemeClr val="tx1">
                  <a:lumMod val="75000"/>
                </a:schemeClr>
              </a:solidFill>
              <a:latin typeface="+mn-lt"/>
              <a:ea typeface="+mn-ea"/>
            </a:endParaRPr>
          </a:p>
          <a:p>
            <a:endParaRPr lang="zh-CN" altLang="zh-CN" sz="3200" b="1" dirty="0">
              <a:solidFill>
                <a:srgbClr val="92D050"/>
              </a:solidFill>
              <a:latin typeface="+mn-lt"/>
              <a:ea typeface="+mn-ea"/>
            </a:endParaRPr>
          </a:p>
        </p:txBody>
      </p:sp>
      <p:sp>
        <p:nvSpPr>
          <p:cNvPr id="5" name="标题 1"/>
          <p:cNvSpPr txBox="1">
            <a:spLocks/>
          </p:cNvSpPr>
          <p:nvPr/>
        </p:nvSpPr>
        <p:spPr bwMode="auto">
          <a:xfrm>
            <a:off x="2411760" y="-99392"/>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CT1000P</a:t>
            </a:r>
            <a:r>
              <a:rPr lang="zh-CN" altLang="en-US" sz="3600" kern="0" dirty="0">
                <a:solidFill>
                  <a:srgbClr val="990000"/>
                </a:solidFill>
                <a:latin typeface="Comic Sans MS" panose="030F0702030302020204" pitchFamily="66" charset="0"/>
                <a:ea typeface="隶书" panose="02010509060101010101" pitchFamily="49" charset="-122"/>
              </a:rPr>
              <a:t>开发环境</a:t>
            </a:r>
          </a:p>
        </p:txBody>
      </p:sp>
    </p:spTree>
    <p:extLst>
      <p:ext uri="{BB962C8B-B14F-4D97-AF65-F5344CB8AC3E}">
        <p14:creationId xmlns:p14="http://schemas.microsoft.com/office/powerpoint/2010/main" val="345291435"/>
      </p:ext>
    </p:extLst>
  </p:cSld>
  <p:clrMapOvr>
    <a:masterClrMapping/>
  </p:clrMapOvr>
  <p:transition spd="slow">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1907703" y="436824"/>
            <a:ext cx="6624637" cy="854075"/>
          </a:xfrm>
        </p:spPr>
        <p:txBody>
          <a:bodyPr anchor="ctr"/>
          <a:lstStyle/>
          <a:p>
            <a:pPr marL="342900" indent="-342900"/>
            <a:r>
              <a:rPr lang="en-US" altLang="zh-CN" sz="2400" dirty="0">
                <a:solidFill>
                  <a:srgbClr val="990000"/>
                </a:solidFill>
                <a:latin typeface="Comic Sans MS" panose="030F0702030302020204" pitchFamily="66" charset="0"/>
                <a:ea typeface="隶书" panose="02010509060101010101" pitchFamily="49" charset="-122"/>
              </a:rPr>
              <a:t>CT1000P</a:t>
            </a:r>
            <a:r>
              <a:rPr lang="zh-CN" altLang="en-US" sz="2400" dirty="0">
                <a:solidFill>
                  <a:srgbClr val="990000"/>
                </a:solidFill>
                <a:latin typeface="Comic Sans MS" panose="030F0702030302020204" pitchFamily="66" charset="0"/>
                <a:ea typeface="隶书" panose="02010509060101010101" pitchFamily="49" charset="-122"/>
              </a:rPr>
              <a:t>工作表</a:t>
            </a:r>
            <a:r>
              <a:rPr lang="en-US" altLang="zh-CN" sz="2400" dirty="0">
                <a:solidFill>
                  <a:srgbClr val="990000"/>
                </a:solidFill>
                <a:latin typeface="Comic Sans MS" panose="030F0702030302020204" pitchFamily="66" charset="0"/>
                <a:ea typeface="隶书" panose="02010509060101010101" pitchFamily="49" charset="-122"/>
              </a:rPr>
              <a:t>Worksheet(</a:t>
            </a:r>
            <a:r>
              <a:rPr lang="zh-CN" altLang="en-US" sz="2400" dirty="0">
                <a:solidFill>
                  <a:srgbClr val="990000"/>
                </a:solidFill>
                <a:latin typeface="Comic Sans MS" panose="030F0702030302020204" pitchFamily="66" charset="0"/>
                <a:ea typeface="隶书" panose="02010509060101010101" pitchFamily="49" charset="-122"/>
              </a:rPr>
              <a:t>共</a:t>
            </a:r>
            <a:r>
              <a:rPr lang="en-US" altLang="zh-CN" sz="2400" dirty="0">
                <a:solidFill>
                  <a:srgbClr val="990000"/>
                </a:solidFill>
                <a:latin typeface="Comic Sans MS" panose="030F0702030302020204" pitchFamily="66" charset="0"/>
                <a:ea typeface="隶书" panose="02010509060101010101" pitchFamily="49" charset="-122"/>
              </a:rPr>
              <a:t>9</a:t>
            </a:r>
            <a:r>
              <a:rPr lang="zh-CN" altLang="en-US" sz="2400" dirty="0">
                <a:solidFill>
                  <a:srgbClr val="990000"/>
                </a:solidFill>
                <a:latin typeface="Comic Sans MS" panose="030F0702030302020204" pitchFamily="66" charset="0"/>
                <a:ea typeface="隶书" panose="02010509060101010101" pitchFamily="49" charset="-122"/>
              </a:rPr>
              <a:t>个）</a:t>
            </a:r>
          </a:p>
        </p:txBody>
      </p:sp>
      <p:sp>
        <p:nvSpPr>
          <p:cNvPr id="6" name="标题 1"/>
          <p:cNvSpPr txBox="1">
            <a:spLocks/>
          </p:cNvSpPr>
          <p:nvPr/>
        </p:nvSpPr>
        <p:spPr bwMode="auto">
          <a:xfrm>
            <a:off x="1835696" y="-171400"/>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endParaRPr lang="zh-CN" altLang="en-US" sz="3600" kern="0" dirty="0">
              <a:solidFill>
                <a:srgbClr val="990000"/>
              </a:solidFill>
              <a:latin typeface="Comic Sans MS" panose="030F0702030302020204" pitchFamily="66" charset="0"/>
              <a:ea typeface="隶书" panose="02010509060101010101" pitchFamily="49" charset="-122"/>
            </a:endParaRPr>
          </a:p>
        </p:txBody>
      </p:sp>
      <p:sp>
        <p:nvSpPr>
          <p:cNvPr id="2" name="文本框 1"/>
          <p:cNvSpPr txBox="1"/>
          <p:nvPr/>
        </p:nvSpPr>
        <p:spPr>
          <a:xfrm>
            <a:off x="475599" y="1290899"/>
            <a:ext cx="8064896" cy="3539430"/>
          </a:xfrm>
          <a:prstGeom prst="rect">
            <a:avLst/>
          </a:prstGeom>
          <a:noFill/>
        </p:spPr>
        <p:txBody>
          <a:bodyPr wrap="square" rtlCol="0">
            <a:spAutoFit/>
          </a:bodyPr>
          <a:lstStyle/>
          <a:p>
            <a:r>
              <a:rPr lang="en-US" altLang="zh-CN" sz="2800" b="1" dirty="0">
                <a:solidFill>
                  <a:srgbClr val="083CB0"/>
                </a:solidFill>
              </a:rPr>
              <a:t>7.</a:t>
            </a:r>
            <a:r>
              <a:rPr lang="zh-CN" altLang="zh-CN" sz="2800" b="1" dirty="0">
                <a:solidFill>
                  <a:srgbClr val="083CB0"/>
                </a:solidFill>
              </a:rPr>
              <a:t>码型集或码型组表：定义测试中要用的码型文件组合</a:t>
            </a:r>
            <a:r>
              <a:rPr lang="zh-CN" altLang="en-US" sz="2800" b="1" dirty="0">
                <a:solidFill>
                  <a:srgbClr val="083CB0"/>
                </a:solidFill>
              </a:rPr>
              <a:t>：</a:t>
            </a:r>
            <a:r>
              <a:rPr lang="zh-CN" altLang="zh-CN" sz="2800" b="1" dirty="0">
                <a:solidFill>
                  <a:srgbClr val="083CB0"/>
                </a:solidFill>
              </a:rPr>
              <a:t>码型组</a:t>
            </a:r>
            <a:r>
              <a:rPr lang="zh-CN" altLang="en-US" sz="2800" b="1" dirty="0">
                <a:solidFill>
                  <a:srgbClr val="083CB0"/>
                </a:solidFill>
              </a:rPr>
              <a:t>和</a:t>
            </a:r>
            <a:r>
              <a:rPr lang="zh-CN" altLang="zh-CN" sz="2800" b="1" dirty="0">
                <a:solidFill>
                  <a:srgbClr val="083CB0"/>
                </a:solidFill>
              </a:rPr>
              <a:t>码型集</a:t>
            </a:r>
            <a:r>
              <a:rPr lang="zh-CN" altLang="en-US" sz="2800" b="1" dirty="0">
                <a:solidFill>
                  <a:srgbClr val="083CB0"/>
                </a:solidFill>
              </a:rPr>
              <a:t>，前者为后者的子集</a:t>
            </a:r>
            <a:r>
              <a:rPr lang="zh-CN" altLang="zh-CN" sz="2800" b="1" dirty="0">
                <a:solidFill>
                  <a:srgbClr val="083CB0"/>
                </a:solidFill>
              </a:rPr>
              <a:t>。</a:t>
            </a:r>
          </a:p>
          <a:p>
            <a:endParaRPr lang="en-US" altLang="zh-CN" sz="2800" b="1" dirty="0"/>
          </a:p>
          <a:p>
            <a:r>
              <a:rPr lang="en-US" altLang="zh-CN" sz="2800" b="1" dirty="0"/>
              <a:t>8.</a:t>
            </a:r>
            <a:r>
              <a:rPr lang="zh-CN" altLang="zh-CN" sz="2800" b="1" dirty="0"/>
              <a:t>测试例程</a:t>
            </a:r>
            <a:r>
              <a:rPr lang="zh-CN" altLang="en-US" sz="2800" b="1" dirty="0"/>
              <a:t>（</a:t>
            </a:r>
            <a:r>
              <a:rPr lang="en-US" altLang="zh-CN" sz="2800" b="1" dirty="0"/>
              <a:t>instances</a:t>
            </a:r>
            <a:r>
              <a:rPr lang="zh-CN" altLang="en-US" sz="2800" b="1" dirty="0"/>
              <a:t>）</a:t>
            </a:r>
            <a:r>
              <a:rPr lang="zh-CN" altLang="zh-CN" sz="2800" b="1" dirty="0"/>
              <a:t>表：定义每个测试例程中要输入的参数。</a:t>
            </a:r>
            <a:endParaRPr lang="en-US" altLang="zh-CN" sz="2800" b="1" dirty="0"/>
          </a:p>
          <a:p>
            <a:endParaRPr lang="zh-CN" altLang="zh-CN" sz="2800" b="1" dirty="0"/>
          </a:p>
          <a:p>
            <a:r>
              <a:rPr lang="en-US" altLang="zh-CN" sz="2800" b="1" dirty="0"/>
              <a:t>9.</a:t>
            </a:r>
            <a:r>
              <a:rPr lang="zh-CN" altLang="zh-CN" sz="2800" b="1" dirty="0"/>
              <a:t>测试流程表</a:t>
            </a:r>
            <a:r>
              <a:rPr lang="zh-CN" altLang="en-US" sz="2800" b="1" dirty="0"/>
              <a:t>（</a:t>
            </a:r>
            <a:r>
              <a:rPr lang="en-US" altLang="zh-CN" sz="2800" b="1" dirty="0"/>
              <a:t>Flow Table</a:t>
            </a:r>
            <a:r>
              <a:rPr lang="zh-CN" altLang="en-US" sz="2800" b="1" dirty="0"/>
              <a:t>）</a:t>
            </a:r>
            <a:r>
              <a:rPr lang="zh-CN" altLang="zh-CN" sz="2800" b="1" dirty="0"/>
              <a:t>：定义测试的顺序。定义多项测试中可以归类合并的规则。</a:t>
            </a:r>
          </a:p>
        </p:txBody>
      </p:sp>
      <p:sp>
        <p:nvSpPr>
          <p:cNvPr id="5" name="标题 1"/>
          <p:cNvSpPr txBox="1">
            <a:spLocks/>
          </p:cNvSpPr>
          <p:nvPr/>
        </p:nvSpPr>
        <p:spPr bwMode="auto">
          <a:xfrm>
            <a:off x="2411760" y="-99392"/>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CT1000P</a:t>
            </a:r>
            <a:r>
              <a:rPr lang="zh-CN" altLang="en-US" sz="3600" kern="0" dirty="0">
                <a:solidFill>
                  <a:srgbClr val="990000"/>
                </a:solidFill>
                <a:latin typeface="Comic Sans MS" panose="030F0702030302020204" pitchFamily="66" charset="0"/>
                <a:ea typeface="隶书" panose="02010509060101010101" pitchFamily="49" charset="-122"/>
              </a:rPr>
              <a:t>开发环境</a:t>
            </a:r>
          </a:p>
        </p:txBody>
      </p:sp>
    </p:spTree>
    <p:extLst>
      <p:ext uri="{BB962C8B-B14F-4D97-AF65-F5344CB8AC3E}">
        <p14:creationId xmlns:p14="http://schemas.microsoft.com/office/powerpoint/2010/main" val="1706842898"/>
      </p:ext>
    </p:extLst>
  </p:cSld>
  <p:clrMapOvr>
    <a:masterClrMapping/>
  </p:clrMapOvr>
  <p:transition spd="slow">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1907703" y="436824"/>
            <a:ext cx="6624637" cy="854075"/>
          </a:xfrm>
        </p:spPr>
        <p:txBody>
          <a:bodyPr anchor="ctr"/>
          <a:lstStyle/>
          <a:p>
            <a:pPr marL="342900" indent="-342900"/>
            <a:r>
              <a:rPr lang="zh-CN" altLang="en-US" sz="2400" dirty="0">
                <a:solidFill>
                  <a:srgbClr val="990000"/>
                </a:solidFill>
                <a:latin typeface="Comic Sans MS" panose="030F0702030302020204" pitchFamily="66" charset="0"/>
                <a:ea typeface="隶书" panose="02010509060101010101" pitchFamily="49" charset="-122"/>
              </a:rPr>
              <a:t>工作表</a:t>
            </a:r>
            <a:r>
              <a:rPr lang="en-US" altLang="zh-CN" sz="2400" dirty="0">
                <a:solidFill>
                  <a:srgbClr val="990000"/>
                </a:solidFill>
                <a:latin typeface="Comic Sans MS" panose="030F0702030302020204" pitchFamily="66" charset="0"/>
                <a:ea typeface="隶书" panose="02010509060101010101" pitchFamily="49" charset="-122"/>
              </a:rPr>
              <a:t>Worksheet</a:t>
            </a:r>
            <a:endParaRPr lang="zh-CN" altLang="en-US" sz="2400" dirty="0">
              <a:solidFill>
                <a:srgbClr val="990000"/>
              </a:solidFill>
              <a:latin typeface="Comic Sans MS" panose="030F0702030302020204" pitchFamily="66" charset="0"/>
              <a:ea typeface="隶书" panose="02010509060101010101" pitchFamily="49" charset="-122"/>
            </a:endParaRPr>
          </a:p>
        </p:txBody>
      </p:sp>
      <p:sp>
        <p:nvSpPr>
          <p:cNvPr id="6" name="标题 1"/>
          <p:cNvSpPr txBox="1">
            <a:spLocks/>
          </p:cNvSpPr>
          <p:nvPr/>
        </p:nvSpPr>
        <p:spPr bwMode="auto">
          <a:xfrm>
            <a:off x="2411760" y="-99392"/>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CT1000P</a:t>
            </a:r>
            <a:r>
              <a:rPr lang="zh-CN" altLang="en-US" sz="3600" kern="0" dirty="0">
                <a:solidFill>
                  <a:srgbClr val="990000"/>
                </a:solidFill>
                <a:latin typeface="Comic Sans MS" panose="030F0702030302020204" pitchFamily="66" charset="0"/>
                <a:ea typeface="隶书" panose="02010509060101010101" pitchFamily="49" charset="-122"/>
              </a:rPr>
              <a:t>开发环境</a:t>
            </a:r>
          </a:p>
        </p:txBody>
      </p:sp>
      <p:pic>
        <p:nvPicPr>
          <p:cNvPr id="83970" name="Picture 2" descr="UFXLJ{K$39Z{XYOCE`S[}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7" y="1189680"/>
            <a:ext cx="8231096" cy="511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4631800"/>
      </p:ext>
    </p:extLst>
  </p:cSld>
  <p:clrMapOvr>
    <a:masterClrMapping/>
  </p:clrMapOvr>
  <p:transition spd="slow">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1187624" y="436824"/>
            <a:ext cx="7704855" cy="854075"/>
          </a:xfrm>
        </p:spPr>
        <p:txBody>
          <a:bodyPr anchor="ctr"/>
          <a:lstStyle/>
          <a:p>
            <a:pPr marL="342900" indent="-342900"/>
            <a:r>
              <a:rPr lang="zh-CN" altLang="en-US" sz="2400" dirty="0">
                <a:solidFill>
                  <a:srgbClr val="990000"/>
                </a:solidFill>
                <a:latin typeface="Comic Sans MS" panose="030F0702030302020204" pitchFamily="66" charset="0"/>
                <a:ea typeface="隶书" panose="02010509060101010101" pitchFamily="49" charset="-122"/>
              </a:rPr>
              <a:t>我们通常分别定义逻辑电平，物理电平和时间要素</a:t>
            </a:r>
          </a:p>
        </p:txBody>
      </p:sp>
      <p:sp>
        <p:nvSpPr>
          <p:cNvPr id="6" name="标题 1"/>
          <p:cNvSpPr txBox="1">
            <a:spLocks/>
          </p:cNvSpPr>
          <p:nvPr/>
        </p:nvSpPr>
        <p:spPr bwMode="auto">
          <a:xfrm>
            <a:off x="2411760" y="-12215"/>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Pin map</a:t>
            </a:r>
            <a:r>
              <a:rPr lang="zh-CN" altLang="en-US" sz="3600" kern="0" dirty="0">
                <a:solidFill>
                  <a:srgbClr val="990000"/>
                </a:solidFill>
                <a:latin typeface="Comic Sans MS" panose="030F0702030302020204" pitchFamily="66" charset="0"/>
                <a:ea typeface="隶书" panose="02010509060101010101" pitchFamily="49" charset="-122"/>
              </a:rPr>
              <a:t>配置</a:t>
            </a:r>
          </a:p>
        </p:txBody>
      </p:sp>
      <p:sp>
        <p:nvSpPr>
          <p:cNvPr id="8" name="标题 1"/>
          <p:cNvSpPr txBox="1">
            <a:spLocks/>
          </p:cNvSpPr>
          <p:nvPr/>
        </p:nvSpPr>
        <p:spPr bwMode="auto">
          <a:xfrm>
            <a:off x="179512" y="885863"/>
            <a:ext cx="3664024"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r>
              <a:rPr lang="en-US" altLang="zh-CN" sz="2400" kern="0" dirty="0">
                <a:solidFill>
                  <a:srgbClr val="990000"/>
                </a:solidFill>
                <a:latin typeface="Comic Sans MS" panose="030F0702030302020204" pitchFamily="66" charset="0"/>
                <a:ea typeface="隶书" panose="02010509060101010101" pitchFamily="49" charset="-122"/>
              </a:rPr>
              <a:t>CT1000P</a:t>
            </a:r>
            <a:r>
              <a:rPr lang="zh-CN" altLang="en-US" sz="2400" kern="0" dirty="0">
                <a:solidFill>
                  <a:srgbClr val="990000"/>
                </a:solidFill>
                <a:latin typeface="Comic Sans MS" panose="030F0702030302020204" pitchFamily="66" charset="0"/>
                <a:ea typeface="隶书" panose="02010509060101010101" pitchFamily="49" charset="-122"/>
              </a:rPr>
              <a:t>定义管脚</a:t>
            </a:r>
          </a:p>
        </p:txBody>
      </p:sp>
      <p:pic>
        <p:nvPicPr>
          <p:cNvPr id="7" name="图片 6"/>
          <p:cNvPicPr/>
          <p:nvPr/>
        </p:nvPicPr>
        <p:blipFill>
          <a:blip r:embed="rId3"/>
          <a:stretch>
            <a:fillRect/>
          </a:stretch>
        </p:blipFill>
        <p:spPr>
          <a:xfrm>
            <a:off x="971600" y="1628800"/>
            <a:ext cx="7704856" cy="5328592"/>
          </a:xfrm>
          <a:prstGeom prst="rect">
            <a:avLst/>
          </a:prstGeom>
        </p:spPr>
      </p:pic>
    </p:spTree>
    <p:extLst>
      <p:ext uri="{BB962C8B-B14F-4D97-AF65-F5344CB8AC3E}">
        <p14:creationId xmlns:p14="http://schemas.microsoft.com/office/powerpoint/2010/main" val="3540271072"/>
      </p:ext>
    </p:extLst>
  </p:cSld>
  <p:clrMapOvr>
    <a:masterClrMapping/>
  </p:clrMapOvr>
  <p:transition spd="slow">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1187624" y="436824"/>
            <a:ext cx="7704855" cy="854075"/>
          </a:xfrm>
        </p:spPr>
        <p:txBody>
          <a:bodyPr anchor="ctr"/>
          <a:lstStyle/>
          <a:p>
            <a:pPr marL="342900" indent="-342900"/>
            <a:r>
              <a:rPr lang="zh-CN" altLang="en-US" sz="2400" dirty="0">
                <a:solidFill>
                  <a:srgbClr val="990000"/>
                </a:solidFill>
                <a:latin typeface="Comic Sans MS" panose="030F0702030302020204" pitchFamily="66" charset="0"/>
                <a:ea typeface="隶书" panose="02010509060101010101" pitchFamily="49" charset="-122"/>
              </a:rPr>
              <a:t>我们通常分别定义逻辑电平，物理电平和时间要素</a:t>
            </a:r>
          </a:p>
        </p:txBody>
      </p:sp>
      <p:sp>
        <p:nvSpPr>
          <p:cNvPr id="6" name="标题 1"/>
          <p:cNvSpPr txBox="1">
            <a:spLocks/>
          </p:cNvSpPr>
          <p:nvPr/>
        </p:nvSpPr>
        <p:spPr bwMode="auto">
          <a:xfrm>
            <a:off x="2411760" y="-12215"/>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Pin Level</a:t>
            </a:r>
            <a:r>
              <a:rPr lang="zh-CN" altLang="en-US" sz="3600" kern="0" dirty="0">
                <a:solidFill>
                  <a:srgbClr val="990000"/>
                </a:solidFill>
                <a:latin typeface="Comic Sans MS" panose="030F0702030302020204" pitchFamily="66" charset="0"/>
                <a:ea typeface="隶书" panose="02010509060101010101" pitchFamily="49" charset="-122"/>
              </a:rPr>
              <a:t>配置</a:t>
            </a:r>
          </a:p>
        </p:txBody>
      </p:sp>
      <p:sp>
        <p:nvSpPr>
          <p:cNvPr id="8" name="标题 1"/>
          <p:cNvSpPr txBox="1">
            <a:spLocks/>
          </p:cNvSpPr>
          <p:nvPr/>
        </p:nvSpPr>
        <p:spPr bwMode="auto">
          <a:xfrm>
            <a:off x="251520" y="894803"/>
            <a:ext cx="3664024"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r>
              <a:rPr lang="en-US" altLang="zh-CN" sz="2400" kern="0" dirty="0">
                <a:solidFill>
                  <a:srgbClr val="990000"/>
                </a:solidFill>
                <a:latin typeface="Comic Sans MS" panose="030F0702030302020204" pitchFamily="66" charset="0"/>
                <a:ea typeface="隶书" panose="02010509060101010101" pitchFamily="49" charset="-122"/>
              </a:rPr>
              <a:t>CT1000P</a:t>
            </a:r>
            <a:r>
              <a:rPr lang="zh-CN" altLang="en-US" sz="2400" kern="0" dirty="0">
                <a:solidFill>
                  <a:srgbClr val="990000"/>
                </a:solidFill>
                <a:latin typeface="Comic Sans MS" panose="030F0702030302020204" pitchFamily="66" charset="0"/>
                <a:ea typeface="隶书" panose="02010509060101010101" pitchFamily="49" charset="-122"/>
              </a:rPr>
              <a:t>定义管脚电平</a:t>
            </a:r>
          </a:p>
        </p:txBody>
      </p:sp>
      <p:pic>
        <p:nvPicPr>
          <p:cNvPr id="9" name="图片 8"/>
          <p:cNvPicPr/>
          <p:nvPr/>
        </p:nvPicPr>
        <p:blipFill>
          <a:blip r:embed="rId3"/>
          <a:stretch>
            <a:fillRect/>
          </a:stretch>
        </p:blipFill>
        <p:spPr>
          <a:xfrm>
            <a:off x="899592" y="1628800"/>
            <a:ext cx="7776864" cy="5328592"/>
          </a:xfrm>
          <a:prstGeom prst="rect">
            <a:avLst/>
          </a:prstGeom>
        </p:spPr>
      </p:pic>
    </p:spTree>
    <p:extLst>
      <p:ext uri="{BB962C8B-B14F-4D97-AF65-F5344CB8AC3E}">
        <p14:creationId xmlns:p14="http://schemas.microsoft.com/office/powerpoint/2010/main" val="2817554144"/>
      </p:ext>
    </p:extLst>
  </p:cSld>
  <p:clrMapOvr>
    <a:masterClrMapping/>
  </p:clrMapOvr>
  <p:transition spd="slow">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3266352" y="-158448"/>
            <a:ext cx="6120680"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概述：测试应用开发流程</a:t>
            </a:r>
          </a:p>
        </p:txBody>
      </p:sp>
      <p:grpSp>
        <p:nvGrpSpPr>
          <p:cNvPr id="4" name="组合 3"/>
          <p:cNvGrpSpPr/>
          <p:nvPr/>
        </p:nvGrpSpPr>
        <p:grpSpPr>
          <a:xfrm>
            <a:off x="601011" y="1556792"/>
            <a:ext cx="8975366" cy="5066264"/>
            <a:chOff x="186677" y="1318629"/>
            <a:chExt cx="8975366" cy="5066264"/>
          </a:xfrm>
        </p:grpSpPr>
        <p:sp>
          <p:nvSpPr>
            <p:cNvPr id="8" name="文本框 7"/>
            <p:cNvSpPr txBox="1"/>
            <p:nvPr/>
          </p:nvSpPr>
          <p:spPr>
            <a:xfrm>
              <a:off x="186677" y="3557554"/>
              <a:ext cx="2808312" cy="523220"/>
            </a:xfrm>
            <a:prstGeom prst="rect">
              <a:avLst/>
            </a:prstGeom>
            <a:noFill/>
          </p:spPr>
          <p:txBody>
            <a:bodyPr wrap="square" rtlCol="0">
              <a:spAutoFit/>
            </a:bodyPr>
            <a:lstStyle/>
            <a:p>
              <a:r>
                <a:rPr lang="zh-CN" altLang="en-US" sz="2800" dirty="0">
                  <a:solidFill>
                    <a:srgbClr val="990000"/>
                  </a:solidFill>
                  <a:latin typeface="隶书" panose="02010509060101010101" pitchFamily="49" charset="-122"/>
                  <a:ea typeface="隶书" panose="02010509060101010101" pitchFamily="49" charset="-122"/>
                </a:rPr>
                <a:t>测试程序结构</a:t>
              </a:r>
            </a:p>
          </p:txBody>
        </p:sp>
        <p:sp>
          <p:nvSpPr>
            <p:cNvPr id="10" name="左大括号 9"/>
            <p:cNvSpPr/>
            <p:nvPr/>
          </p:nvSpPr>
          <p:spPr>
            <a:xfrm>
              <a:off x="2572197" y="1582496"/>
              <a:ext cx="559643" cy="4574256"/>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grpSp>
          <p:nvGrpSpPr>
            <p:cNvPr id="2" name="组合 1"/>
            <p:cNvGrpSpPr/>
            <p:nvPr/>
          </p:nvGrpSpPr>
          <p:grpSpPr>
            <a:xfrm>
              <a:off x="3121671" y="1318629"/>
              <a:ext cx="6040372" cy="5066264"/>
              <a:chOff x="2977654" y="1377801"/>
              <a:chExt cx="6040372" cy="5066264"/>
            </a:xfrm>
          </p:grpSpPr>
          <p:sp>
            <p:nvSpPr>
              <p:cNvPr id="13" name="文本框 12"/>
              <p:cNvSpPr txBox="1"/>
              <p:nvPr/>
            </p:nvSpPr>
            <p:spPr>
              <a:xfrm>
                <a:off x="2979952" y="1924248"/>
                <a:ext cx="2700386" cy="461665"/>
              </a:xfrm>
              <a:prstGeom prst="rect">
                <a:avLst/>
              </a:prstGeom>
              <a:noFill/>
            </p:spPr>
            <p:txBody>
              <a:bodyPr wrap="square" rtlCol="0">
                <a:spAutoFit/>
              </a:bodyPr>
              <a:lstStyle>
                <a:defPPr>
                  <a:defRPr lang="en-US"/>
                </a:defPPr>
                <a:lvl1pPr>
                  <a:defRPr sz="2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defRPr>
                </a:lvl1pPr>
              </a:lstStyle>
              <a:p>
                <a:r>
                  <a:rPr lang="zh-CN" altLang="en-US" dirty="0"/>
                  <a:t>管脚定义及映射</a:t>
                </a:r>
              </a:p>
            </p:txBody>
          </p:sp>
          <p:sp>
            <p:nvSpPr>
              <p:cNvPr id="14" name="矩形 13"/>
              <p:cNvSpPr/>
              <p:nvPr/>
            </p:nvSpPr>
            <p:spPr>
              <a:xfrm>
                <a:off x="2987823" y="2457921"/>
                <a:ext cx="3265945" cy="461665"/>
              </a:xfrm>
              <a:prstGeom prst="rect">
                <a:avLst/>
              </a:prstGeom>
              <a:noFill/>
            </p:spPr>
            <p:txBody>
              <a:bodyPr wrap="square" rtlCol="0">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连接性测试</a:t>
                </a:r>
              </a:p>
            </p:txBody>
          </p:sp>
          <p:sp>
            <p:nvSpPr>
              <p:cNvPr id="15" name="矩形 14"/>
              <p:cNvSpPr/>
              <p:nvPr/>
            </p:nvSpPr>
            <p:spPr>
              <a:xfrm>
                <a:off x="2979952" y="3220392"/>
                <a:ext cx="2473856" cy="461665"/>
              </a:xfrm>
              <a:prstGeom prst="rect">
                <a:avLst/>
              </a:prstGeom>
              <a:noFill/>
            </p:spPr>
            <p:txBody>
              <a:bodyPr wrap="square" rtlCol="0">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测试激励产生</a:t>
                </a:r>
              </a:p>
            </p:txBody>
          </p:sp>
          <p:sp>
            <p:nvSpPr>
              <p:cNvPr id="16" name="矩形 15"/>
              <p:cNvSpPr/>
              <p:nvPr/>
            </p:nvSpPr>
            <p:spPr>
              <a:xfrm>
                <a:off x="2977654" y="4150109"/>
                <a:ext cx="2700387" cy="461665"/>
              </a:xfrm>
              <a:prstGeom prst="rect">
                <a:avLst/>
              </a:prstGeom>
              <a:noFill/>
            </p:spPr>
            <p:txBody>
              <a:bodyPr wrap="square" rtlCol="0">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结果分析显示</a:t>
                </a:r>
              </a:p>
            </p:txBody>
          </p:sp>
          <p:sp>
            <p:nvSpPr>
              <p:cNvPr id="19" name="矩形 18"/>
              <p:cNvSpPr/>
              <p:nvPr/>
            </p:nvSpPr>
            <p:spPr>
              <a:xfrm>
                <a:off x="6129835" y="3693670"/>
                <a:ext cx="2888191" cy="892552"/>
              </a:xfrm>
              <a:prstGeom prst="rect">
                <a:avLst/>
              </a:prstGeom>
              <a:noFill/>
            </p:spPr>
            <p:txBody>
              <a:bodyPr wrap="square" rtlCol="0">
                <a:spAutoFit/>
              </a:bodyPr>
              <a:lstStyle/>
              <a:p>
                <a:r>
                  <a:rPr lang="zh-CN" altLang="en-US" sz="2800" dirty="0">
                    <a:solidFill>
                      <a:srgbClr val="990000"/>
                    </a:solidFill>
                    <a:latin typeface="隶书" panose="02010509060101010101" pitchFamily="49" charset="-122"/>
                    <a:ea typeface="隶书" panose="02010509060101010101" pitchFamily="49" charset="-122"/>
                  </a:rPr>
                  <a:t>测试流程控制</a:t>
                </a:r>
                <a:endParaRPr lang="en-US" altLang="zh-CN" sz="2800" dirty="0">
                  <a:solidFill>
                    <a:srgbClr val="990000"/>
                  </a:solidFill>
                  <a:latin typeface="隶书" panose="02010509060101010101" pitchFamily="49" charset="-122"/>
                  <a:ea typeface="隶书" panose="02010509060101010101" pitchFamily="49" charset="-122"/>
                </a:endParaRPr>
              </a:p>
              <a:p>
                <a:r>
                  <a:rPr lang="en-US" altLang="zh-CN" sz="2400" b="1" dirty="0">
                    <a:solidFill>
                      <a:srgbClr val="990000"/>
                    </a:solidFill>
                    <a:latin typeface="隶书" panose="02010509060101010101" pitchFamily="49" charset="-122"/>
                    <a:ea typeface="隶书" panose="02010509060101010101" pitchFamily="49" charset="-122"/>
                  </a:rPr>
                  <a:t>Test </a:t>
                </a:r>
                <a:r>
                  <a:rPr lang="en-US" altLang="zh-CN" sz="2400" b="1" dirty="0" err="1">
                    <a:solidFill>
                      <a:srgbClr val="990000"/>
                    </a:solidFill>
                    <a:latin typeface="隶书" panose="02010509060101010101" pitchFamily="49" charset="-122"/>
                    <a:ea typeface="隶书" panose="02010509060101010101" pitchFamily="49" charset="-122"/>
                  </a:rPr>
                  <a:t>Flowtable</a:t>
                </a:r>
                <a:endParaRPr lang="zh-CN" altLang="en-US" sz="2400" b="1" dirty="0">
                  <a:solidFill>
                    <a:srgbClr val="990000"/>
                  </a:solidFill>
                  <a:latin typeface="隶书" panose="02010509060101010101" pitchFamily="49" charset="-122"/>
                  <a:ea typeface="隶书" panose="02010509060101010101" pitchFamily="49" charset="-122"/>
                </a:endParaRPr>
              </a:p>
            </p:txBody>
          </p:sp>
          <p:sp>
            <p:nvSpPr>
              <p:cNvPr id="21" name="矩形 20"/>
              <p:cNvSpPr/>
              <p:nvPr/>
            </p:nvSpPr>
            <p:spPr>
              <a:xfrm>
                <a:off x="2979951" y="5982400"/>
                <a:ext cx="4778113" cy="461665"/>
              </a:xfrm>
              <a:prstGeom prst="rect">
                <a:avLst/>
              </a:prstGeom>
              <a:noFill/>
            </p:spPr>
            <p:txBody>
              <a:bodyPr wrap="square" rtlCol="0">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分选控制、输出完备性测试表格</a:t>
                </a:r>
              </a:p>
            </p:txBody>
          </p:sp>
          <p:sp>
            <p:nvSpPr>
              <p:cNvPr id="44" name="文本框 43"/>
              <p:cNvSpPr txBox="1"/>
              <p:nvPr/>
            </p:nvSpPr>
            <p:spPr>
              <a:xfrm>
                <a:off x="2979952" y="1377801"/>
                <a:ext cx="4398306" cy="461665"/>
              </a:xfrm>
              <a:prstGeom prst="rect">
                <a:avLst/>
              </a:prstGeom>
              <a:noFill/>
            </p:spPr>
            <p:txBody>
              <a:bodyPr wrap="square" rtlCol="0">
                <a:spAutoFit/>
              </a:bodyPr>
              <a:lstStyle>
                <a:defPPr>
                  <a:defRPr lang="en-US"/>
                </a:defPPr>
                <a:lvl1pPr>
                  <a:defRPr sz="2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defRPr>
                </a:lvl1pPr>
              </a:lstStyle>
              <a:p>
                <a:r>
                  <a:rPr lang="zh-CN" altLang="en-US" dirty="0"/>
                  <a:t>测试仪初始化及自校准</a:t>
                </a:r>
              </a:p>
            </p:txBody>
          </p:sp>
        </p:grpSp>
      </p:grpSp>
      <p:sp>
        <p:nvSpPr>
          <p:cNvPr id="22" name="左大括号 21"/>
          <p:cNvSpPr/>
          <p:nvPr/>
        </p:nvSpPr>
        <p:spPr>
          <a:xfrm rot="10800000">
            <a:off x="5956570" y="2879621"/>
            <a:ext cx="559643" cy="3141665"/>
          </a:xfrm>
          <a:prstGeom prst="leftBrace">
            <a:avLst>
              <a:gd name="adj1" fmla="val 8333"/>
              <a:gd name="adj2" fmla="val 51657"/>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23" name="矩形 22"/>
          <p:cNvSpPr/>
          <p:nvPr/>
        </p:nvSpPr>
        <p:spPr>
          <a:xfrm>
            <a:off x="3420044" y="4851692"/>
            <a:ext cx="2473857" cy="1200329"/>
          </a:xfrm>
          <a:prstGeom prst="rect">
            <a:avLst/>
          </a:prstGeom>
          <a:noFill/>
        </p:spPr>
        <p:txBody>
          <a:bodyPr wrap="square" rtlCol="0">
            <a:spAutoFit/>
          </a:bodyPr>
          <a:lstStyle/>
          <a:p>
            <a:pPr algn="ctr"/>
            <a:r>
              <a:rPr lang="en-US" altLang="zh-CN"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a:t>
            </a:r>
          </a:p>
          <a:p>
            <a:pPr algn="ctr"/>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对不同测试项目重复以上两步</a:t>
            </a:r>
            <a:endParaRPr lang="en-US" altLang="zh-CN"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endParaRPr>
          </a:p>
        </p:txBody>
      </p:sp>
      <p:sp>
        <p:nvSpPr>
          <p:cNvPr id="17" name="文本框 16"/>
          <p:cNvSpPr txBox="1"/>
          <p:nvPr/>
        </p:nvSpPr>
        <p:spPr>
          <a:xfrm>
            <a:off x="1114970" y="1948509"/>
            <a:ext cx="2061084" cy="954107"/>
          </a:xfrm>
          <a:prstGeom prst="rect">
            <a:avLst/>
          </a:prstGeom>
          <a:noFill/>
        </p:spPr>
        <p:txBody>
          <a:bodyPr wrap="square" rtlCol="0">
            <a:spAutoFit/>
          </a:bodyPr>
          <a:lstStyle/>
          <a:p>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测试仪选择</a:t>
            </a:r>
          </a:p>
          <a:p>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与</a:t>
            </a:r>
            <a:r>
              <a:rPr lang="en-US" altLang="zh-CN" sz="2800" dirty="0">
                <a:solidFill>
                  <a:schemeClr val="tx1">
                    <a:lumMod val="60000"/>
                    <a:lumOff val="40000"/>
                  </a:schemeClr>
                </a:solidFill>
                <a:latin typeface="隶书" panose="02010509060101010101" pitchFamily="49" charset="-122"/>
                <a:ea typeface="隶书" panose="02010509060101010101" pitchFamily="49" charset="-122"/>
              </a:rPr>
              <a:t>DIB</a:t>
            </a:r>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设计</a:t>
            </a:r>
          </a:p>
        </p:txBody>
      </p:sp>
      <p:sp>
        <p:nvSpPr>
          <p:cNvPr id="18" name="文本框 17"/>
          <p:cNvSpPr txBox="1"/>
          <p:nvPr/>
        </p:nvSpPr>
        <p:spPr>
          <a:xfrm>
            <a:off x="3466295" y="567687"/>
            <a:ext cx="2508739" cy="954107"/>
          </a:xfrm>
          <a:prstGeom prst="rect">
            <a:avLst/>
          </a:prstGeom>
          <a:noFill/>
        </p:spPr>
        <p:txBody>
          <a:bodyPr wrap="square" rtlCol="0">
            <a:spAutoFit/>
          </a:bodyPr>
          <a:lstStyle/>
          <a:p>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掌握测试方法制定测试方案</a:t>
            </a:r>
          </a:p>
        </p:txBody>
      </p:sp>
      <p:sp>
        <p:nvSpPr>
          <p:cNvPr id="20" name="文本框 19"/>
          <p:cNvSpPr txBox="1"/>
          <p:nvPr/>
        </p:nvSpPr>
        <p:spPr>
          <a:xfrm>
            <a:off x="6549468" y="2953522"/>
            <a:ext cx="2483768" cy="954107"/>
          </a:xfrm>
          <a:prstGeom prst="rect">
            <a:avLst/>
          </a:prstGeom>
          <a:noFill/>
        </p:spPr>
        <p:txBody>
          <a:bodyPr wrap="square" rtlCol="0">
            <a:spAutoFit/>
          </a:bodyPr>
          <a:lstStyle/>
          <a:p>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测试码选择</a:t>
            </a:r>
            <a:endParaRPr lang="en-US" altLang="zh-CN" sz="2800" dirty="0">
              <a:solidFill>
                <a:schemeClr val="tx1">
                  <a:lumMod val="60000"/>
                  <a:lumOff val="40000"/>
                </a:schemeClr>
              </a:solidFill>
              <a:latin typeface="隶书" panose="02010509060101010101" pitchFamily="49" charset="-122"/>
              <a:ea typeface="隶书" panose="02010509060101010101" pitchFamily="49" charset="-122"/>
            </a:endParaRPr>
          </a:p>
          <a:p>
            <a:r>
              <a:rPr lang="zh-CN" altLang="en-US" sz="2800" dirty="0">
                <a:solidFill>
                  <a:schemeClr val="tx1">
                    <a:lumMod val="60000"/>
                    <a:lumOff val="40000"/>
                  </a:schemeClr>
                </a:solidFill>
                <a:latin typeface="隶书" panose="02010509060101010101" pitchFamily="49" charset="-122"/>
                <a:ea typeface="隶书" panose="02010509060101010101" pitchFamily="49" charset="-122"/>
              </a:rPr>
              <a:t>与故障仿真</a:t>
            </a:r>
          </a:p>
        </p:txBody>
      </p:sp>
      <p:sp>
        <p:nvSpPr>
          <p:cNvPr id="24" name="矩形 23"/>
          <p:cNvSpPr/>
          <p:nvPr/>
        </p:nvSpPr>
        <p:spPr>
          <a:xfrm>
            <a:off x="3509115" y="3870126"/>
            <a:ext cx="2473856" cy="461665"/>
          </a:xfrm>
          <a:prstGeom prst="rect">
            <a:avLst/>
          </a:prstGeom>
          <a:noFill/>
        </p:spPr>
        <p:txBody>
          <a:bodyPr wrap="square" rtlCol="0">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输出采集采样</a:t>
            </a:r>
          </a:p>
        </p:txBody>
      </p:sp>
    </p:spTree>
    <p:extLst>
      <p:ext uri="{BB962C8B-B14F-4D97-AF65-F5344CB8AC3E}">
        <p14:creationId xmlns:p14="http://schemas.microsoft.com/office/powerpoint/2010/main" val="3855577327"/>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7821"/>
            <a:ext cx="9144000" cy="5815555"/>
          </a:xfrm>
          <a:prstGeom prst="rect">
            <a:avLst/>
          </a:prstGeom>
        </p:spPr>
      </p:pic>
      <p:sp>
        <p:nvSpPr>
          <p:cNvPr id="9218" name="标题 1"/>
          <p:cNvSpPr>
            <a:spLocks noGrp="1"/>
          </p:cNvSpPr>
          <p:nvPr>
            <p:ph type="title" idx="4294967295"/>
          </p:nvPr>
        </p:nvSpPr>
        <p:spPr>
          <a:xfrm>
            <a:off x="1187624" y="436824"/>
            <a:ext cx="7704855" cy="854075"/>
          </a:xfrm>
        </p:spPr>
        <p:txBody>
          <a:bodyPr anchor="ctr"/>
          <a:lstStyle/>
          <a:p>
            <a:pPr marL="342900" indent="-342900"/>
            <a:r>
              <a:rPr lang="zh-CN" altLang="en-US" sz="2400" dirty="0">
                <a:solidFill>
                  <a:srgbClr val="990000"/>
                </a:solidFill>
                <a:latin typeface="Comic Sans MS" panose="030F0702030302020204" pitchFamily="66" charset="0"/>
                <a:ea typeface="隶书" panose="02010509060101010101" pitchFamily="49" charset="-122"/>
              </a:rPr>
              <a:t>我们通常分别定义逻辑电平，物理电平和时间要素</a:t>
            </a:r>
          </a:p>
        </p:txBody>
      </p:sp>
      <p:sp>
        <p:nvSpPr>
          <p:cNvPr id="6" name="标题 1"/>
          <p:cNvSpPr txBox="1">
            <a:spLocks/>
          </p:cNvSpPr>
          <p:nvPr/>
        </p:nvSpPr>
        <p:spPr bwMode="auto">
          <a:xfrm>
            <a:off x="2411760" y="-12215"/>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Timing</a:t>
            </a:r>
            <a:r>
              <a:rPr lang="zh-CN" altLang="en-US" sz="3600" kern="0" dirty="0">
                <a:solidFill>
                  <a:srgbClr val="990000"/>
                </a:solidFill>
                <a:latin typeface="Comic Sans MS" panose="030F0702030302020204" pitchFamily="66" charset="0"/>
                <a:ea typeface="隶书" panose="02010509060101010101" pitchFamily="49" charset="-122"/>
              </a:rPr>
              <a:t>配置</a:t>
            </a:r>
          </a:p>
        </p:txBody>
      </p:sp>
      <p:sp>
        <p:nvSpPr>
          <p:cNvPr id="8" name="标题 1"/>
          <p:cNvSpPr txBox="1">
            <a:spLocks/>
          </p:cNvSpPr>
          <p:nvPr/>
        </p:nvSpPr>
        <p:spPr bwMode="auto">
          <a:xfrm>
            <a:off x="0" y="1312900"/>
            <a:ext cx="3664024"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zh-CN" altLang="en-US" sz="2400" kern="0" dirty="0" smtClean="0">
                <a:solidFill>
                  <a:srgbClr val="990000"/>
                </a:solidFill>
                <a:latin typeface="Comic Sans MS" panose="030F0702030302020204" pitchFamily="66" charset="0"/>
                <a:ea typeface="隶书" panose="02010509060101010101" pitchFamily="49" charset="-122"/>
              </a:rPr>
              <a:t>泰瑞达</a:t>
            </a:r>
            <a:r>
              <a:rPr lang="en-US" altLang="zh-CN" sz="2400" kern="0" dirty="0" smtClean="0">
                <a:solidFill>
                  <a:srgbClr val="990000"/>
                </a:solidFill>
                <a:latin typeface="Comic Sans MS" panose="030F0702030302020204" pitchFamily="66" charset="0"/>
                <a:ea typeface="隶书" panose="02010509060101010101" pitchFamily="49" charset="-122"/>
              </a:rPr>
              <a:t>J750</a:t>
            </a:r>
          </a:p>
          <a:p>
            <a:pPr marL="342900" indent="-342900" algn="ctr"/>
            <a:r>
              <a:rPr lang="zh-CN" altLang="en-US" sz="2400" kern="0" dirty="0" smtClean="0">
                <a:solidFill>
                  <a:srgbClr val="990000"/>
                </a:solidFill>
                <a:latin typeface="Comic Sans MS" panose="030F0702030302020204" pitchFamily="66" charset="0"/>
                <a:ea typeface="隶书" panose="02010509060101010101" pitchFamily="49" charset="-122"/>
              </a:rPr>
              <a:t>定义</a:t>
            </a:r>
            <a:r>
              <a:rPr lang="zh-CN" altLang="en-US" sz="2400" kern="0" dirty="0">
                <a:solidFill>
                  <a:srgbClr val="990000"/>
                </a:solidFill>
                <a:latin typeface="Comic Sans MS" panose="030F0702030302020204" pitchFamily="66" charset="0"/>
                <a:ea typeface="隶书" panose="02010509060101010101" pitchFamily="49" charset="-122"/>
              </a:rPr>
              <a:t>时间要素</a:t>
            </a:r>
          </a:p>
        </p:txBody>
      </p:sp>
      <p:sp>
        <p:nvSpPr>
          <p:cNvPr id="2" name="文本框 1"/>
          <p:cNvSpPr txBox="1"/>
          <p:nvPr/>
        </p:nvSpPr>
        <p:spPr>
          <a:xfrm>
            <a:off x="5400042" y="4509120"/>
            <a:ext cx="1080120" cy="369332"/>
          </a:xfrm>
          <a:prstGeom prst="rect">
            <a:avLst/>
          </a:prstGeom>
          <a:solidFill>
            <a:srgbClr val="FFFFFF"/>
          </a:solidFill>
        </p:spPr>
        <p:txBody>
          <a:bodyPr wrap="square" rtlCol="0">
            <a:spAutoFit/>
          </a:bodyPr>
          <a:lstStyle/>
          <a:p>
            <a:endParaRPr lang="zh-CN" altLang="en-US" dirty="0"/>
          </a:p>
        </p:txBody>
      </p:sp>
    </p:spTree>
    <p:extLst>
      <p:ext uri="{BB962C8B-B14F-4D97-AF65-F5344CB8AC3E}">
        <p14:creationId xmlns:p14="http://schemas.microsoft.com/office/powerpoint/2010/main" val="3247756514"/>
      </p:ext>
    </p:extLst>
  </p:cSld>
  <p:clrMapOvr>
    <a:masterClrMapping/>
  </p:clrMapOvr>
  <p:transition spd="slow">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1907703" y="436825"/>
            <a:ext cx="6624637" cy="687920"/>
          </a:xfrm>
        </p:spPr>
        <p:txBody>
          <a:bodyPr anchor="ctr"/>
          <a:lstStyle/>
          <a:p>
            <a:pPr marL="342900" indent="-342900" algn="ctr"/>
            <a:r>
              <a:rPr lang="en-US" altLang="zh-CN" sz="1100" dirty="0">
                <a:solidFill>
                  <a:srgbClr val="990000"/>
                </a:solidFill>
                <a:latin typeface="Comic Sans MS" panose="030F0702030302020204" pitchFamily="66" charset="0"/>
                <a:ea typeface="隶书" panose="02010509060101010101" pitchFamily="49" charset="-122"/>
              </a:rPr>
              <a:t>Motorola MCM5101 SRAM datasheet</a:t>
            </a:r>
            <a:endParaRPr lang="zh-CN" altLang="en-US" sz="1100" dirty="0">
              <a:solidFill>
                <a:srgbClr val="990000"/>
              </a:solidFill>
              <a:latin typeface="Comic Sans MS" panose="030F0702030302020204" pitchFamily="66" charset="0"/>
              <a:ea typeface="隶书" panose="02010509060101010101" pitchFamily="49" charset="-122"/>
            </a:endParaRPr>
          </a:p>
        </p:txBody>
      </p:sp>
      <p:sp>
        <p:nvSpPr>
          <p:cNvPr id="6" name="标题 1"/>
          <p:cNvSpPr txBox="1">
            <a:spLocks/>
          </p:cNvSpPr>
          <p:nvPr/>
        </p:nvSpPr>
        <p:spPr bwMode="auto">
          <a:xfrm>
            <a:off x="3203658" y="-67231"/>
            <a:ext cx="6048573"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Timing</a:t>
            </a:r>
            <a:r>
              <a:rPr lang="zh-CN" altLang="en-US" sz="3600" kern="0" dirty="0">
                <a:solidFill>
                  <a:srgbClr val="990000"/>
                </a:solidFill>
                <a:latin typeface="Comic Sans MS" panose="030F0702030302020204" pitchFamily="66" charset="0"/>
                <a:ea typeface="隶书" panose="02010509060101010101" pitchFamily="49" charset="-122"/>
              </a:rPr>
              <a:t>配置依据：数据手册</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836712"/>
            <a:ext cx="9144000" cy="253697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3527723"/>
            <a:ext cx="9144000" cy="3079472"/>
          </a:xfrm>
          <a:prstGeom prst="rect">
            <a:avLst/>
          </a:prstGeom>
        </p:spPr>
      </p:pic>
    </p:spTree>
    <p:extLst>
      <p:ext uri="{BB962C8B-B14F-4D97-AF65-F5344CB8AC3E}">
        <p14:creationId xmlns:p14="http://schemas.microsoft.com/office/powerpoint/2010/main" val="1791012819"/>
      </p:ext>
    </p:extLst>
  </p:cSld>
  <p:clrMapOvr>
    <a:masterClrMapping/>
  </p:clrMapOvr>
  <p:transition spd="slow">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1835696" y="-171400"/>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数据格式</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4839"/>
            <a:ext cx="9144000" cy="5980545"/>
          </a:xfrm>
          <a:prstGeom prst="rect">
            <a:avLst/>
          </a:prstGeom>
        </p:spPr>
      </p:pic>
    </p:spTree>
    <p:extLst>
      <p:ext uri="{BB962C8B-B14F-4D97-AF65-F5344CB8AC3E}">
        <p14:creationId xmlns:p14="http://schemas.microsoft.com/office/powerpoint/2010/main" val="375917824"/>
      </p:ext>
    </p:extLst>
  </p:cSld>
  <p:clrMapOvr>
    <a:masterClrMapping/>
  </p:clrMapOvr>
  <p:transition spd="slow">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bwMode="auto">
          <a:xfrm>
            <a:off x="1115616" y="712269"/>
            <a:ext cx="8028384" cy="66396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endParaRPr lang="en-US" altLang="zh-CN" sz="3200" kern="0" dirty="0">
              <a:solidFill>
                <a:srgbClr val="990000"/>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11" name="标题 1"/>
          <p:cNvSpPr txBox="1">
            <a:spLocks/>
          </p:cNvSpPr>
          <p:nvPr/>
        </p:nvSpPr>
        <p:spPr bwMode="auto">
          <a:xfrm>
            <a:off x="2195737" y="1"/>
            <a:ext cx="6948264" cy="66396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3600" kern="0" dirty="0">
                <a:solidFill>
                  <a:srgbClr val="990000"/>
                </a:solidFill>
                <a:latin typeface="Times New Roman" panose="02020603050405020304" pitchFamily="18" charset="0"/>
                <a:ea typeface="隶书" panose="02010509060101010101" pitchFamily="49" charset="-122"/>
                <a:cs typeface="Times New Roman" panose="02020603050405020304" pitchFamily="18" charset="0"/>
              </a:rPr>
              <a:t>Timing</a:t>
            </a:r>
            <a:r>
              <a:rPr lang="zh-CN" altLang="en-US" sz="3600" kern="0" dirty="0">
                <a:solidFill>
                  <a:srgbClr val="990000"/>
                </a:solidFill>
                <a:latin typeface="Times New Roman" panose="02020603050405020304" pitchFamily="18" charset="0"/>
                <a:ea typeface="隶书" panose="02010509060101010101" pitchFamily="49" charset="-122"/>
                <a:cs typeface="Times New Roman" panose="02020603050405020304" pitchFamily="18" charset="0"/>
              </a:rPr>
              <a:t>配置</a:t>
            </a:r>
          </a:p>
        </p:txBody>
      </p:sp>
      <p:sp>
        <p:nvSpPr>
          <p:cNvPr id="7" name="矩形 6"/>
          <p:cNvSpPr/>
          <p:nvPr/>
        </p:nvSpPr>
        <p:spPr>
          <a:xfrm>
            <a:off x="593352" y="872746"/>
            <a:ext cx="8517484" cy="400110"/>
          </a:xfrm>
          <a:prstGeom prst="rect">
            <a:avLst/>
          </a:prstGeom>
        </p:spPr>
        <p:txBody>
          <a:bodyPr wrap="square">
            <a:spAutoFit/>
          </a:bodyPr>
          <a:lstStyle/>
          <a:p>
            <a:r>
              <a:rPr lang="zh-CN" altLang="en-US" sz="2000" b="1" kern="0" dirty="0">
                <a:solidFill>
                  <a:srgbClr val="990000"/>
                </a:solidFill>
                <a:latin typeface="Comic Sans MS" panose="030F0702030302020204" pitchFamily="66" charset="0"/>
                <a:ea typeface="隶书" panose="02010509060101010101" pitchFamily="49" charset="-122"/>
                <a:cs typeface="+mj-cs"/>
              </a:rPr>
              <a:t>例：</a:t>
            </a:r>
            <a:r>
              <a:rPr lang="en-US" altLang="zh-CN" sz="2000" b="1" kern="0" dirty="0">
                <a:solidFill>
                  <a:srgbClr val="990000"/>
                </a:solidFill>
                <a:latin typeface="Comic Sans MS" panose="030F0702030302020204" pitchFamily="66" charset="0"/>
                <a:ea typeface="隶书" panose="02010509060101010101" pitchFamily="49" charset="-122"/>
                <a:cs typeface="+mj-cs"/>
              </a:rPr>
              <a:t>NI 6570</a:t>
            </a:r>
            <a:r>
              <a:rPr lang="zh-CN" altLang="en-US" sz="2000" b="1" kern="0" dirty="0">
                <a:solidFill>
                  <a:srgbClr val="990000"/>
                </a:solidFill>
                <a:latin typeface="Comic Sans MS" panose="030F0702030302020204" pitchFamily="66" charset="0"/>
                <a:ea typeface="隶书" panose="02010509060101010101" pitchFamily="49" charset="-122"/>
                <a:cs typeface="+mj-cs"/>
              </a:rPr>
              <a:t>的</a:t>
            </a:r>
            <a:r>
              <a:rPr lang="en-US" altLang="zh-CN" sz="2000" b="1" kern="0" dirty="0">
                <a:solidFill>
                  <a:srgbClr val="990000"/>
                </a:solidFill>
                <a:latin typeface="Comic Sans MS" panose="030F0702030302020204" pitchFamily="66" charset="0"/>
                <a:ea typeface="隶书" panose="02010509060101010101" pitchFamily="49" charset="-122"/>
                <a:cs typeface="+mj-cs"/>
              </a:rPr>
              <a:t>Timing</a:t>
            </a:r>
            <a:r>
              <a:rPr lang="zh-CN" altLang="en-US" sz="2000" b="1" kern="0" dirty="0">
                <a:solidFill>
                  <a:srgbClr val="990000"/>
                </a:solidFill>
                <a:latin typeface="Comic Sans MS" panose="030F0702030302020204" pitchFamily="66" charset="0"/>
                <a:ea typeface="隶书" panose="02010509060101010101" pitchFamily="49" charset="-122"/>
                <a:cs typeface="+mj-cs"/>
              </a:rPr>
              <a:t>配置界面</a:t>
            </a:r>
            <a:endParaRPr lang="en-US" altLang="zh-CN" sz="2000" b="1" kern="0" dirty="0">
              <a:solidFill>
                <a:srgbClr val="990000"/>
              </a:solidFill>
              <a:latin typeface="Comic Sans MS" panose="030F0702030302020204" pitchFamily="66" charset="0"/>
              <a:ea typeface="隶书" panose="02010509060101010101" pitchFamily="49" charset="-122"/>
              <a:cs typeface="+mj-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610219"/>
            <a:ext cx="7543800" cy="2301240"/>
          </a:xfrm>
          <a:prstGeom prst="rect">
            <a:avLst/>
          </a:prstGeom>
        </p:spPr>
      </p:pic>
      <p:sp>
        <p:nvSpPr>
          <p:cNvPr id="10" name="矩形 9"/>
          <p:cNvSpPr/>
          <p:nvPr/>
        </p:nvSpPr>
        <p:spPr>
          <a:xfrm>
            <a:off x="467544" y="4194801"/>
            <a:ext cx="4153372" cy="1631216"/>
          </a:xfrm>
          <a:prstGeom prst="rect">
            <a:avLst/>
          </a:prstGeom>
        </p:spPr>
        <p:txBody>
          <a:bodyPr wrap="square">
            <a:spAutoFit/>
          </a:bodyPr>
          <a:lstStyle/>
          <a:p>
            <a:r>
              <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Timing</a:t>
            </a:r>
            <a:r>
              <a:rPr lang="zh-CN" altLang="en-US"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配置：</a:t>
            </a:r>
            <a:endPar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Name</a:t>
            </a:r>
            <a:r>
              <a:rPr lang="zh-CN" altLang="en-US"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：指定时间集的名称</a:t>
            </a:r>
            <a:endPar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Period</a:t>
            </a:r>
            <a:r>
              <a:rPr lang="zh-CN" altLang="en-US"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：指定使用时间集向量的周期</a:t>
            </a:r>
            <a:endPar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Pin Item</a:t>
            </a:r>
            <a:r>
              <a:rPr lang="zh-CN" altLang="en-US"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：指定定义在管脚和通道映射中的管脚或管脚</a:t>
            </a:r>
            <a:r>
              <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group</a:t>
            </a:r>
          </a:p>
        </p:txBody>
      </p:sp>
      <p:sp>
        <p:nvSpPr>
          <p:cNvPr id="12" name="矩形 11"/>
          <p:cNvSpPr/>
          <p:nvPr/>
        </p:nvSpPr>
        <p:spPr>
          <a:xfrm>
            <a:off x="5019618" y="4194801"/>
            <a:ext cx="4153372" cy="1631216"/>
          </a:xfrm>
          <a:prstGeom prst="rect">
            <a:avLst/>
          </a:prstGeom>
        </p:spPr>
        <p:txBody>
          <a:bodyPr wrap="square">
            <a:spAutoFit/>
          </a:bodyPr>
          <a:lstStyle/>
          <a:p>
            <a:r>
              <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Drive Form:</a:t>
            </a:r>
            <a:r>
              <a:rPr lang="zh-CN" altLang="en-US"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指定数据形式</a:t>
            </a:r>
            <a:endPar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NR</a:t>
            </a:r>
            <a:r>
              <a:rPr lang="zh-CN" altLang="en-US"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：无返回</a:t>
            </a:r>
            <a:endPar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RL</a:t>
            </a:r>
            <a:r>
              <a:rPr lang="zh-CN" altLang="en-US"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：返回低电平</a:t>
            </a:r>
            <a:endPar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RH</a:t>
            </a:r>
            <a:r>
              <a:rPr lang="zh-CN" altLang="en-US"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：返回高电平</a:t>
            </a:r>
            <a:endPar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SBC</a:t>
            </a:r>
            <a:r>
              <a:rPr lang="zh-CN" altLang="en-US"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：环绕补码</a:t>
            </a:r>
            <a:endParaRPr lang="en-US" altLang="zh-CN" sz="2000" dirty="0">
              <a:solidFill>
                <a:schemeClr val="accent4">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p:cNvSpPr/>
          <p:nvPr/>
        </p:nvSpPr>
        <p:spPr>
          <a:xfrm>
            <a:off x="498023" y="5875431"/>
            <a:ext cx="6598281" cy="369332"/>
          </a:xfrm>
          <a:prstGeom prst="rect">
            <a:avLst/>
          </a:prstGeom>
        </p:spPr>
        <p:txBody>
          <a:bodyPr wrap="none">
            <a:spAutoFit/>
          </a:bodyPr>
          <a:lstStyle/>
          <a:p>
            <a:r>
              <a:rPr lang="en-US" altLang="zh-CN" b="1" dirty="0">
                <a:solidFill>
                  <a:srgbClr val="FF0000"/>
                </a:solidFill>
              </a:rPr>
              <a:t>Compare Strobe</a:t>
            </a:r>
            <a:r>
              <a:rPr lang="zh-CN" altLang="en-US" b="1" dirty="0">
                <a:solidFill>
                  <a:srgbClr val="FF0000"/>
                </a:solidFill>
              </a:rPr>
              <a:t>：</a:t>
            </a:r>
            <a:r>
              <a:rPr lang="zh-CN" altLang="en-US" dirty="0">
                <a:solidFill>
                  <a:srgbClr val="FF0000"/>
                </a:solidFill>
              </a:rPr>
              <a:t>指定在一个向量周期内进行比较的时间节点</a:t>
            </a:r>
          </a:p>
        </p:txBody>
      </p:sp>
    </p:spTree>
    <p:extLst>
      <p:ext uri="{BB962C8B-B14F-4D97-AF65-F5344CB8AC3E}">
        <p14:creationId xmlns:p14="http://schemas.microsoft.com/office/powerpoint/2010/main" val="2356613597"/>
      </p:ext>
    </p:extLst>
  </p:cSld>
  <p:clrMapOvr>
    <a:masterClrMapping/>
  </p:clrMapOvr>
  <p:transition spd="slow">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1763688" y="-101595"/>
            <a:ext cx="7056685"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zh-CN" altLang="en-US" sz="3600" kern="0" dirty="0">
                <a:solidFill>
                  <a:srgbClr val="990000"/>
                </a:solidFill>
                <a:latin typeface="Comic Sans MS" panose="030F0702030302020204" pitchFamily="66" charset="0"/>
                <a:ea typeface="隶书" panose="02010509060101010101" pitchFamily="49" charset="-122"/>
              </a:rPr>
              <a:t>补充知识</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196752"/>
            <a:ext cx="6295238" cy="270476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3924073"/>
            <a:ext cx="6247619" cy="2657143"/>
          </a:xfrm>
          <a:prstGeom prst="rect">
            <a:avLst/>
          </a:prstGeom>
        </p:spPr>
      </p:pic>
    </p:spTree>
    <p:extLst>
      <p:ext uri="{BB962C8B-B14F-4D97-AF65-F5344CB8AC3E}">
        <p14:creationId xmlns:p14="http://schemas.microsoft.com/office/powerpoint/2010/main" val="95956112"/>
      </p:ext>
    </p:extLst>
  </p:cSld>
  <p:clrMapOvr>
    <a:masterClrMapping/>
  </p:clrMapOvr>
  <p:transition spd="slow">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1835696" y="-27384"/>
            <a:ext cx="6624637" cy="854075"/>
          </a:xfrm>
        </p:spPr>
        <p:txBody>
          <a:bodyPr anchor="ctr"/>
          <a:lstStyle/>
          <a:p>
            <a:pPr marL="342900" indent="-342900" algn="ctr"/>
            <a:r>
              <a:rPr lang="zh-CN" altLang="en-US" sz="3600" dirty="0">
                <a:solidFill>
                  <a:srgbClr val="990000"/>
                </a:solidFill>
                <a:latin typeface="Comic Sans MS" panose="030F0702030302020204" pitchFamily="66" charset="0"/>
                <a:ea typeface="隶书" panose="02010509060101010101" pitchFamily="49" charset="-122"/>
              </a:rPr>
              <a:t>补充知识</a:t>
            </a:r>
            <a:r>
              <a:rPr lang="en-US" altLang="zh-CN" sz="3600" dirty="0">
                <a:solidFill>
                  <a:srgbClr val="990000"/>
                </a:solidFill>
                <a:latin typeface="Comic Sans MS" panose="030F0702030302020204" pitchFamily="66" charset="0"/>
                <a:ea typeface="隶书" panose="02010509060101010101" pitchFamily="49" charset="-122"/>
              </a:rPr>
              <a:t>:</a:t>
            </a:r>
            <a:r>
              <a:rPr lang="zh-CN" altLang="en-US" sz="3600" dirty="0">
                <a:solidFill>
                  <a:srgbClr val="990000"/>
                </a:solidFill>
                <a:latin typeface="Comic Sans MS" panose="030F0702030302020204" pitchFamily="66" charset="0"/>
                <a:ea typeface="隶书" panose="02010509060101010101" pitchFamily="49" charset="-122"/>
              </a:rPr>
              <a:t>仿真测试</a:t>
            </a:r>
          </a:p>
        </p:txBody>
      </p:sp>
      <p:sp>
        <p:nvSpPr>
          <p:cNvPr id="10" name="Rectangle 7"/>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62" name="直接箭头连接符 61"/>
          <p:cNvCxnSpPr/>
          <p:nvPr/>
        </p:nvCxnSpPr>
        <p:spPr>
          <a:xfrm>
            <a:off x="4981311" y="-325372"/>
            <a:ext cx="10436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48022" y="1311084"/>
            <a:ext cx="8316466" cy="954107"/>
          </a:xfrm>
          <a:prstGeom prst="rect">
            <a:avLst/>
          </a:prstGeom>
        </p:spPr>
        <p:txBody>
          <a:bodyPr wrap="square">
            <a:spAutoFit/>
          </a:bodyPr>
          <a:lstStyle/>
          <a:p>
            <a:r>
              <a:rPr lang="zh-CN" altLang="en-US" sz="2800" b="1" dirty="0">
                <a:solidFill>
                  <a:srgbClr val="083CB0"/>
                </a:solidFill>
                <a:latin typeface="+mn-lt"/>
                <a:ea typeface="+mn-ea"/>
              </a:rPr>
              <a:t>往往添加仿真代码到混合信号测试程序中，用来验证一些理论上的数据。</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657259" y="2564904"/>
            <a:ext cx="8134282" cy="1200329"/>
          </a:xfrm>
          <a:prstGeom prst="rect">
            <a:avLst/>
          </a:prstGeom>
        </p:spPr>
        <p:txBody>
          <a:bodyPr wrap="square">
            <a:spAutoFit/>
          </a:bodyPr>
          <a:lstStyle/>
          <a:p>
            <a:r>
              <a:rPr lang="zh-CN" altLang="en-US" sz="2400" dirty="0">
                <a:solidFill>
                  <a:srgbClr val="000000"/>
                </a:solidFill>
                <a:latin typeface="楷体" panose="02010609060101010101" pitchFamily="49" charset="-122"/>
                <a:ea typeface="楷体" panose="02010609060101010101" pitchFamily="49" charset="-122"/>
              </a:rPr>
              <a:t>利用</a:t>
            </a:r>
            <a:r>
              <a:rPr lang="en-US" altLang="zh-CN" sz="2400" dirty="0">
                <a:solidFill>
                  <a:srgbClr val="000000"/>
                </a:solidFill>
                <a:latin typeface="楷体" panose="02010609060101010101" pitchFamily="49" charset="-122"/>
                <a:ea typeface="楷体" panose="02010609060101010101" pitchFamily="49" charset="-122"/>
              </a:rPr>
              <a:t>DAC</a:t>
            </a:r>
            <a:r>
              <a:rPr lang="zh-CN" altLang="en-US" sz="2400" dirty="0">
                <a:solidFill>
                  <a:srgbClr val="000000"/>
                </a:solidFill>
                <a:latin typeface="楷体" panose="02010609060101010101" pitchFamily="49" charset="-122"/>
                <a:ea typeface="楷体" panose="02010609060101010101" pitchFamily="49" charset="-122"/>
              </a:rPr>
              <a:t>线性计算程序可以仿真</a:t>
            </a:r>
            <a:r>
              <a:rPr lang="en-US" altLang="zh-CN" sz="2400" dirty="0">
                <a:solidFill>
                  <a:srgbClr val="000000"/>
                </a:solidFill>
                <a:latin typeface="楷体" panose="02010609060101010101" pitchFamily="49" charset="-122"/>
                <a:ea typeface="楷体" panose="02010609060101010101" pitchFamily="49" charset="-122"/>
              </a:rPr>
              <a:t>DAC</a:t>
            </a:r>
            <a:r>
              <a:rPr lang="zh-CN" altLang="en-US" sz="2400" dirty="0">
                <a:solidFill>
                  <a:srgbClr val="000000"/>
                </a:solidFill>
                <a:latin typeface="楷体" panose="02010609060101010101" pitchFamily="49" charset="-122"/>
                <a:ea typeface="楷体" panose="02010609060101010101" pitchFamily="49" charset="-122"/>
              </a:rPr>
              <a:t>的理想输出，然后将结果存储在一个阵列中备用。这样的脱机代码诊断方法能有效减少诊断时间，避免浪费测试时间。</a:t>
            </a:r>
          </a:p>
        </p:txBody>
      </p:sp>
      <p:sp>
        <p:nvSpPr>
          <p:cNvPr id="3" name="矩形 2"/>
          <p:cNvSpPr/>
          <p:nvPr/>
        </p:nvSpPr>
        <p:spPr>
          <a:xfrm>
            <a:off x="657259" y="4062551"/>
            <a:ext cx="8134282" cy="2246769"/>
          </a:xfrm>
          <a:prstGeom prst="rect">
            <a:avLst/>
          </a:prstGeom>
        </p:spPr>
        <p:txBody>
          <a:bodyPr wrap="square">
            <a:spAutoFit/>
          </a:bodyPr>
          <a:lstStyle/>
          <a:p>
            <a:pPr algn="just"/>
            <a:r>
              <a:rPr lang="zh-CN" altLang="zh-CN" sz="2800" b="1" dirty="0">
                <a:solidFill>
                  <a:srgbClr val="083CB0"/>
                </a:solidFill>
                <a:latin typeface="+mn-lt"/>
                <a:ea typeface="+mn-ea"/>
              </a:rPr>
              <a:t>仿真测试或者虚拟测试可以对测试仪和器件进行闭环模拟，采用仿真测试，即测试仪软件模型根据测试出中的指令模拟</a:t>
            </a:r>
            <a:r>
              <a:rPr lang="en-US" altLang="zh-CN" sz="2800" b="1" dirty="0">
                <a:solidFill>
                  <a:srgbClr val="083CB0"/>
                </a:solidFill>
                <a:latin typeface="+mn-lt"/>
                <a:ea typeface="+mn-ea"/>
              </a:rPr>
              <a:t>DUT</a:t>
            </a:r>
            <a:r>
              <a:rPr lang="zh-CN" altLang="zh-CN" sz="2800" b="1" dirty="0">
                <a:solidFill>
                  <a:srgbClr val="083CB0"/>
                </a:solidFill>
                <a:latin typeface="+mn-lt"/>
                <a:ea typeface="+mn-ea"/>
              </a:rPr>
              <a:t>模型，然后测试仪模型和测试仪操作系统从</a:t>
            </a:r>
            <a:r>
              <a:rPr lang="en-US" altLang="zh-CN" sz="2800" b="1" dirty="0">
                <a:solidFill>
                  <a:srgbClr val="083CB0"/>
                </a:solidFill>
                <a:latin typeface="+mn-lt"/>
                <a:ea typeface="+mn-ea"/>
              </a:rPr>
              <a:t>DUT</a:t>
            </a:r>
            <a:r>
              <a:rPr lang="zh-CN" altLang="zh-CN" sz="2800" b="1" dirty="0">
                <a:solidFill>
                  <a:srgbClr val="083CB0"/>
                </a:solidFill>
                <a:latin typeface="+mn-lt"/>
                <a:ea typeface="+mn-ea"/>
              </a:rPr>
              <a:t>模型捕获</a:t>
            </a:r>
            <a:r>
              <a:rPr lang="en-US" altLang="zh-CN" sz="2800" b="1" dirty="0">
                <a:solidFill>
                  <a:srgbClr val="083CB0"/>
                </a:solidFill>
                <a:latin typeface="+mn-lt"/>
                <a:ea typeface="+mn-ea"/>
              </a:rPr>
              <a:t>DUT</a:t>
            </a:r>
            <a:r>
              <a:rPr lang="zh-CN" altLang="zh-CN" sz="2800" b="1" dirty="0">
                <a:solidFill>
                  <a:srgbClr val="083CB0"/>
                </a:solidFill>
                <a:latin typeface="+mn-lt"/>
                <a:ea typeface="+mn-ea"/>
              </a:rPr>
              <a:t>响应，</a:t>
            </a:r>
            <a:r>
              <a:rPr lang="zh-CN" altLang="en-US" sz="2800" b="1" dirty="0">
                <a:solidFill>
                  <a:srgbClr val="083CB0"/>
                </a:solidFill>
                <a:latin typeface="+mn-lt"/>
                <a:ea typeface="+mn-ea"/>
              </a:rPr>
              <a:t>用</a:t>
            </a:r>
            <a:r>
              <a:rPr lang="zh-CN" altLang="zh-CN" sz="2800" b="1" dirty="0">
                <a:solidFill>
                  <a:srgbClr val="083CB0"/>
                </a:solidFill>
                <a:latin typeface="+mn-lt"/>
                <a:ea typeface="+mn-ea"/>
              </a:rPr>
              <a:t>于测试极限比较。</a:t>
            </a:r>
            <a:endParaRPr lang="zh-CN" altLang="en-US" sz="2800" b="1" dirty="0">
              <a:solidFill>
                <a:srgbClr val="083CB0"/>
              </a:solidFill>
              <a:latin typeface="+mn-lt"/>
              <a:ea typeface="+mn-ea"/>
            </a:endParaRPr>
          </a:p>
        </p:txBody>
      </p:sp>
    </p:spTree>
    <p:extLst>
      <p:ext uri="{BB962C8B-B14F-4D97-AF65-F5344CB8AC3E}">
        <p14:creationId xmlns:p14="http://schemas.microsoft.com/office/powerpoint/2010/main" val="946627157"/>
      </p:ext>
    </p:extLst>
  </p:cSld>
  <p:clrMapOvr>
    <a:masterClrMapping/>
  </p:clrMapOvr>
  <p:transition spd="slow">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4644042" y="62710"/>
            <a:ext cx="2670924"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3.</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测试方案</a:t>
            </a:r>
          </a:p>
        </p:txBody>
      </p:sp>
      <p:sp>
        <p:nvSpPr>
          <p:cNvPr id="16" name="矩形 15"/>
          <p:cNvSpPr/>
          <p:nvPr/>
        </p:nvSpPr>
        <p:spPr>
          <a:xfrm>
            <a:off x="395605" y="1196340"/>
            <a:ext cx="8496875" cy="5170646"/>
          </a:xfrm>
          <a:prstGeom prst="rect">
            <a:avLst/>
          </a:prstGeom>
        </p:spPr>
        <p:txBody>
          <a:bodyPr wrap="square">
            <a:spAutoFit/>
            <a:scene3d>
              <a:camera prst="orthographicFront"/>
              <a:lightRig rig="threePt" dir="t"/>
            </a:scene3d>
          </a:bodyPr>
          <a:lstStyle/>
          <a:p>
            <a:pPr indent="0" fontAlgn="auto">
              <a:lnSpc>
                <a:spcPct val="150000"/>
              </a:lnSpc>
              <a:buFont typeface="Wingdings" panose="05000000000000000000" charset="0"/>
              <a:buNone/>
            </a:pPr>
            <a:r>
              <a:rPr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不制定测试方案可能会存在以下问题：</a:t>
            </a:r>
          </a:p>
          <a:p>
            <a:pPr indent="0" fontAlgn="auto">
              <a:lnSpc>
                <a:spcPct val="150000"/>
              </a:lnSpc>
              <a:buFont typeface="Wingdings" panose="05000000000000000000" charset="0"/>
              <a:buNone/>
            </a:pPr>
            <a:r>
              <a:rPr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1、器件的可测性不能尽早识别，从而不能将测试特性添加到设计中，制定测试方案迫使设计工程师和测试工程师在设计初期通过合力完成所有测试细节问题。</a:t>
            </a:r>
          </a:p>
          <a:p>
            <a:pPr indent="0" fontAlgn="auto">
              <a:lnSpc>
                <a:spcPct val="150000"/>
              </a:lnSpc>
              <a:buFont typeface="Wingdings" panose="05000000000000000000" charset="0"/>
              <a:buNone/>
            </a:pPr>
            <a:r>
              <a:rPr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2、如果事先不知道所有测试细节，测试工程师可能产生测试兼容性问题。</a:t>
            </a:r>
          </a:p>
        </p:txBody>
      </p:sp>
    </p:spTree>
    <p:extLst>
      <p:ext uri="{BB962C8B-B14F-4D97-AF65-F5344CB8AC3E}">
        <p14:creationId xmlns:p14="http://schemas.microsoft.com/office/powerpoint/2010/main" val="19216608"/>
      </p:ext>
    </p:extLst>
  </p:cSld>
  <p:clrMapOvr>
    <a:masterClrMapping/>
  </p:clrMapOvr>
  <p:transition spd="slow">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5076056" y="34646"/>
            <a:ext cx="2670924"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3.</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测试方案</a:t>
            </a:r>
          </a:p>
        </p:txBody>
      </p:sp>
      <p:sp>
        <p:nvSpPr>
          <p:cNvPr id="16" name="矩形 15"/>
          <p:cNvSpPr/>
          <p:nvPr/>
        </p:nvSpPr>
        <p:spPr>
          <a:xfrm>
            <a:off x="323529" y="1196340"/>
            <a:ext cx="8568952" cy="5632311"/>
          </a:xfrm>
          <a:prstGeom prst="rect">
            <a:avLst/>
          </a:prstGeom>
        </p:spPr>
        <p:txBody>
          <a:bodyPr wrap="square">
            <a:spAutoFit/>
            <a:scene3d>
              <a:camera prst="orthographicFront"/>
              <a:lightRig rig="threePt" dir="t"/>
            </a:scene3d>
          </a:bodyPr>
          <a:lstStyle/>
          <a:p>
            <a:pPr indent="0" fontAlgn="auto">
              <a:lnSpc>
                <a:spcPct val="150000"/>
              </a:lnSpc>
              <a:buFont typeface="Wingdings" panose="05000000000000000000" charset="0"/>
              <a:buNone/>
            </a:pPr>
            <a:r>
              <a:rPr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不制定测试方案可能会存在以下问题：</a:t>
            </a:r>
          </a:p>
          <a:p>
            <a:pPr indent="0" fontAlgn="auto">
              <a:lnSpc>
                <a:spcPct val="150000"/>
              </a:lnSpc>
              <a:buFont typeface="Wingdings" panose="05000000000000000000" charset="0"/>
              <a:buNone/>
            </a:pPr>
            <a:r>
              <a:rPr lang="zh-CN" altLang="en-US" sz="32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测试兼容性问题：</a:t>
            </a:r>
            <a:endParaRPr lang="en-US" sz="28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endParaRPr>
          </a:p>
          <a:p>
            <a:pPr indent="0" fontAlgn="auto">
              <a:lnSpc>
                <a:spcPct val="150000"/>
              </a:lnSpc>
              <a:buFont typeface="Wingdings" panose="05000000000000000000" charset="0"/>
              <a:buNone/>
            </a:pPr>
            <a:r>
              <a:rPr lang="en-US" sz="24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        </a:t>
            </a:r>
            <a:r>
              <a:rPr sz="2400" dirty="0" err="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例如，对于一个测试有效的时钟方案，可能与后续测试所需</a:t>
            </a:r>
            <a:r>
              <a:rPr lang="zh-CN" altLang="en-US" sz="24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需要的时钟</a:t>
            </a:r>
            <a:r>
              <a:rPr sz="2400" dirty="0" err="1">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不兼容，从而导致第一个测试可能需要从头开始重写以便几种时钟方案吻合</a:t>
            </a:r>
            <a:r>
              <a:rPr sz="24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a:t>
            </a:r>
            <a:endParaRPr lang="en-US" sz="24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endParaRPr>
          </a:p>
          <a:p>
            <a:pPr indent="0" fontAlgn="auto">
              <a:lnSpc>
                <a:spcPct val="150000"/>
              </a:lnSpc>
              <a:buFont typeface="Wingdings" panose="05000000000000000000" charset="0"/>
              <a:buNone/>
            </a:pPr>
            <a:endParaRPr sz="24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endParaRPr>
          </a:p>
          <a:p>
            <a:pPr indent="0" fontAlgn="auto">
              <a:lnSpc>
                <a:spcPct val="150000"/>
              </a:lnSpc>
              <a:buFont typeface="Wingdings" panose="05000000000000000000" charset="0"/>
              <a:buNone/>
            </a:pPr>
            <a:r>
              <a:rPr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3、如果不在编码前制定好测试方案，则测试工程师测试时由于缺乏全局观从而导致不能采用有效的测试方法完成所有测试，比如，某些功能点的配合测试等。</a:t>
            </a:r>
          </a:p>
        </p:txBody>
      </p:sp>
    </p:spTree>
    <p:extLst>
      <p:ext uri="{BB962C8B-B14F-4D97-AF65-F5344CB8AC3E}">
        <p14:creationId xmlns:p14="http://schemas.microsoft.com/office/powerpoint/2010/main" val="3522688202"/>
      </p:ext>
    </p:extLst>
  </p:cSld>
  <p:clrMapOvr>
    <a:masterClrMapping/>
  </p:clrMapOvr>
  <p:transition spd="slow">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3275856" y="73269"/>
            <a:ext cx="2420856" cy="646331"/>
          </a:xfrm>
          <a:prstGeom prst="rect">
            <a:avLst/>
          </a:prstGeom>
        </p:spPr>
        <p:txBody>
          <a:bodyPr wrap="none">
            <a:spAutoFit/>
          </a:bodyPr>
          <a:lstStyle/>
          <a:p>
            <a:pPr>
              <a:buClr>
                <a:srgbClr val="FFFFFF"/>
              </a:buClr>
              <a:defRPr/>
            </a:pPr>
            <a:r>
              <a:rPr lang="en-US" altLang="zh-CN" sz="36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3.</a:t>
            </a:r>
            <a:r>
              <a:rPr lang="zh-CN" altLang="en-US" sz="36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测试方案</a:t>
            </a:r>
          </a:p>
        </p:txBody>
      </p:sp>
      <p:sp>
        <p:nvSpPr>
          <p:cNvPr id="16" name="矩形 15"/>
          <p:cNvSpPr/>
          <p:nvPr/>
        </p:nvSpPr>
        <p:spPr>
          <a:xfrm>
            <a:off x="395605" y="1196340"/>
            <a:ext cx="3788410" cy="645160"/>
          </a:xfrm>
          <a:prstGeom prst="rect">
            <a:avLst/>
          </a:prstGeom>
        </p:spPr>
        <p:txBody>
          <a:bodyPr wrap="square">
            <a:spAutoFit/>
            <a:scene3d>
              <a:camera prst="orthographicFront"/>
              <a:lightRig rig="threePt" dir="t"/>
            </a:scene3d>
          </a:bodyPr>
          <a:lstStyle/>
          <a:p>
            <a:pPr indent="0" fontAlgn="auto">
              <a:lnSpc>
                <a:spcPct val="150000"/>
              </a:lnSpc>
              <a:buFont typeface="Wingdings" panose="05000000000000000000" charset="0"/>
              <a:buNone/>
            </a:pPr>
            <a:r>
              <a:rPr lang="zh-CN" sz="24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制作测试方案的优点</a:t>
            </a:r>
          </a:p>
        </p:txBody>
      </p:sp>
      <p:sp>
        <p:nvSpPr>
          <p:cNvPr id="3" name="文本框 2"/>
          <p:cNvSpPr txBox="1"/>
          <p:nvPr/>
        </p:nvSpPr>
        <p:spPr>
          <a:xfrm>
            <a:off x="569595" y="1859915"/>
            <a:ext cx="8322885" cy="5632311"/>
          </a:xfrm>
          <a:prstGeom prst="rect">
            <a:avLst/>
          </a:prstGeom>
          <a:noFill/>
        </p:spPr>
        <p:txBody>
          <a:bodyPr wrap="square" rtlCol="0" anchor="t">
            <a:spAutoFit/>
          </a:bodyPr>
          <a:lstStyle/>
          <a:p>
            <a:pPr>
              <a:lnSpc>
                <a:spcPct val="150000"/>
              </a:lnSpc>
            </a:pPr>
            <a:r>
              <a:rPr lang="zh-CN" altLang="en-US" sz="2400" dirty="0">
                <a:solidFill>
                  <a:schemeClr val="accent1"/>
                </a:solidFill>
                <a:effectLst>
                  <a:outerShdw blurRad="38100" dist="25400" dir="5400000" algn="ctr" rotWithShape="0">
                    <a:srgbClr val="6E747A">
                      <a:alpha val="43000"/>
                    </a:srgbClr>
                  </a:outerShdw>
                </a:effectLst>
              </a:rPr>
              <a:t>1、制定测试方案，掌握整个芯片测试点，在此基础上有效规划所有测试程序。</a:t>
            </a:r>
          </a:p>
          <a:p>
            <a:pPr>
              <a:lnSpc>
                <a:spcPct val="150000"/>
              </a:lnSpc>
            </a:pPr>
            <a:r>
              <a:rPr lang="zh-CN" altLang="en-US" sz="2400" dirty="0">
                <a:solidFill>
                  <a:schemeClr val="accent1"/>
                </a:solidFill>
                <a:effectLst>
                  <a:outerShdw blurRad="38100" dist="25400" dir="5400000" algn="ctr" rotWithShape="0">
                    <a:srgbClr val="6E747A">
                      <a:alpha val="43000"/>
                    </a:srgbClr>
                  </a:outerShdw>
                </a:effectLst>
              </a:rPr>
              <a:t>2、尽早的为外围测试电路（如DIB和探针接口硬件）提供设计指导。</a:t>
            </a:r>
          </a:p>
          <a:p>
            <a:pPr>
              <a:lnSpc>
                <a:spcPct val="150000"/>
              </a:lnSpc>
            </a:pPr>
            <a:r>
              <a:rPr lang="zh-CN" altLang="en-US" sz="2400" dirty="0">
                <a:solidFill>
                  <a:schemeClr val="accent1"/>
                </a:solidFill>
                <a:effectLst>
                  <a:outerShdw blurRad="38100" dist="25400" dir="5400000" algn="ctr" rotWithShape="0">
                    <a:srgbClr val="6E747A">
                      <a:alpha val="43000"/>
                    </a:srgbClr>
                  </a:outerShdw>
                </a:effectLst>
              </a:rPr>
              <a:t>3、有助于识别目标测试仪能力的不足，提前规划替代方案。</a:t>
            </a:r>
            <a:endParaRPr lang="en-US" altLang="zh-CN" sz="2400" dirty="0">
              <a:solidFill>
                <a:schemeClr val="accent1"/>
              </a:solidFill>
              <a:effectLst>
                <a:outerShdw blurRad="38100" dist="25400" dir="5400000" algn="ctr" rotWithShape="0">
                  <a:srgbClr val="6E747A">
                    <a:alpha val="43000"/>
                  </a:srgbClr>
                </a:outerShdw>
              </a:effectLst>
            </a:endParaRPr>
          </a:p>
          <a:p>
            <a:pPr>
              <a:lnSpc>
                <a:spcPct val="150000"/>
              </a:lnSpc>
            </a:pPr>
            <a:endParaRPr lang="en-US" altLang="zh-CN" sz="2400" dirty="0">
              <a:solidFill>
                <a:schemeClr val="accent1"/>
              </a:solidFill>
              <a:effectLst>
                <a:outerShdw blurRad="38100" dist="25400" dir="5400000" algn="ctr" rotWithShape="0">
                  <a:srgbClr val="6E747A">
                    <a:alpha val="43000"/>
                  </a:srgbClr>
                </a:outerShdw>
              </a:effectLst>
            </a:endParaRPr>
          </a:p>
          <a:p>
            <a:pPr>
              <a:lnSpc>
                <a:spcPct val="150000"/>
              </a:lnSpc>
            </a:pPr>
            <a:r>
              <a:rPr lang="zh-CN" altLang="en-US" sz="2400" dirty="0">
                <a:ea typeface="华文细黑" panose="02010600040101010101" pitchFamily="2" charset="-122"/>
              </a:rPr>
              <a:t>另外，有助于和设计工程师沟通，设计工程师可修改</a:t>
            </a:r>
            <a:r>
              <a:rPr lang="en-US" altLang="zh-CN" sz="2400" dirty="0">
                <a:ea typeface="华文细黑" panose="02010600040101010101" pitchFamily="2" charset="-122"/>
              </a:rPr>
              <a:t>IC</a:t>
            </a:r>
            <a:r>
              <a:rPr lang="zh-CN" altLang="en-US" sz="2400" dirty="0">
                <a:ea typeface="华文细黑" panose="02010600040101010101" pitchFamily="2" charset="-122"/>
              </a:rPr>
              <a:t>设计以适应测试仪的缺陷，这是可测性设计（</a:t>
            </a:r>
            <a:r>
              <a:rPr lang="en-US" altLang="zh-CN" sz="2400" dirty="0">
                <a:ea typeface="华文细黑" panose="02010600040101010101" pitchFamily="2" charset="-122"/>
              </a:rPr>
              <a:t>DFT</a:t>
            </a:r>
            <a:r>
              <a:rPr lang="zh-CN" altLang="en-US" sz="2400" dirty="0">
                <a:ea typeface="华文细黑" panose="02010600040101010101" pitchFamily="2" charset="-122"/>
              </a:rPr>
              <a:t>，</a:t>
            </a:r>
            <a:r>
              <a:rPr lang="en-US" altLang="zh-CN" sz="2400" dirty="0">
                <a:ea typeface="华文细黑" panose="02010600040101010101" pitchFamily="2" charset="-122"/>
              </a:rPr>
              <a:t>Design For Testability</a:t>
            </a:r>
            <a:r>
              <a:rPr lang="zh-CN" altLang="en-US" sz="2400" dirty="0">
                <a:ea typeface="华文细黑" panose="02010600040101010101" pitchFamily="2" charset="-122"/>
              </a:rPr>
              <a:t>）的一个例子。</a:t>
            </a:r>
            <a:endParaRPr lang="zh-CN" altLang="en-US" sz="2400" dirty="0">
              <a:solidFill>
                <a:schemeClr val="accent1"/>
              </a:solidFill>
              <a:effectLst>
                <a:outerShdw blurRad="38100" dist="25400" dir="5400000" algn="ctr" rotWithShape="0">
                  <a:srgbClr val="6E747A">
                    <a:alpha val="43000"/>
                  </a:srgbClr>
                </a:outerShdw>
              </a:effectLst>
            </a:endParaRPr>
          </a:p>
          <a:p>
            <a:pPr>
              <a:lnSpc>
                <a:spcPct val="150000"/>
              </a:lnSpc>
            </a:pPr>
            <a:endParaRPr lang="zh-CN" altLang="en-US" sz="2400" dirty="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08396270"/>
      </p:ext>
    </p:extLst>
  </p:cSld>
  <p:clrMapOvr>
    <a:masterClrMapping/>
  </p:clrMapOvr>
  <p:transition spd="slow">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3923928" y="0"/>
            <a:ext cx="2670924"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3.</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测试方案</a:t>
            </a:r>
          </a:p>
        </p:txBody>
      </p:sp>
      <p:sp>
        <p:nvSpPr>
          <p:cNvPr id="3" name="文本框 2"/>
          <p:cNvSpPr txBox="1"/>
          <p:nvPr/>
        </p:nvSpPr>
        <p:spPr>
          <a:xfrm>
            <a:off x="628847" y="1207832"/>
            <a:ext cx="8282305" cy="1384995"/>
          </a:xfrm>
          <a:prstGeom prst="rect">
            <a:avLst/>
          </a:prstGeom>
          <a:noFill/>
        </p:spPr>
        <p:txBody>
          <a:bodyPr wrap="square" rtlCol="0" anchor="t">
            <a:spAutoFit/>
            <a:scene3d>
              <a:camera prst="orthographicFront"/>
              <a:lightRig rig="threePt" dir="t"/>
            </a:scene3d>
          </a:bodyPr>
          <a:lstStyle/>
          <a:p>
            <a:pPr>
              <a:lnSpc>
                <a:spcPct val="150000"/>
              </a:lnSpc>
            </a:pPr>
            <a:r>
              <a:rPr lang="zh-CN" altLang="en-US"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        第一：</a:t>
            </a:r>
            <a:r>
              <a:rPr lang="zh-CN" altLang="zh-CN"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一个完整的测试方案包括</a:t>
            </a:r>
            <a:r>
              <a:rPr lang="zh-CN" altLang="en-US"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数据手册</a:t>
            </a:r>
            <a:r>
              <a:rPr lang="zh-CN" altLang="zh-CN"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上找不到的器件背景信息</a:t>
            </a:r>
            <a:r>
              <a:rPr lang="zh-CN" altLang="en-US"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a:t>
            </a:r>
          </a:p>
        </p:txBody>
      </p:sp>
      <p:sp>
        <p:nvSpPr>
          <p:cNvPr id="12" name="矩形 11"/>
          <p:cNvSpPr/>
          <p:nvPr/>
        </p:nvSpPr>
        <p:spPr>
          <a:xfrm>
            <a:off x="596946" y="2696923"/>
            <a:ext cx="8352928" cy="1569660"/>
          </a:xfrm>
          <a:prstGeom prst="rect">
            <a:avLst/>
          </a:prstGeom>
        </p:spPr>
        <p:txBody>
          <a:bodyPr wrap="square">
            <a:spAutoFit/>
          </a:bodyPr>
          <a:lstStyle/>
          <a:p>
            <a:pPr marL="0" algn="just">
              <a:buNone/>
            </a:pPr>
            <a:r>
              <a:rPr lang="zh-CN" altLang="en-US" sz="2400" dirty="0">
                <a:solidFill>
                  <a:srgbClr val="000000"/>
                </a:solidFill>
                <a:latin typeface="楷体" panose="02010609060101010101" charset="-122"/>
                <a:ea typeface="楷体" panose="02010609060101010101" charset="-122"/>
              </a:rPr>
              <a:t>例</a:t>
            </a:r>
            <a:r>
              <a:rPr lang="en-US" altLang="zh-CN" sz="2400" dirty="0">
                <a:solidFill>
                  <a:srgbClr val="000000"/>
                </a:solidFill>
                <a:latin typeface="楷体" panose="02010609060101010101" charset="-122"/>
                <a:ea typeface="楷体" panose="02010609060101010101" charset="-122"/>
              </a:rPr>
              <a:t>1</a:t>
            </a:r>
            <a:r>
              <a:rPr lang="zh-CN" altLang="en-US" sz="2400" dirty="0">
                <a:solidFill>
                  <a:srgbClr val="000000"/>
                </a:solidFill>
                <a:latin typeface="楷体" panose="02010609060101010101" charset="-122"/>
                <a:ea typeface="楷体" panose="02010609060101010101" charset="-122"/>
              </a:rPr>
              <a:t>：</a:t>
            </a:r>
            <a:r>
              <a:rPr lang="zh-CN" altLang="zh-CN" sz="2400" dirty="0">
                <a:solidFill>
                  <a:srgbClr val="000000"/>
                </a:solidFill>
                <a:latin typeface="楷体" panose="02010609060101010101" charset="-122"/>
                <a:ea typeface="楷体" panose="02010609060101010101" charset="-122"/>
              </a:rPr>
              <a:t>器件具有的测试模式在数据</a:t>
            </a:r>
            <a:r>
              <a:rPr lang="zh-CN" altLang="en-US" sz="2400" dirty="0">
                <a:solidFill>
                  <a:srgbClr val="000000"/>
                </a:solidFill>
                <a:latin typeface="楷体" panose="02010609060101010101" charset="-122"/>
                <a:ea typeface="楷体" panose="02010609060101010101" charset="-122"/>
              </a:rPr>
              <a:t>手册</a:t>
            </a:r>
            <a:r>
              <a:rPr lang="zh-CN" altLang="zh-CN" sz="2400" dirty="0">
                <a:solidFill>
                  <a:srgbClr val="000000"/>
                </a:solidFill>
                <a:latin typeface="楷体" panose="02010609060101010101" charset="-122"/>
                <a:ea typeface="楷体" panose="02010609060101010101" charset="-122"/>
              </a:rPr>
              <a:t>中没有记录，测试方案就是一个列出所有测试模式并说明它们是如何采用的好地方，测试方案也是解释与器件终端应用有关的特殊测试要求的好地方。</a:t>
            </a:r>
            <a:endParaRPr lang="en-US" altLang="zh-CN" sz="2400" dirty="0">
              <a:solidFill>
                <a:srgbClr val="000000"/>
              </a:solidFill>
              <a:latin typeface="楷体" panose="02010609060101010101" charset="-122"/>
              <a:ea typeface="楷体" panose="02010609060101010101" charset="-122"/>
            </a:endParaRPr>
          </a:p>
        </p:txBody>
      </p:sp>
      <p:sp>
        <p:nvSpPr>
          <p:cNvPr id="13" name="矩形 12"/>
          <p:cNvSpPr/>
          <p:nvPr/>
        </p:nvSpPr>
        <p:spPr>
          <a:xfrm>
            <a:off x="611560" y="4454020"/>
            <a:ext cx="8208912" cy="1569660"/>
          </a:xfrm>
          <a:prstGeom prst="rect">
            <a:avLst/>
          </a:prstGeom>
        </p:spPr>
        <p:txBody>
          <a:bodyPr wrap="square">
            <a:spAutoFit/>
          </a:bodyPr>
          <a:lstStyle/>
          <a:p>
            <a:pPr algn="just"/>
            <a:r>
              <a:rPr lang="zh-CN" altLang="en-US" sz="2400" dirty="0">
                <a:solidFill>
                  <a:srgbClr val="000000"/>
                </a:solidFill>
                <a:latin typeface="楷体" panose="02010609060101010101" charset="-122"/>
                <a:ea typeface="楷体" panose="02010609060101010101" charset="-122"/>
              </a:rPr>
              <a:t>例</a:t>
            </a:r>
            <a:r>
              <a:rPr lang="en-US" altLang="zh-CN" sz="2400" dirty="0">
                <a:solidFill>
                  <a:srgbClr val="000000"/>
                </a:solidFill>
                <a:latin typeface="楷体" panose="02010609060101010101" charset="-122"/>
                <a:ea typeface="楷体" panose="02010609060101010101" charset="-122"/>
              </a:rPr>
              <a:t>2</a:t>
            </a:r>
            <a:r>
              <a:rPr lang="zh-CN" altLang="en-US" sz="2400" dirty="0">
                <a:solidFill>
                  <a:srgbClr val="000000"/>
                </a:solidFill>
                <a:latin typeface="楷体" panose="02010609060101010101" charset="-122"/>
                <a:ea typeface="楷体" panose="02010609060101010101" charset="-122"/>
              </a:rPr>
              <a:t>：</a:t>
            </a:r>
            <a:r>
              <a:rPr lang="zh-CN" altLang="zh-CN" sz="2400" dirty="0">
                <a:solidFill>
                  <a:srgbClr val="000000"/>
                </a:solidFill>
                <a:latin typeface="楷体" panose="02010609060101010101" charset="-122"/>
                <a:ea typeface="楷体" panose="02010609060101010101" charset="-122"/>
              </a:rPr>
              <a:t>数据</a:t>
            </a:r>
            <a:r>
              <a:rPr lang="zh-CN" altLang="en-US" sz="2400" dirty="0">
                <a:solidFill>
                  <a:srgbClr val="000000"/>
                </a:solidFill>
                <a:latin typeface="楷体" panose="02010609060101010101" charset="-122"/>
                <a:ea typeface="楷体" panose="02010609060101010101" charset="-122"/>
              </a:rPr>
              <a:t>手册</a:t>
            </a:r>
            <a:r>
              <a:rPr lang="zh-CN" altLang="zh-CN" sz="2400" dirty="0">
                <a:solidFill>
                  <a:srgbClr val="000000"/>
                </a:solidFill>
                <a:latin typeface="楷体" panose="02010609060101010101" charset="-122"/>
                <a:ea typeface="楷体" panose="02010609060101010101" charset="-122"/>
              </a:rPr>
              <a:t>上可能列出了一个称为错误向量幅度（</a:t>
            </a:r>
            <a:r>
              <a:rPr lang="en-US" altLang="zh-CN" sz="2400" dirty="0">
                <a:solidFill>
                  <a:srgbClr val="000000"/>
                </a:solidFill>
                <a:latin typeface="楷体" panose="02010609060101010101" charset="-122"/>
                <a:ea typeface="楷体" panose="02010609060101010101" charset="-122"/>
              </a:rPr>
              <a:t>error vector magnitude</a:t>
            </a:r>
            <a:r>
              <a:rPr lang="zh-CN" altLang="zh-CN" sz="2400" dirty="0">
                <a:solidFill>
                  <a:srgbClr val="000000"/>
                </a:solidFill>
                <a:latin typeface="楷体" panose="02010609060101010101" charset="-122"/>
                <a:ea typeface="楷体" panose="02010609060101010101" charset="-122"/>
              </a:rPr>
              <a:t>）的参数，而这个参数在单独的电信标准中可能有更为详细的记录，可以在测试方案中解释一些测试的细节</a:t>
            </a:r>
            <a:r>
              <a:rPr lang="zh-CN" altLang="en-US" sz="2400" dirty="0">
                <a:solidFill>
                  <a:srgbClr val="000000"/>
                </a:solidFill>
                <a:latin typeface="楷体" panose="02010609060101010101" charset="-122"/>
                <a:ea typeface="楷体" panose="02010609060101010101" charset="-122"/>
              </a:rPr>
              <a:t>。</a:t>
            </a:r>
          </a:p>
        </p:txBody>
      </p:sp>
    </p:spTree>
    <p:extLst>
      <p:ext uri="{BB962C8B-B14F-4D97-AF65-F5344CB8AC3E}">
        <p14:creationId xmlns:p14="http://schemas.microsoft.com/office/powerpoint/2010/main" val="2818785306"/>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7785" y="116632"/>
            <a:ext cx="6611104" cy="584775"/>
          </a:xfrm>
          <a:prstGeom prst="rect">
            <a:avLst/>
          </a:prstGeom>
        </p:spPr>
        <p:txBody>
          <a:bodyPr wrap="none">
            <a:spAutoFit/>
          </a:bodyPr>
          <a:lstStyle/>
          <a:p>
            <a:pPr marL="342900" indent="-342900" algn="ctr"/>
            <a:r>
              <a:rPr lang="zh-CN" altLang="en-US" sz="3200" kern="0" dirty="0">
                <a:solidFill>
                  <a:srgbClr val="990000"/>
                </a:solidFill>
                <a:latin typeface="Comic Sans MS" panose="030F0702030302020204" pitchFamily="66" charset="0"/>
                <a:ea typeface="隶书" panose="02010509060101010101" pitchFamily="49" charset="-122"/>
              </a:rPr>
              <a:t>例：</a:t>
            </a:r>
            <a:r>
              <a:rPr lang="en-US" altLang="zh-CN" sz="3200" kern="0" dirty="0">
                <a:solidFill>
                  <a:srgbClr val="990000"/>
                </a:solidFill>
                <a:latin typeface="Comic Sans MS" panose="030F0702030302020204" pitchFamily="66" charset="0"/>
                <a:ea typeface="隶书" panose="02010509060101010101" pitchFamily="49" charset="-122"/>
              </a:rPr>
              <a:t>PMU</a:t>
            </a:r>
            <a:r>
              <a:rPr lang="zh-CN" altLang="en-US" sz="3200" kern="0" dirty="0">
                <a:solidFill>
                  <a:srgbClr val="990000"/>
                </a:solidFill>
                <a:latin typeface="Comic Sans MS" panose="030F0702030302020204" pitchFamily="66" charset="0"/>
                <a:ea typeface="隶书" panose="02010509060101010101" pitchFamily="49" charset="-122"/>
              </a:rPr>
              <a:t>功能进行连接性测试方法</a:t>
            </a:r>
          </a:p>
        </p:txBody>
      </p:sp>
      <p:sp>
        <p:nvSpPr>
          <p:cNvPr id="3" name="文本框 2"/>
          <p:cNvSpPr txBox="1"/>
          <p:nvPr/>
        </p:nvSpPr>
        <p:spPr>
          <a:xfrm>
            <a:off x="575048" y="1340768"/>
            <a:ext cx="8317432" cy="5262979"/>
          </a:xfrm>
          <a:prstGeom prst="rect">
            <a:avLst/>
          </a:prstGeom>
          <a:noFill/>
        </p:spPr>
        <p:txBody>
          <a:bodyPr wrap="square" rtlCol="0">
            <a:spAutoFit/>
          </a:bodyPr>
          <a:lstStyle/>
          <a:p>
            <a:r>
              <a:rPr lang="en-US" altLang="zh-CN" sz="2400" b="1" dirty="0"/>
              <a:t>PMU</a:t>
            </a:r>
            <a:r>
              <a:rPr lang="zh-CN" altLang="en-US" sz="2400" b="1" dirty="0"/>
              <a:t>：在</a:t>
            </a:r>
            <a:r>
              <a:rPr lang="en-US" altLang="zh-CN" sz="2400" b="1" dirty="0"/>
              <a:t>ATE</a:t>
            </a:r>
            <a:r>
              <a:rPr lang="zh-CN" altLang="en-US" sz="2400" b="1" dirty="0"/>
              <a:t>中，常设计有</a:t>
            </a:r>
            <a:r>
              <a:rPr lang="en-US" altLang="zh-CN" sz="2400" b="1" dirty="0"/>
              <a:t>Paramedic Measurement Unit </a:t>
            </a:r>
            <a:r>
              <a:rPr lang="zh-CN" altLang="en-US" sz="2400" b="1" dirty="0"/>
              <a:t>（</a:t>
            </a:r>
            <a:r>
              <a:rPr lang="en-US" altLang="zh-CN" sz="2400" b="1" dirty="0"/>
              <a:t> PMU</a:t>
            </a:r>
            <a:r>
              <a:rPr lang="zh-CN" altLang="en-US" sz="2400" b="1" dirty="0"/>
              <a:t>，参数测量单元）电路，方便进行</a:t>
            </a:r>
            <a:r>
              <a:rPr lang="en-US" altLang="zh-CN" sz="2400" b="1" dirty="0"/>
              <a:t>DC</a:t>
            </a:r>
            <a:r>
              <a:rPr lang="zh-CN" altLang="en-US" sz="2400" b="1" dirty="0"/>
              <a:t>参数测试，一些系统的</a:t>
            </a:r>
            <a:r>
              <a:rPr lang="en-US" altLang="zh-CN" sz="2400" b="1" dirty="0"/>
              <a:t>PMU</a:t>
            </a:r>
            <a:r>
              <a:rPr lang="zh-CN" altLang="en-US" sz="2400" b="1" dirty="0"/>
              <a:t>也是</a:t>
            </a:r>
            <a:r>
              <a:rPr lang="en-US" altLang="zh-CN" sz="2400" b="1" dirty="0"/>
              <a:t>per pin</a:t>
            </a:r>
            <a:r>
              <a:rPr lang="zh-CN" altLang="en-US" sz="2400" b="1" dirty="0"/>
              <a:t>结构的称为</a:t>
            </a:r>
            <a:r>
              <a:rPr lang="en-US" altLang="zh-CN" sz="2400" b="1" dirty="0"/>
              <a:t>PPMU</a:t>
            </a:r>
            <a:r>
              <a:rPr lang="zh-CN" altLang="en-US" sz="2400" b="1" dirty="0"/>
              <a:t>，安装在测试头（</a:t>
            </a:r>
            <a:r>
              <a:rPr lang="en-US" altLang="zh-CN" sz="2400" b="1" dirty="0"/>
              <a:t>Test Head</a:t>
            </a:r>
            <a:r>
              <a:rPr lang="zh-CN" altLang="en-US" sz="2400" b="1" dirty="0"/>
              <a:t>）中。</a:t>
            </a:r>
            <a:endParaRPr lang="en-US" altLang="zh-CN" sz="2400" b="1" dirty="0"/>
          </a:p>
          <a:p>
            <a:endParaRPr lang="en-US" altLang="zh-CN" sz="2400" b="1" dirty="0"/>
          </a:p>
          <a:p>
            <a:r>
              <a:rPr lang="en-US" altLang="zh-CN" sz="2400" b="1" dirty="0">
                <a:solidFill>
                  <a:schemeClr val="tx1">
                    <a:lumMod val="50000"/>
                  </a:schemeClr>
                </a:solidFill>
              </a:rPr>
              <a:t>PMU</a:t>
            </a:r>
            <a:r>
              <a:rPr lang="zh-CN" altLang="en-US" sz="2400" b="1" dirty="0">
                <a:solidFill>
                  <a:schemeClr val="tx1">
                    <a:lumMod val="50000"/>
                  </a:schemeClr>
                </a:solidFill>
              </a:rPr>
              <a:t>工作原理：驱动电流进入器件而去量测电压，或者为器件加上电压而去量测产生的电流。分别简称为（</a:t>
            </a:r>
            <a:r>
              <a:rPr lang="en-US" altLang="zh-CN" sz="2400" b="1" dirty="0">
                <a:solidFill>
                  <a:schemeClr val="tx1">
                    <a:lumMod val="50000"/>
                  </a:schemeClr>
                </a:solidFill>
              </a:rPr>
              <a:t>FIMV</a:t>
            </a:r>
            <a:r>
              <a:rPr lang="zh-CN" altLang="en-US" sz="2400" b="1" dirty="0">
                <a:solidFill>
                  <a:schemeClr val="tx1">
                    <a:lumMod val="50000"/>
                  </a:schemeClr>
                </a:solidFill>
              </a:rPr>
              <a:t>，驱流测压）和驱压测流（</a:t>
            </a:r>
            <a:r>
              <a:rPr lang="en-US" altLang="zh-CN" sz="2400" b="1" dirty="0">
                <a:solidFill>
                  <a:schemeClr val="tx1">
                    <a:lumMod val="50000"/>
                  </a:schemeClr>
                </a:solidFill>
              </a:rPr>
              <a:t>FVMI</a:t>
            </a:r>
            <a:r>
              <a:rPr lang="zh-CN" altLang="en-US" sz="2400" b="1" dirty="0">
                <a:solidFill>
                  <a:schemeClr val="tx1">
                    <a:lumMod val="50000"/>
                  </a:schemeClr>
                </a:solidFill>
              </a:rPr>
              <a:t>）。</a:t>
            </a:r>
          </a:p>
          <a:p>
            <a:endParaRPr lang="en-US" altLang="zh-CN" sz="2400" b="1" dirty="0"/>
          </a:p>
          <a:p>
            <a:r>
              <a:rPr lang="zh-CN" altLang="en-US" sz="2400" b="1" dirty="0">
                <a:solidFill>
                  <a:srgbClr val="FF0000"/>
                </a:solidFill>
                <a:latin typeface="Times New Roman" panose="02020603050405020304" pitchFamily="18" charset="0"/>
              </a:rPr>
              <a:t>注意：</a:t>
            </a:r>
            <a:r>
              <a:rPr lang="zh-CN" altLang="en-US" sz="2400" b="1" dirty="0"/>
              <a:t>需要进行钳位设置（</a:t>
            </a:r>
            <a:r>
              <a:rPr lang="en-US" altLang="zh-CN" sz="2400" b="1" dirty="0"/>
              <a:t>Clamp Settings</a:t>
            </a:r>
            <a:r>
              <a:rPr lang="zh-CN" altLang="en-US" sz="2400" b="1" dirty="0"/>
              <a:t>）。当</a:t>
            </a:r>
            <a:r>
              <a:rPr lang="en-US" altLang="zh-CN" sz="2400" b="1" dirty="0"/>
              <a:t>PMU</a:t>
            </a:r>
            <a:r>
              <a:rPr lang="zh-CN" altLang="en-US" sz="2400" b="1" dirty="0"/>
              <a:t>作为电压源时负载不能短路或很小，作为电流源时负载不能开路或很大。否则会分别引起负载两端电流、电压过大，解决的方法是分别设置电流和电压钳位。</a:t>
            </a:r>
          </a:p>
          <a:p>
            <a:endParaRPr lang="zh-CN" altLang="en-US" sz="2400" b="1" dirty="0"/>
          </a:p>
        </p:txBody>
      </p:sp>
    </p:spTree>
    <p:extLst>
      <p:ext uri="{BB962C8B-B14F-4D97-AF65-F5344CB8AC3E}">
        <p14:creationId xmlns:p14="http://schemas.microsoft.com/office/powerpoint/2010/main" val="1727098807"/>
      </p:ext>
    </p:extLst>
  </p:cSld>
  <p:clrMapOvr>
    <a:masterClrMapping/>
  </p:clrMapOvr>
  <p:transition spd="slow">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4067944" y="-6033"/>
            <a:ext cx="2670924"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3.</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测试方案</a:t>
            </a:r>
          </a:p>
        </p:txBody>
      </p:sp>
      <p:sp>
        <p:nvSpPr>
          <p:cNvPr id="3" name="文本框 2"/>
          <p:cNvSpPr txBox="1"/>
          <p:nvPr/>
        </p:nvSpPr>
        <p:spPr>
          <a:xfrm>
            <a:off x="322143" y="1041596"/>
            <a:ext cx="8282305" cy="2031325"/>
          </a:xfrm>
          <a:prstGeom prst="rect">
            <a:avLst/>
          </a:prstGeom>
          <a:noFill/>
        </p:spPr>
        <p:txBody>
          <a:bodyPr wrap="square" rtlCol="0" anchor="t">
            <a:spAutoFit/>
            <a:scene3d>
              <a:camera prst="orthographicFront"/>
              <a:lightRig rig="threePt" dir="t"/>
            </a:scene3d>
          </a:bodyPr>
          <a:lstStyle/>
          <a:p>
            <a:pPr>
              <a:lnSpc>
                <a:spcPct val="150000"/>
              </a:lnSpc>
            </a:pPr>
            <a:r>
              <a:rPr lang="zh-CN" altLang="en-US"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        第二：</a:t>
            </a:r>
            <a:r>
              <a:rPr lang="zh-CN" altLang="zh-CN"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测试方案应该解释每个测试目的以及它与数据</a:t>
            </a:r>
            <a:r>
              <a:rPr lang="zh-CN" altLang="en-US"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手册</a:t>
            </a:r>
            <a:r>
              <a:rPr lang="zh-CN" altLang="zh-CN"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规格的关系，也应该解释测试工程师在某个测试中所做的假设</a:t>
            </a:r>
            <a:r>
              <a:rPr lang="zh-CN" altLang="en-US"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a:t>
            </a:r>
            <a:endParaRPr lang="en-US" altLang="zh-CN" sz="2800" b="0" kern="1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p:cNvSpPr/>
              <p:nvPr/>
            </p:nvSpPr>
            <p:spPr>
              <a:xfrm>
                <a:off x="355160" y="3279468"/>
                <a:ext cx="8496944" cy="3108543"/>
              </a:xfrm>
              <a:prstGeom prst="rect">
                <a:avLst/>
              </a:prstGeom>
            </p:spPr>
            <p:txBody>
              <a:bodyPr wrap="square">
                <a:spAutoFit/>
              </a:bodyPr>
              <a:lstStyle/>
              <a:p>
                <a:pPr marL="0" algn="just">
                  <a:buNone/>
                </a:pPr>
                <a:r>
                  <a:rPr lang="zh-CN" altLang="en-US" sz="2400" dirty="0">
                    <a:solidFill>
                      <a:srgbClr val="000000"/>
                    </a:solidFill>
                    <a:latin typeface="楷体" panose="02010609060101010101" charset="-122"/>
                    <a:ea typeface="楷体" panose="02010609060101010101" charset="-122"/>
                  </a:rPr>
                  <a:t>例：</a:t>
                </a:r>
                <a:r>
                  <a:rPr lang="zh-CN" altLang="zh-CN" sz="2400" dirty="0">
                    <a:solidFill>
                      <a:srgbClr val="000000"/>
                    </a:solidFill>
                    <a:latin typeface="楷体" panose="02010609060101010101" charset="-122"/>
                    <a:ea typeface="楷体" panose="02010609060101010101" charset="-122"/>
                  </a:rPr>
                  <a:t>放大器的绝对增益可以指定从</a:t>
                </a:r>
                <a14:m>
                  <m:oMath xmlns:m="http://schemas.openxmlformats.org/officeDocument/2006/math">
                    <m:r>
                      <a:rPr lang="en-US" altLang="zh-CN" sz="2400" b="0" i="1" smtClean="0">
                        <a:solidFill>
                          <a:srgbClr val="000000"/>
                        </a:solidFill>
                        <a:latin typeface="Cambria Math" panose="02040503050406030204" pitchFamily="18" charset="0"/>
                        <a:ea typeface="楷体" panose="02010609060101010101" charset="-122"/>
                      </a:rPr>
                      <m:t>0</m:t>
                    </m:r>
                    <m:r>
                      <a:rPr lang="en-US" altLang="zh-CN" sz="2400" i="1">
                        <a:solidFill>
                          <a:srgbClr val="000000"/>
                        </a:solidFill>
                        <a:latin typeface="Cambria Math" panose="02040503050406030204" pitchFamily="18" charset="0"/>
                        <a:ea typeface="楷体" panose="02010609060101010101" charset="-122"/>
                      </a:rPr>
                      <m:t>~</m:t>
                    </m:r>
                  </m:oMath>
                </a14:m>
                <a:r>
                  <a:rPr lang="en-US" altLang="zh-CN" sz="2800" dirty="0">
                    <a:solidFill>
                      <a:srgbClr val="000000"/>
                    </a:solidFill>
                    <a:latin typeface="Times New Roman" panose="02020603050405020304" pitchFamily="18" charset="0"/>
                    <a:cs typeface="Times New Roman" panose="02020603050405020304" pitchFamily="18" charset="0"/>
                  </a:rPr>
                  <a:t>10KHz</a:t>
                </a:r>
                <a:r>
                  <a:rPr lang="zh-CN" altLang="zh-CN" sz="2400" dirty="0">
                    <a:solidFill>
                      <a:srgbClr val="000000"/>
                    </a:solidFill>
                    <a:latin typeface="楷体" panose="02010609060101010101" charset="-122"/>
                    <a:ea typeface="楷体" panose="02010609060101010101" charset="-122"/>
                  </a:rPr>
                  <a:t>进行测试</a:t>
                </a:r>
                <a:r>
                  <a:rPr lang="zh-CN" altLang="en-US" sz="2400" dirty="0">
                    <a:solidFill>
                      <a:srgbClr val="000000"/>
                    </a:solidFill>
                    <a:latin typeface="楷体" panose="02010609060101010101" charset="-122"/>
                    <a:ea typeface="楷体" panose="02010609060101010101" charset="-122"/>
                  </a:rPr>
                  <a:t>。</a:t>
                </a:r>
                <a:r>
                  <a:rPr lang="zh-CN" altLang="zh-CN" sz="2400" dirty="0">
                    <a:solidFill>
                      <a:srgbClr val="000000"/>
                    </a:solidFill>
                    <a:latin typeface="楷体" panose="02010609060101010101" charset="-122"/>
                    <a:ea typeface="楷体" panose="02010609060101010101" charset="-122"/>
                  </a:rPr>
                  <a:t>如果测试工程师只打算在</a:t>
                </a:r>
                <a:r>
                  <a:rPr lang="en-US" altLang="zh-CN" sz="2400" dirty="0">
                    <a:solidFill>
                      <a:srgbClr val="000000"/>
                    </a:solidFill>
                    <a:latin typeface="楷体" panose="02010609060101010101" charset="-122"/>
                    <a:ea typeface="楷体" panose="02010609060101010101" charset="-122"/>
                  </a:rPr>
                  <a:t>3</a:t>
                </a:r>
                <a:r>
                  <a:rPr lang="zh-CN" altLang="zh-CN" sz="2400" dirty="0">
                    <a:solidFill>
                      <a:srgbClr val="000000"/>
                    </a:solidFill>
                    <a:latin typeface="楷体" panose="02010609060101010101" charset="-122"/>
                    <a:ea typeface="楷体" panose="02010609060101010101" charset="-122"/>
                  </a:rPr>
                  <a:t>个频率下测试绝对增益</a:t>
                </a:r>
                <a:r>
                  <a:rPr lang="zh-CN" altLang="en-US" sz="2400" dirty="0">
                    <a:solidFill>
                      <a:srgbClr val="000000"/>
                    </a:solidFill>
                    <a:latin typeface="楷体" panose="02010609060101010101" charset="-122"/>
                    <a:ea typeface="楷体" panose="02010609060101010101" charset="-122"/>
                  </a:rPr>
                  <a:t>。</a:t>
                </a:r>
                <a:endParaRPr lang="en-US" altLang="zh-CN" sz="2400" dirty="0">
                  <a:solidFill>
                    <a:srgbClr val="000000"/>
                  </a:solidFill>
                  <a:latin typeface="楷体" panose="02010609060101010101" charset="-122"/>
                  <a:ea typeface="楷体" panose="02010609060101010101" charset="-122"/>
                </a:endParaRPr>
              </a:p>
              <a:p>
                <a:pPr marL="0" algn="just">
                  <a:buNone/>
                </a:pPr>
                <a:endParaRPr lang="en-US" altLang="zh-CN" sz="2400" dirty="0">
                  <a:solidFill>
                    <a:srgbClr val="000000"/>
                  </a:solidFill>
                  <a:latin typeface="楷体" panose="02010609060101010101" charset="-122"/>
                  <a:ea typeface="楷体" panose="02010609060101010101" charset="-122"/>
                </a:endParaRPr>
              </a:p>
              <a:p>
                <a:pPr algn="just"/>
                <a:r>
                  <a:rPr lang="zh-CN" altLang="zh-CN" sz="2400" dirty="0">
                    <a:solidFill>
                      <a:srgbClr val="000000"/>
                    </a:solidFill>
                    <a:latin typeface="楷体" panose="02010609060101010101" charset="-122"/>
                    <a:ea typeface="楷体" panose="02010609060101010101" charset="-122"/>
                  </a:rPr>
                  <a:t>那么测试方案中就应该解释为什么选择</a:t>
                </a:r>
                <a:r>
                  <a:rPr lang="en-US" altLang="zh-CN" sz="2400" dirty="0">
                    <a:solidFill>
                      <a:srgbClr val="000000"/>
                    </a:solidFill>
                    <a:latin typeface="楷体" panose="02010609060101010101" charset="-122"/>
                    <a:ea typeface="楷体" panose="02010609060101010101" charset="-122"/>
                  </a:rPr>
                  <a:t>3</a:t>
                </a:r>
                <a:r>
                  <a:rPr lang="zh-CN" altLang="zh-CN" sz="2400" dirty="0">
                    <a:solidFill>
                      <a:srgbClr val="000000"/>
                    </a:solidFill>
                    <a:latin typeface="楷体" panose="02010609060101010101" charset="-122"/>
                    <a:ea typeface="楷体" panose="02010609060101010101" charset="-122"/>
                  </a:rPr>
                  <a:t>个频率，是任意选择？还是与设计中预期的缺点有关？还应该回答如下问题：输入信号电平是多少？器件输出期望的典型电平值是多少？信噪比测试能与增益测试同时测试吗？</a:t>
                </a:r>
              </a:p>
              <a:p>
                <a:pPr marL="0" algn="just">
                  <a:buNone/>
                </a:pPr>
                <a:endParaRPr lang="en-US" altLang="zh-CN" sz="2400" dirty="0">
                  <a:solidFill>
                    <a:srgbClr val="000000"/>
                  </a:solidFill>
                  <a:latin typeface="楷体" panose="02010609060101010101" charset="-122"/>
                  <a:ea typeface="楷体" panose="02010609060101010101"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355160" y="3279468"/>
                <a:ext cx="8496944" cy="3108543"/>
              </a:xfrm>
              <a:prstGeom prst="rect">
                <a:avLst/>
              </a:prstGeom>
              <a:blipFill rotWithShape="0">
                <a:blip r:embed="rId3"/>
                <a:stretch>
                  <a:fillRect l="-1076" t="-2157" r="-11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5535830"/>
      </p:ext>
    </p:extLst>
  </p:cSld>
  <p:clrMapOvr>
    <a:masterClrMapping/>
  </p:clrMapOvr>
  <p:transition spd="slow">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3818751" y="43456"/>
            <a:ext cx="2670924"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3.</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测试方案</a:t>
            </a:r>
          </a:p>
        </p:txBody>
      </p:sp>
      <p:sp>
        <p:nvSpPr>
          <p:cNvPr id="3" name="文本框 2"/>
          <p:cNvSpPr txBox="1"/>
          <p:nvPr/>
        </p:nvSpPr>
        <p:spPr>
          <a:xfrm>
            <a:off x="430847" y="1040501"/>
            <a:ext cx="8282305" cy="1384995"/>
          </a:xfrm>
          <a:prstGeom prst="rect">
            <a:avLst/>
          </a:prstGeom>
          <a:noFill/>
        </p:spPr>
        <p:txBody>
          <a:bodyPr wrap="square" rtlCol="0" anchor="t">
            <a:spAutoFit/>
            <a:scene3d>
              <a:camera prst="orthographicFront"/>
              <a:lightRig rig="threePt" dir="t"/>
            </a:scene3d>
          </a:bodyPr>
          <a:lstStyle/>
          <a:p>
            <a:pPr>
              <a:lnSpc>
                <a:spcPct val="150000"/>
              </a:lnSpc>
            </a:pPr>
            <a:r>
              <a:rPr lang="zh-CN" altLang="en-US"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        第三：每个测试增加硬件</a:t>
            </a:r>
            <a:r>
              <a:rPr lang="zh-CN" altLang="en-US" sz="28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原理框</a:t>
            </a:r>
            <a:r>
              <a:rPr lang="zh-CN" altLang="en-US"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图。硬件原理框图图可以解释测试</a:t>
            </a:r>
            <a:r>
              <a:rPr lang="zh-CN" alt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所需的很多细节</a:t>
            </a:r>
            <a:r>
              <a:rPr lang="zh-CN" altLang="en-US"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a:t>
            </a:r>
          </a:p>
        </p:txBody>
      </p:sp>
      <p:grpSp>
        <p:nvGrpSpPr>
          <p:cNvPr id="12" name="组合 11"/>
          <p:cNvGrpSpPr/>
          <p:nvPr/>
        </p:nvGrpSpPr>
        <p:grpSpPr>
          <a:xfrm>
            <a:off x="323528" y="2529855"/>
            <a:ext cx="4752528" cy="4321784"/>
            <a:chOff x="539552" y="2204864"/>
            <a:chExt cx="4742798" cy="4538695"/>
          </a:xfrm>
        </p:grpSpPr>
        <p:sp>
          <p:nvSpPr>
            <p:cNvPr id="13" name="矩形 12"/>
            <p:cNvSpPr/>
            <p:nvPr/>
          </p:nvSpPr>
          <p:spPr>
            <a:xfrm>
              <a:off x="571100" y="4707249"/>
              <a:ext cx="4572000" cy="2036310"/>
            </a:xfrm>
            <a:prstGeom prst="rect">
              <a:avLst/>
            </a:prstGeom>
            <a:solidFill>
              <a:schemeClr val="bg1"/>
            </a:solidFill>
            <a:ln w="12700">
              <a:solidFill>
                <a:srgbClr val="996600"/>
              </a:solidFill>
            </a:ln>
            <a:effectLst/>
          </p:spPr>
          <p:txBody>
            <a:bodyPr>
              <a:spAutoFit/>
            </a:bodyPr>
            <a:lstStyle/>
            <a:p>
              <a:r>
                <a:rPr lang="zh-CN" altLang="zh-CN" sz="2400" dirty="0">
                  <a:solidFill>
                    <a:srgbClr val="FF0000"/>
                  </a:solidFill>
                  <a:latin typeface="楷体" panose="02010609060101010101" charset="-122"/>
                  <a:ea typeface="楷体" panose="02010609060101010101" charset="-122"/>
                </a:rPr>
                <a:t>它实际上代表了一个非常复杂器件的一小部分测试，因为</a:t>
              </a:r>
              <a:r>
                <a:rPr lang="en-US" altLang="zh-CN" sz="2400" dirty="0">
                  <a:solidFill>
                    <a:srgbClr val="FF0000"/>
                  </a:solidFill>
                  <a:latin typeface="楷体" panose="02010609060101010101" charset="-122"/>
                  <a:ea typeface="楷体" panose="02010609060101010101" charset="-122"/>
                </a:rPr>
                <a:t>DUT</a:t>
              </a:r>
              <a:r>
                <a:rPr lang="zh-CN" altLang="zh-CN" sz="2400" dirty="0">
                  <a:solidFill>
                    <a:srgbClr val="FF0000"/>
                  </a:solidFill>
                  <a:latin typeface="楷体" panose="02010609060101010101" charset="-122"/>
                  <a:ea typeface="楷体" panose="02010609060101010101" charset="-122"/>
                </a:rPr>
                <a:t>大多数其他引脚在测试中无关紧要，为了清楚起见，它们可以从图中删去。</a:t>
              </a:r>
              <a:endParaRPr lang="zh-CN" altLang="en-US" sz="2400" dirty="0">
                <a:solidFill>
                  <a:srgbClr val="FF0000"/>
                </a:solidFill>
                <a:latin typeface="楷体" panose="02010609060101010101" charset="-122"/>
                <a:ea typeface="楷体" panose="02010609060101010101" charset="-122"/>
              </a:endParaRPr>
            </a:p>
          </p:txBody>
        </p:sp>
        <p:grpSp>
          <p:nvGrpSpPr>
            <p:cNvPr id="14" name="组合 13"/>
            <p:cNvGrpSpPr/>
            <p:nvPr/>
          </p:nvGrpSpPr>
          <p:grpSpPr>
            <a:xfrm>
              <a:off x="539552" y="2204864"/>
              <a:ext cx="4742798" cy="2459855"/>
              <a:chOff x="581580" y="2713567"/>
              <a:chExt cx="4595965" cy="2339679"/>
            </a:xfrm>
          </p:grpSpPr>
          <p:graphicFrame>
            <p:nvGraphicFramePr>
              <p:cNvPr id="15" name="对象 14"/>
              <p:cNvGraphicFramePr>
                <a:graphicFrameLocks noChangeAspect="1"/>
              </p:cNvGraphicFramePr>
              <p:nvPr/>
            </p:nvGraphicFramePr>
            <p:xfrm>
              <a:off x="581580" y="2713567"/>
              <a:ext cx="4595965" cy="1800200"/>
            </p:xfrm>
            <a:graphic>
              <a:graphicData uri="http://schemas.openxmlformats.org/presentationml/2006/ole">
                <mc:AlternateContent xmlns:mc="http://schemas.openxmlformats.org/markup-compatibility/2006">
                  <mc:Choice xmlns:v="urn:schemas-microsoft-com:vml" Requires="v">
                    <p:oleObj spid="_x0000_s83000" name="Visio" r:id="rId4" imgW="4305300" imgH="1676400" progId="Visio.Drawing.15">
                      <p:embed/>
                    </p:oleObj>
                  </mc:Choice>
                  <mc:Fallback>
                    <p:oleObj name="Visio" r:id="rId4" imgW="4305300" imgH="1676400" progId="Visio.Drawing.15">
                      <p:embed/>
                      <p:pic>
                        <p:nvPicPr>
                          <p:cNvPr id="0" name=""/>
                          <p:cNvPicPr>
                            <a:picLocks noChangeAspect="1" noChangeArrowheads="1"/>
                          </p:cNvPicPr>
                          <p:nvPr/>
                        </p:nvPicPr>
                        <p:blipFill>
                          <a:blip r:embed="rId5"/>
                          <a:srcRect/>
                          <a:stretch>
                            <a:fillRect/>
                          </a:stretch>
                        </p:blipFill>
                        <p:spPr bwMode="auto">
                          <a:xfrm>
                            <a:off x="581580" y="2713567"/>
                            <a:ext cx="4595965" cy="1800200"/>
                          </a:xfrm>
                          <a:prstGeom prst="rect">
                            <a:avLst/>
                          </a:prstGeom>
                          <a:noFill/>
                        </p:spPr>
                      </p:pic>
                    </p:oleObj>
                  </mc:Fallback>
                </mc:AlternateContent>
              </a:graphicData>
            </a:graphic>
          </p:graphicFrame>
          <p:sp>
            <p:nvSpPr>
              <p:cNvPr id="16" name="矩形 15"/>
              <p:cNvSpPr/>
              <p:nvPr/>
            </p:nvSpPr>
            <p:spPr>
              <a:xfrm>
                <a:off x="971600" y="4653136"/>
                <a:ext cx="3647152" cy="400110"/>
              </a:xfrm>
              <a:prstGeom prst="rect">
                <a:avLst/>
              </a:prstGeom>
            </p:spPr>
            <p:txBody>
              <a:bodyPr wrap="none">
                <a:spAutoFit/>
              </a:bodyPr>
              <a:lstStyle/>
              <a:p>
                <a:r>
                  <a:rPr lang="en-US" altLang="zh-CN" sz="2000" dirty="0">
                    <a:solidFill>
                      <a:srgbClr val="000000"/>
                    </a:solidFill>
                    <a:latin typeface="宋体" panose="02010600030101010101" pitchFamily="2" charset="-122"/>
                    <a:cs typeface="Times New Roman" panose="02020603050405020304" pitchFamily="18" charset="0"/>
                  </a:rPr>
                  <a:t>DAC</a:t>
                </a:r>
                <a:r>
                  <a:rPr lang="zh-CN" altLang="zh-CN" sz="2000" dirty="0">
                    <a:solidFill>
                      <a:srgbClr val="000000"/>
                    </a:solidFill>
                    <a:cs typeface="Times New Roman" panose="02020603050405020304" pitchFamily="18" charset="0"/>
                  </a:rPr>
                  <a:t>的满量程输出测试的测试图</a:t>
                </a:r>
                <a:endParaRPr lang="zh-CN" altLang="en-US" sz="2000" dirty="0">
                  <a:solidFill>
                    <a:srgbClr val="000000"/>
                  </a:solidFill>
                </a:endParaRPr>
              </a:p>
            </p:txBody>
          </p:sp>
        </p:grpSp>
      </p:grpSp>
      <p:sp>
        <p:nvSpPr>
          <p:cNvPr id="17" name="矩形 16"/>
          <p:cNvSpPr/>
          <p:nvPr/>
        </p:nvSpPr>
        <p:spPr>
          <a:xfrm>
            <a:off x="5436096" y="2251955"/>
            <a:ext cx="3816424" cy="4154984"/>
          </a:xfrm>
          <a:prstGeom prst="rect">
            <a:avLst/>
          </a:prstGeom>
        </p:spPr>
        <p:txBody>
          <a:bodyPr wrap="square">
            <a:spAutoFit/>
          </a:bodyPr>
          <a:lstStyle/>
          <a:p>
            <a:r>
              <a:rPr lang="zh-CN" altLang="zh-CN" sz="2400" dirty="0">
                <a:solidFill>
                  <a:schemeClr val="accent1"/>
                </a:solidFill>
                <a:latin typeface="楷体" panose="02010609060101010101" charset="-122"/>
                <a:ea typeface="楷体" panose="02010609060101010101" charset="-122"/>
                <a:cs typeface="Times New Roman" panose="02020603050405020304" pitchFamily="18" charset="0"/>
              </a:rPr>
              <a:t>在测试方案图中，这个简化的框图往往比全面的详细电路图更有用。消除混乱的另一个方法就是记录默认条件，在测试方案的开头，默认条件如名义上的电源设置和名义上数字定时可以记录在“默认”部分，除非另有说明，假定这些默认值可以应用到所有剩下的测试描述中。</a:t>
            </a:r>
            <a:endParaRPr lang="zh-CN" altLang="en-US" sz="2400" dirty="0">
              <a:solidFill>
                <a:schemeClr val="accent1"/>
              </a:solidFill>
              <a:latin typeface="楷体" panose="02010609060101010101" charset="-122"/>
              <a:ea typeface="楷体" panose="02010609060101010101" charset="-122"/>
              <a:cs typeface="Times New Roman" panose="02020603050405020304" pitchFamily="18" charset="0"/>
            </a:endParaRPr>
          </a:p>
        </p:txBody>
      </p:sp>
    </p:spTree>
    <p:extLst>
      <p:ext uri="{BB962C8B-B14F-4D97-AF65-F5344CB8AC3E}">
        <p14:creationId xmlns:p14="http://schemas.microsoft.com/office/powerpoint/2010/main" val="2456623237"/>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3923928" y="11674"/>
            <a:ext cx="2670924"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3.</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测试方案</a:t>
            </a:r>
          </a:p>
        </p:txBody>
      </p:sp>
      <p:sp>
        <p:nvSpPr>
          <p:cNvPr id="3" name="文本框 2"/>
          <p:cNvSpPr txBox="1"/>
          <p:nvPr/>
        </p:nvSpPr>
        <p:spPr>
          <a:xfrm>
            <a:off x="628847" y="1207832"/>
            <a:ext cx="8282305" cy="2677656"/>
          </a:xfrm>
          <a:prstGeom prst="rect">
            <a:avLst/>
          </a:prstGeom>
          <a:noFill/>
        </p:spPr>
        <p:txBody>
          <a:bodyPr wrap="square" rtlCol="0" anchor="t">
            <a:spAutoFit/>
            <a:scene3d>
              <a:camera prst="orthographicFront"/>
              <a:lightRig rig="threePt" dir="t"/>
            </a:scene3d>
          </a:bodyPr>
          <a:lstStyle/>
          <a:p>
            <a:pPr>
              <a:lnSpc>
                <a:spcPct val="150000"/>
              </a:lnSpc>
            </a:pPr>
            <a:r>
              <a:rPr lang="zh-CN" altLang="en-US" sz="28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       第四：测试描述应该以与测试仪无关的方式记录下来。使得所有工程小组的成员更容易了解测试目的以及怎样才能完美实现。</a:t>
            </a:r>
          </a:p>
          <a:p>
            <a:pPr>
              <a:lnSpc>
                <a:spcPct val="150000"/>
              </a:lnSpc>
            </a:pPr>
            <a:endParaRPr lang="zh-CN" altLang="en-US" sz="28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14" name="矩形 13"/>
          <p:cNvSpPr/>
          <p:nvPr/>
        </p:nvSpPr>
        <p:spPr>
          <a:xfrm>
            <a:off x="197768" y="3284984"/>
            <a:ext cx="8748464" cy="1938992"/>
          </a:xfrm>
          <a:prstGeom prst="rect">
            <a:avLst/>
          </a:prstGeom>
        </p:spPr>
        <p:txBody>
          <a:bodyPr wrap="square">
            <a:spAutoFit/>
          </a:bodyPr>
          <a:lstStyle/>
          <a:p>
            <a:r>
              <a:rPr lang="en-US" altLang="zh-CN" sz="2400" dirty="0">
                <a:solidFill>
                  <a:srgbClr val="000000"/>
                </a:solidFill>
                <a:latin typeface="楷体" panose="02010609060101010101" charset="-122"/>
                <a:ea typeface="楷体" panose="02010609060101010101" charset="-122"/>
              </a:rPr>
              <a:t>    </a:t>
            </a:r>
            <a:r>
              <a:rPr lang="zh-CN" altLang="zh-CN" sz="2400" dirty="0">
                <a:solidFill>
                  <a:srgbClr val="000000"/>
                </a:solidFill>
                <a:latin typeface="楷体" panose="02010609060101010101" charset="-122"/>
                <a:ea typeface="楷体" panose="02010609060101010101" charset="-122"/>
              </a:rPr>
              <a:t>如果测试方案可以与测试仪无关的方式记录每次测试，那么使得测试程序可以很容易从一个测试仪转换到另一个测试仪。</a:t>
            </a:r>
            <a:endParaRPr lang="en-US" altLang="zh-CN" sz="2400" dirty="0">
              <a:solidFill>
                <a:srgbClr val="000000"/>
              </a:solidFill>
              <a:latin typeface="楷体" panose="02010609060101010101" charset="-122"/>
              <a:ea typeface="楷体" panose="02010609060101010101" charset="-122"/>
            </a:endParaRPr>
          </a:p>
          <a:p>
            <a:r>
              <a:rPr lang="en-US" altLang="zh-CN" sz="2400" dirty="0">
                <a:solidFill>
                  <a:srgbClr val="000000"/>
                </a:solidFill>
                <a:latin typeface="楷体" panose="02010609060101010101" charset="-122"/>
                <a:ea typeface="楷体" panose="02010609060101010101" charset="-122"/>
              </a:rPr>
              <a:t>    </a:t>
            </a:r>
            <a:r>
              <a:rPr lang="zh-CN" altLang="zh-CN" sz="2400" dirty="0">
                <a:solidFill>
                  <a:srgbClr val="000000"/>
                </a:solidFill>
                <a:latin typeface="楷体" panose="02010609060101010101" charset="-122"/>
                <a:ea typeface="楷体" panose="02010609060101010101" charset="-122"/>
              </a:rPr>
              <a:t>测试仪指定的信息，如数字化仪采样速率和仪表范围设置可以增加到测试方案中，但是它们可能被放在一般与测试仪无关的描述之后的单独一小节中。</a:t>
            </a:r>
            <a:endParaRPr lang="zh-CN" altLang="en-US" sz="2400" dirty="0">
              <a:solidFill>
                <a:srgbClr val="000000"/>
              </a:solidFill>
              <a:latin typeface="楷体" panose="02010609060101010101" charset="-122"/>
              <a:ea typeface="楷体" panose="02010609060101010101" charset="-122"/>
            </a:endParaRPr>
          </a:p>
        </p:txBody>
      </p:sp>
    </p:spTree>
    <p:extLst>
      <p:ext uri="{BB962C8B-B14F-4D97-AF65-F5344CB8AC3E}">
        <p14:creationId xmlns:p14="http://schemas.microsoft.com/office/powerpoint/2010/main" val="103350035"/>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3995936" y="40751"/>
            <a:ext cx="2670924"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3.</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测试方案</a:t>
            </a:r>
          </a:p>
        </p:txBody>
      </p:sp>
      <p:sp>
        <p:nvSpPr>
          <p:cNvPr id="12" name="矩形 11"/>
          <p:cNvSpPr/>
          <p:nvPr/>
        </p:nvSpPr>
        <p:spPr>
          <a:xfrm>
            <a:off x="395536" y="1149387"/>
            <a:ext cx="8352828" cy="954107"/>
          </a:xfrm>
          <a:prstGeom prst="rect">
            <a:avLst/>
          </a:prstGeom>
        </p:spPr>
        <p:txBody>
          <a:bodyPr wrap="square">
            <a:spAutoFit/>
          </a:bodyPr>
          <a:lstStyle/>
          <a:p>
            <a:r>
              <a:rPr lang="zh-CN" altLang="en-US" sz="2800" dirty="0">
                <a:solidFill>
                  <a:schemeClr val="accent1"/>
                </a:solidFill>
                <a:latin typeface="Times New Roman" panose="02020603050405020304" pitchFamily="18" charset="0"/>
                <a:ea typeface="楷体" panose="02010609060101010101" charset="-122"/>
                <a:cs typeface="Times New Roman" panose="02020603050405020304" pitchFamily="18" charset="0"/>
              </a:rPr>
              <a:t>一、设计规格中可能包含某些不能测试或不必测试的参数。这些内部规格只对设计工程师有意义。</a:t>
            </a:r>
          </a:p>
        </p:txBody>
      </p:sp>
      <p:grpSp>
        <p:nvGrpSpPr>
          <p:cNvPr id="13" name="组合 12"/>
          <p:cNvGrpSpPr/>
          <p:nvPr/>
        </p:nvGrpSpPr>
        <p:grpSpPr>
          <a:xfrm>
            <a:off x="395536" y="2554246"/>
            <a:ext cx="7704856" cy="1569660"/>
            <a:chOff x="683568" y="1945902"/>
            <a:chExt cx="7704856" cy="1569660"/>
          </a:xfrm>
        </p:grpSpPr>
        <p:sp>
          <p:nvSpPr>
            <p:cNvPr id="15" name="矩形 14"/>
            <p:cNvSpPr/>
            <p:nvPr/>
          </p:nvSpPr>
          <p:spPr>
            <a:xfrm>
              <a:off x="683568" y="1945902"/>
              <a:ext cx="7704856" cy="1569660"/>
            </a:xfrm>
            <a:prstGeom prst="rect">
              <a:avLst/>
            </a:prstGeom>
          </p:spPr>
          <p:txBody>
            <a:bodyPr wrap="square">
              <a:spAutoFit/>
            </a:bodyPr>
            <a:lstStyle/>
            <a:p>
              <a:r>
                <a:rPr lang="zh-CN" altLang="en-US" sz="2400" dirty="0">
                  <a:latin typeface="楷体" panose="02010609060101010101" charset="-122"/>
                  <a:ea typeface="楷体" panose="02010609060101010101" charset="-122"/>
                </a:rPr>
                <a:t>例：</a:t>
              </a:r>
              <a:r>
                <a:rPr lang="zh-CN" altLang="zh-CN" sz="2400" dirty="0">
                  <a:latin typeface="楷体" panose="02010609060101010101" charset="-122"/>
                  <a:ea typeface="楷体" panose="02010609060101010101" charset="-122"/>
                </a:rPr>
                <a:t>一个片上电阻规格为</a:t>
              </a:r>
              <a:r>
                <a:rPr lang="en-US" altLang="zh-CN" sz="2400" dirty="0">
                  <a:latin typeface="楷体" panose="02010609060101010101" charset="-122"/>
                  <a:ea typeface="楷体" panose="02010609060101010101" charset="-122"/>
                </a:rPr>
                <a:t>          </a:t>
              </a:r>
              <a:r>
                <a:rPr lang="zh-CN" altLang="en-US" sz="2400" dirty="0">
                  <a:latin typeface="楷体" panose="02010609060101010101" charset="-122"/>
                  <a:ea typeface="楷体" panose="02010609060101010101" charset="-122"/>
                </a:rPr>
                <a:t>，</a:t>
              </a:r>
              <a:r>
                <a:rPr lang="zh-CN" altLang="zh-CN" sz="2400" dirty="0">
                  <a:latin typeface="楷体" panose="02010609060101010101" charset="-122"/>
                  <a:ea typeface="楷体" panose="02010609060101010101" charset="-122"/>
                </a:rPr>
                <a:t>电阻测试一般方法采用给电阻两端施加电流，测量电压，利用欧姆定律计算电阻值。然而，如果电阻连接在运算放大器增益级的反馈路径上，那么电阻就可能无法直接测量。</a:t>
              </a:r>
              <a:endParaRPr lang="zh-CN" altLang="en-US" sz="2400" dirty="0">
                <a:latin typeface="楷体" panose="02010609060101010101" charset="-122"/>
                <a:ea typeface="楷体" panose="02010609060101010101" charset="-122"/>
              </a:endParaRPr>
            </a:p>
          </p:txBody>
        </p:sp>
        <p:graphicFrame>
          <p:nvGraphicFramePr>
            <p:cNvPr id="16" name="对象 15"/>
            <p:cNvGraphicFramePr>
              <a:graphicFrameLocks noChangeAspect="1"/>
            </p:cNvGraphicFramePr>
            <p:nvPr/>
          </p:nvGraphicFramePr>
          <p:xfrm>
            <a:off x="4056679" y="2075402"/>
            <a:ext cx="1606605" cy="321321"/>
          </p:xfrm>
          <a:graphic>
            <a:graphicData uri="http://schemas.openxmlformats.org/presentationml/2006/ole">
              <mc:AlternateContent xmlns:mc="http://schemas.openxmlformats.org/markup-compatibility/2006">
                <mc:Choice xmlns:v="urn:schemas-microsoft-com:vml" Requires="v">
                  <p:oleObj spid="_x0000_s84024" name="Equation" r:id="rId4" imgW="901065" imgH="177800" progId="Equation.DSMT4">
                    <p:embed/>
                  </p:oleObj>
                </mc:Choice>
                <mc:Fallback>
                  <p:oleObj name="Equation" r:id="rId4" imgW="901065" imgH="177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6679" y="2075402"/>
                          <a:ext cx="1606605" cy="321321"/>
                        </a:xfrm>
                        <a:prstGeom prst="rect">
                          <a:avLst/>
                        </a:prstGeom>
                        <a:noFill/>
                      </p:spPr>
                    </p:pic>
                  </p:oleObj>
                </mc:Fallback>
              </mc:AlternateContent>
            </a:graphicData>
          </a:graphic>
        </p:graphicFrame>
      </p:grpSp>
      <p:sp>
        <p:nvSpPr>
          <p:cNvPr id="17" name="矩形 16"/>
          <p:cNvSpPr/>
          <p:nvPr/>
        </p:nvSpPr>
        <p:spPr>
          <a:xfrm>
            <a:off x="386974" y="4284951"/>
            <a:ext cx="8352828" cy="2246769"/>
          </a:xfrm>
          <a:prstGeom prst="rect">
            <a:avLst/>
          </a:prstGeom>
        </p:spPr>
        <p:txBody>
          <a:bodyPr wrap="square">
            <a:spAutoFit/>
          </a:bodyPr>
          <a:lstStyle/>
          <a:p>
            <a:r>
              <a:rPr lang="zh-CN" altLang="en-US" sz="2800" dirty="0">
                <a:solidFill>
                  <a:schemeClr val="accent1"/>
                </a:solidFill>
                <a:latin typeface="Times New Roman" panose="02020603050405020304" pitchFamily="18" charset="0"/>
                <a:ea typeface="楷体" panose="02010609060101010101" charset="-122"/>
                <a:cs typeface="Times New Roman" panose="02020603050405020304" pitchFamily="18" charset="0"/>
              </a:rPr>
              <a:t>二、测试工程师应向设计工程师核实这个规格是设计规格还是产品规格。如果确信是产品规格，那么测试工程师无法测量这个参数，就必须采取一定的方法使得这个参数是可测量的（如前期增加可测性设计（</a:t>
            </a:r>
            <a:r>
              <a:rPr lang="en-US" altLang="zh-CN" sz="2800" dirty="0">
                <a:solidFill>
                  <a:schemeClr val="accent1"/>
                </a:solidFill>
                <a:latin typeface="Times New Roman" panose="02020603050405020304" pitchFamily="18" charset="0"/>
                <a:ea typeface="楷体" panose="02010609060101010101" charset="-122"/>
                <a:cs typeface="Times New Roman" panose="02020603050405020304" pitchFamily="18" charset="0"/>
              </a:rPr>
              <a:t>DFT</a:t>
            </a:r>
            <a:r>
              <a:rPr lang="zh-CN" altLang="en-US" sz="2800" dirty="0">
                <a:solidFill>
                  <a:schemeClr val="accent1"/>
                </a:solidFill>
                <a:latin typeface="Times New Roman" panose="02020603050405020304" pitchFamily="18" charset="0"/>
                <a:ea typeface="楷体" panose="02010609060101010101" charset="-122"/>
                <a:cs typeface="Times New Roman" panose="02020603050405020304" pitchFamily="18" charset="0"/>
              </a:rPr>
              <a:t>）结构）。</a:t>
            </a:r>
          </a:p>
        </p:txBody>
      </p:sp>
    </p:spTree>
    <p:extLst>
      <p:ext uri="{BB962C8B-B14F-4D97-AF65-F5344CB8AC3E}">
        <p14:creationId xmlns:p14="http://schemas.microsoft.com/office/powerpoint/2010/main" val="2227998949"/>
      </p:ext>
    </p:extLst>
  </p:cSld>
  <p:clrMapOvr>
    <a:masterClrMapping/>
  </p:clrMapOvr>
  <p:transition spd="slow">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3635896" y="45810"/>
            <a:ext cx="2670924"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3.</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测试方案</a:t>
            </a:r>
          </a:p>
        </p:txBody>
      </p:sp>
      <p:sp>
        <p:nvSpPr>
          <p:cNvPr id="14" name="矩形 13"/>
          <p:cNvSpPr/>
          <p:nvPr/>
        </p:nvSpPr>
        <p:spPr>
          <a:xfrm>
            <a:off x="378008" y="1135220"/>
            <a:ext cx="8208912" cy="4401205"/>
          </a:xfrm>
          <a:prstGeom prst="rect">
            <a:avLst/>
          </a:prstGeom>
        </p:spPr>
        <p:txBody>
          <a:bodyPr wrap="square">
            <a:spAutoFit/>
          </a:bodyPr>
          <a:lstStyle/>
          <a:p>
            <a:pPr algn="just"/>
            <a:r>
              <a:rPr lang="zh-CN" altLang="en-US" sz="2400" b="1" dirty="0">
                <a:solidFill>
                  <a:schemeClr val="accent4">
                    <a:lumMod val="75000"/>
                    <a:lumOff val="25000"/>
                  </a:schemeClr>
                </a:solidFill>
                <a:latin typeface="Times New Roman" panose="02020603050405020304" pitchFamily="18" charset="0"/>
                <a:ea typeface="楷体" panose="02010609060101010101" charset="-122"/>
                <a:cs typeface="Times New Roman" panose="02020603050405020304" pitchFamily="18" charset="0"/>
              </a:rPr>
              <a:t>     </a:t>
            </a:r>
            <a:r>
              <a:rPr lang="zh-CN" altLang="en-US" sz="3200" b="1" dirty="0">
                <a:solidFill>
                  <a:schemeClr val="accent1"/>
                </a:solidFill>
                <a:latin typeface="Times New Roman" panose="02020603050405020304" pitchFamily="18" charset="0"/>
                <a:ea typeface="楷体" panose="02010609060101010101" charset="-122"/>
                <a:cs typeface="Times New Roman" panose="02020603050405020304" pitchFamily="18" charset="0"/>
              </a:rPr>
              <a:t>难点：</a:t>
            </a:r>
            <a:endParaRPr lang="en-US" altLang="zh-CN" sz="2400" b="1" dirty="0">
              <a:solidFill>
                <a:schemeClr val="accent1"/>
              </a:solidFill>
              <a:latin typeface="Times New Roman" panose="02020603050405020304" pitchFamily="18" charset="0"/>
              <a:ea typeface="楷体" panose="02010609060101010101" charset="-122"/>
              <a:cs typeface="Times New Roman" panose="02020603050405020304" pitchFamily="18" charset="0"/>
            </a:endParaRPr>
          </a:p>
          <a:p>
            <a:pPr algn="just"/>
            <a:endParaRPr lang="en-US" altLang="zh-CN" sz="2400" b="1" dirty="0">
              <a:solidFill>
                <a:schemeClr val="accent4">
                  <a:lumMod val="75000"/>
                  <a:lumOff val="25000"/>
                </a:schemeClr>
              </a:solidFill>
              <a:latin typeface="Times New Roman" panose="02020603050405020304" pitchFamily="18" charset="0"/>
              <a:ea typeface="楷体" panose="02010609060101010101" charset="-122"/>
              <a:cs typeface="Times New Roman" panose="02020603050405020304" pitchFamily="18" charset="0"/>
            </a:endParaRPr>
          </a:p>
          <a:p>
            <a:pPr marL="342900" indent="-342900" algn="just">
              <a:buFont typeface="Wingdings" panose="05000000000000000000" pitchFamily="2" charset="2"/>
              <a:buChar char="Ø"/>
            </a:pPr>
            <a:r>
              <a:rPr lang="zh-CN" altLang="en-US" sz="3200" dirty="0">
                <a:solidFill>
                  <a:srgbClr val="000000"/>
                </a:solidFill>
                <a:latin typeface="楷体" panose="02010609060101010101" charset="-122"/>
                <a:ea typeface="楷体" panose="02010609060101010101" charset="-122"/>
              </a:rPr>
              <a:t>数据手册隐含情况需要测试点进行覆盖，且测试点之间可能存在相互影响；</a:t>
            </a:r>
            <a:endParaRPr lang="en-US" altLang="zh-CN" sz="3200" dirty="0">
              <a:solidFill>
                <a:srgbClr val="000000"/>
              </a:solidFill>
              <a:latin typeface="楷体" panose="02010609060101010101" charset="-122"/>
              <a:ea typeface="楷体" panose="02010609060101010101" charset="-122"/>
            </a:endParaRPr>
          </a:p>
          <a:p>
            <a:pPr marL="342900" indent="-342900" algn="just">
              <a:buFont typeface="Wingdings" panose="05000000000000000000" pitchFamily="2" charset="2"/>
              <a:buChar char="Ø"/>
            </a:pPr>
            <a:r>
              <a:rPr lang="zh-CN" altLang="en-US" sz="3200" dirty="0">
                <a:solidFill>
                  <a:srgbClr val="000000"/>
                </a:solidFill>
                <a:latin typeface="楷体" panose="02010609060101010101" charset="-122"/>
                <a:ea typeface="楷体" panose="02010609060101010101" charset="-122"/>
              </a:rPr>
              <a:t>条件复杂的情况下如何采用等价测试去覆盖（注重边界测试子集的覆盖）。</a:t>
            </a:r>
            <a:endParaRPr lang="en-US" altLang="zh-CN" sz="3200" dirty="0">
              <a:solidFill>
                <a:srgbClr val="000000"/>
              </a:solidFill>
              <a:latin typeface="楷体" panose="02010609060101010101" charset="-122"/>
              <a:ea typeface="楷体" panose="02010609060101010101" charset="-122"/>
            </a:endParaRPr>
          </a:p>
          <a:p>
            <a:pPr marL="342900" indent="-342900" algn="just">
              <a:buFont typeface="Wingdings" panose="05000000000000000000" pitchFamily="2" charset="2"/>
              <a:buChar char="Ø"/>
            </a:pPr>
            <a:endParaRPr lang="en-US" altLang="zh-CN" sz="3200" dirty="0">
              <a:solidFill>
                <a:srgbClr val="000000"/>
              </a:solidFill>
              <a:latin typeface="楷体" panose="02010609060101010101" charset="-122"/>
              <a:ea typeface="楷体" panose="02010609060101010101" charset="-122"/>
            </a:endParaRPr>
          </a:p>
          <a:p>
            <a:pPr marL="342900" indent="-342900" algn="just">
              <a:buFont typeface="Wingdings" panose="05000000000000000000" pitchFamily="2" charset="2"/>
              <a:buChar char="Ø"/>
            </a:pPr>
            <a:endParaRPr lang="en-US" altLang="zh-CN" sz="3200" dirty="0">
              <a:solidFill>
                <a:srgbClr val="000000"/>
              </a:solidFill>
              <a:latin typeface="楷体" panose="02010609060101010101" charset="-122"/>
              <a:ea typeface="楷体" panose="02010609060101010101" charset="-122"/>
            </a:endParaRPr>
          </a:p>
          <a:p>
            <a:pPr algn="just"/>
            <a:r>
              <a:rPr lang="zh-CN" altLang="en-US" sz="3200" b="1" dirty="0">
                <a:solidFill>
                  <a:schemeClr val="accent1"/>
                </a:solidFill>
                <a:latin typeface="Times New Roman" panose="02020603050405020304" pitchFamily="18" charset="0"/>
                <a:ea typeface="楷体" panose="02010609060101010101" charset="-122"/>
                <a:cs typeface="Times New Roman" panose="02020603050405020304" pitchFamily="18" charset="0"/>
              </a:rPr>
              <a:t>需要学习故障模拟与仿真等知识。</a:t>
            </a:r>
            <a:endParaRPr lang="en-US" altLang="zh-CN" sz="3200" b="1" dirty="0">
              <a:solidFill>
                <a:schemeClr val="accent1"/>
              </a:solidFill>
              <a:latin typeface="Times New Roman" panose="02020603050405020304" pitchFamily="18" charset="0"/>
              <a:ea typeface="楷体" panose="02010609060101010101" charset="-122"/>
              <a:cs typeface="Times New Roman" panose="02020603050405020304" pitchFamily="18" charset="0"/>
            </a:endParaRPr>
          </a:p>
        </p:txBody>
      </p:sp>
    </p:spTree>
    <p:extLst>
      <p:ext uri="{BB962C8B-B14F-4D97-AF65-F5344CB8AC3E}">
        <p14:creationId xmlns:p14="http://schemas.microsoft.com/office/powerpoint/2010/main" val="1885228581"/>
      </p:ext>
    </p:extLst>
  </p:cSld>
  <p:clrMapOvr>
    <a:masterClrMapping/>
  </p:clrMapOvr>
  <p:transition spd="slow">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971600" y="630709"/>
            <a:ext cx="8928992" cy="854075"/>
          </a:xfrm>
        </p:spPr>
        <p:txBody>
          <a:bodyPr anchor="ctr"/>
          <a:lstStyle/>
          <a:p>
            <a:pPr marL="342900" indent="-342900" algn="ctr"/>
            <a:r>
              <a:rPr lang="zh-CN" altLang="en-US" sz="3200" dirty="0">
                <a:solidFill>
                  <a:srgbClr val="990000"/>
                </a:solidFill>
                <a:latin typeface="Comic Sans MS" panose="030F0702030302020204" pitchFamily="66" charset="0"/>
                <a:ea typeface="隶书" panose="02010509060101010101" pitchFamily="49" charset="-122"/>
              </a:rPr>
              <a:t>数据手册（</a:t>
            </a:r>
            <a:r>
              <a:rPr lang="en-US" altLang="zh-CN" sz="3200" dirty="0">
                <a:solidFill>
                  <a:srgbClr val="990000"/>
                </a:solidFill>
                <a:latin typeface="Comic Sans MS" panose="030F0702030302020204" pitchFamily="66" charset="0"/>
                <a:ea typeface="隶书" panose="02010509060101010101" pitchFamily="49" charset="-122"/>
              </a:rPr>
              <a:t>datasheet</a:t>
            </a:r>
            <a:r>
              <a:rPr lang="zh-CN" altLang="en-US" sz="3200" dirty="0">
                <a:solidFill>
                  <a:srgbClr val="990000"/>
                </a:solidFill>
                <a:latin typeface="Comic Sans MS" panose="030F0702030302020204" pitchFamily="66" charset="0"/>
                <a:ea typeface="隶书" panose="02010509060101010101" pitchFamily="49" charset="-122"/>
              </a:rPr>
              <a:t>）的用途</a:t>
            </a:r>
          </a:p>
        </p:txBody>
      </p:sp>
      <p:sp>
        <p:nvSpPr>
          <p:cNvPr id="3" name="内容占位符 2"/>
          <p:cNvSpPr>
            <a:spLocks noGrp="1"/>
          </p:cNvSpPr>
          <p:nvPr>
            <p:ph idx="4294967295"/>
          </p:nvPr>
        </p:nvSpPr>
        <p:spPr>
          <a:xfrm>
            <a:off x="395536" y="1484784"/>
            <a:ext cx="8352928" cy="4464496"/>
          </a:xfrm>
        </p:spPr>
        <p:txBody>
          <a:bodyPr lIns="0" tIns="0" rIns="0" bIns="0"/>
          <a:lstStyle/>
          <a:p>
            <a:pPr marL="0" indent="444500" algn="just">
              <a:buNone/>
            </a:pPr>
            <a:r>
              <a:rPr lang="zh-CN" altLang="zh-CN" dirty="0"/>
              <a:t>测试方案</a:t>
            </a:r>
            <a:r>
              <a:rPr lang="zh-CN" altLang="en-US" dirty="0"/>
              <a:t>主要包括</a:t>
            </a:r>
            <a:r>
              <a:rPr lang="zh-CN" altLang="zh-CN" dirty="0"/>
              <a:t>一个测试列表</a:t>
            </a:r>
            <a:r>
              <a:rPr lang="zh-CN" altLang="en-US" dirty="0"/>
              <a:t>或测试流程，</a:t>
            </a:r>
            <a:r>
              <a:rPr lang="zh-CN" altLang="zh-CN" dirty="0"/>
              <a:t>以用于验证特定的被测器件（</a:t>
            </a:r>
            <a:r>
              <a:rPr lang="en-US" altLang="zh-CN" dirty="0"/>
              <a:t>DUT</a:t>
            </a:r>
            <a:r>
              <a:rPr lang="zh-CN" altLang="zh-CN" dirty="0"/>
              <a:t>）</a:t>
            </a:r>
            <a:r>
              <a:rPr lang="zh-CN" altLang="en-US" dirty="0"/>
              <a:t>的</a:t>
            </a:r>
            <a:r>
              <a:rPr lang="zh-CN" altLang="zh-CN" dirty="0"/>
              <a:t>质量。生成</a:t>
            </a:r>
            <a:r>
              <a:rPr lang="zh-CN" altLang="zh-CN" dirty="0">
                <a:solidFill>
                  <a:srgbClr val="FF0000"/>
                </a:solidFill>
              </a:rPr>
              <a:t>测试方案的依据</a:t>
            </a:r>
            <a:r>
              <a:rPr lang="zh-CN" altLang="zh-CN" dirty="0"/>
              <a:t>主要来源于所</a:t>
            </a:r>
            <a:r>
              <a:rPr lang="zh-CN" altLang="en-US" dirty="0"/>
              <a:t>测</a:t>
            </a:r>
            <a:r>
              <a:rPr lang="zh-CN" altLang="zh-CN" dirty="0"/>
              <a:t>器件</a:t>
            </a:r>
            <a:r>
              <a:rPr lang="zh-CN" altLang="en-US" dirty="0"/>
              <a:t>数据手册</a:t>
            </a:r>
            <a:r>
              <a:rPr lang="zh-CN" altLang="zh-CN" dirty="0"/>
              <a:t>或规格清单</a:t>
            </a:r>
            <a:r>
              <a:rPr lang="zh-CN" altLang="en-US" dirty="0"/>
              <a:t>。</a:t>
            </a:r>
            <a:endParaRPr lang="en-US" altLang="zh-CN" dirty="0"/>
          </a:p>
          <a:p>
            <a:pPr marL="0" indent="444500" algn="just">
              <a:buNone/>
            </a:pPr>
            <a:endParaRPr lang="en-US" altLang="zh-CN" dirty="0"/>
          </a:p>
          <a:p>
            <a:pPr marL="0" indent="444500" algn="just">
              <a:buNone/>
            </a:pPr>
            <a:r>
              <a:rPr lang="zh-CN" altLang="en-US" dirty="0"/>
              <a:t>器件数据手册主要有以下用途：</a:t>
            </a:r>
            <a:endParaRPr lang="en-US" altLang="zh-CN" dirty="0">
              <a:solidFill>
                <a:srgbClr val="7030A0"/>
              </a:solidFill>
            </a:endParaRPr>
          </a:p>
          <a:p>
            <a:pPr eaLnBrk="1" hangingPunct="1">
              <a:spcBef>
                <a:spcPts val="600"/>
              </a:spcBef>
              <a:buClrTx/>
              <a:buSzTx/>
              <a:buFontTx/>
              <a:buNone/>
            </a:pPr>
            <a:r>
              <a:rPr lang="en-US" altLang="zh-CN" dirty="0">
                <a:solidFill>
                  <a:srgbClr val="7030A0"/>
                </a:solidFill>
                <a:ea typeface="华文细黑" panose="02010600040101010101" pitchFamily="2" charset="-122"/>
              </a:rPr>
              <a:t>①</a:t>
            </a:r>
            <a:r>
              <a:rPr lang="zh-CN" altLang="en-US" dirty="0">
                <a:solidFill>
                  <a:srgbClr val="7030A0"/>
                </a:solidFill>
                <a:ea typeface="华文细黑" panose="02010600040101010101" pitchFamily="2" charset="-122"/>
              </a:rPr>
              <a:t>设计新器件</a:t>
            </a:r>
            <a:r>
              <a:rPr lang="zh-CN" altLang="zh-CN" dirty="0">
                <a:solidFill>
                  <a:srgbClr val="7030A0"/>
                </a:solidFill>
                <a:ea typeface="华文细黑" panose="02010600040101010101" pitchFamily="2" charset="-122"/>
              </a:rPr>
              <a:t>时，</a:t>
            </a:r>
            <a:r>
              <a:rPr lang="zh-CN" altLang="en-US" dirty="0">
                <a:solidFill>
                  <a:srgbClr val="7030A0"/>
                </a:solidFill>
                <a:ea typeface="华文细黑" panose="02010600040101010101" pitchFamily="2" charset="-122"/>
              </a:rPr>
              <a:t>数据手册</a:t>
            </a:r>
            <a:r>
              <a:rPr lang="zh-CN" altLang="zh-CN" dirty="0">
                <a:solidFill>
                  <a:srgbClr val="7030A0"/>
                </a:solidFill>
                <a:ea typeface="华文细黑" panose="02010600040101010101" pitchFamily="2" charset="-122"/>
              </a:rPr>
              <a:t>起着设计</a:t>
            </a:r>
            <a:r>
              <a:rPr lang="zh-CN" altLang="en-US" dirty="0">
                <a:solidFill>
                  <a:srgbClr val="7030A0"/>
                </a:solidFill>
                <a:ea typeface="华文细黑" panose="02010600040101010101" pitchFamily="2" charset="-122"/>
              </a:rPr>
              <a:t>规范</a:t>
            </a:r>
            <a:r>
              <a:rPr lang="zh-CN" altLang="zh-CN" dirty="0">
                <a:solidFill>
                  <a:srgbClr val="7030A0"/>
                </a:solidFill>
                <a:ea typeface="华文细黑" panose="02010600040101010101" pitchFamily="2" charset="-122"/>
              </a:rPr>
              <a:t>的作用</a:t>
            </a:r>
            <a:endParaRPr lang="zh-CN" altLang="en-US" dirty="0">
              <a:solidFill>
                <a:srgbClr val="7030A0"/>
              </a:solidFill>
              <a:ea typeface="华文细黑" panose="02010600040101010101" pitchFamily="2" charset="-122"/>
            </a:endParaRPr>
          </a:p>
          <a:p>
            <a:pPr eaLnBrk="1" hangingPunct="1">
              <a:spcBef>
                <a:spcPts val="600"/>
              </a:spcBef>
              <a:buClrTx/>
              <a:buSzTx/>
              <a:buNone/>
            </a:pPr>
            <a:r>
              <a:rPr lang="zh-CN" altLang="en-US" dirty="0">
                <a:solidFill>
                  <a:srgbClr val="7030A0"/>
                </a:solidFill>
                <a:ea typeface="华文细黑" panose="02010600040101010101" pitchFamily="2" charset="-122"/>
              </a:rPr>
              <a:t>②帮助编写</a:t>
            </a:r>
            <a:r>
              <a:rPr lang="zh-CN" altLang="zh-CN" dirty="0">
                <a:solidFill>
                  <a:srgbClr val="7030A0"/>
                </a:solidFill>
                <a:ea typeface="华文细黑" panose="02010600040101010101" pitchFamily="2" charset="-122"/>
              </a:rPr>
              <a:t>测试方案或开发测试程序</a:t>
            </a:r>
            <a:endParaRPr lang="en-US" altLang="zh-CN" dirty="0">
              <a:solidFill>
                <a:srgbClr val="7030A0"/>
              </a:solidFill>
              <a:ea typeface="华文细黑" panose="02010600040101010101" pitchFamily="2" charset="-122"/>
            </a:endParaRPr>
          </a:p>
          <a:p>
            <a:pPr eaLnBrk="1" hangingPunct="1">
              <a:spcBef>
                <a:spcPts val="600"/>
              </a:spcBef>
              <a:buClrTx/>
              <a:buSzTx/>
              <a:buNone/>
            </a:pPr>
            <a:r>
              <a:rPr lang="zh-CN" altLang="en-US" dirty="0">
                <a:solidFill>
                  <a:srgbClr val="7030A0"/>
                </a:solidFill>
                <a:ea typeface="华文细黑" panose="02010600040101010101" pitchFamily="2" charset="-122"/>
              </a:rPr>
              <a:t>③帮助客户熟悉了解开发的新产品</a:t>
            </a:r>
            <a:endParaRPr lang="en-US" altLang="zh-CN" dirty="0">
              <a:solidFill>
                <a:srgbClr val="7030A0"/>
              </a:solidFill>
              <a:ea typeface="华文细黑" panose="02010600040101010101" pitchFamily="2" charset="-122"/>
            </a:endParaRPr>
          </a:p>
          <a:p>
            <a:pPr eaLnBrk="1" hangingPunct="1">
              <a:spcBef>
                <a:spcPts val="600"/>
              </a:spcBef>
              <a:buClrTx/>
              <a:buSzTx/>
              <a:buNone/>
            </a:pPr>
            <a:endParaRPr lang="zh-CN" altLang="en-US" dirty="0">
              <a:solidFill>
                <a:srgbClr val="7030A0"/>
              </a:solidFill>
            </a:endParaRPr>
          </a:p>
        </p:txBody>
      </p:sp>
      <p:sp>
        <p:nvSpPr>
          <p:cNvPr id="6" name="标题 1"/>
          <p:cNvSpPr txBox="1">
            <a:spLocks/>
          </p:cNvSpPr>
          <p:nvPr/>
        </p:nvSpPr>
        <p:spPr bwMode="auto">
          <a:xfrm>
            <a:off x="2699792" y="-103340"/>
            <a:ext cx="6624637" cy="854075"/>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000" b="1">
                <a:solidFill>
                  <a:srgbClr val="C8836F"/>
                </a:solidFill>
                <a:latin typeface="+mj-lt"/>
                <a:ea typeface="+mj-ea"/>
                <a:cs typeface="+mj-cs"/>
              </a:defRPr>
            </a:lvl1pPr>
            <a:lvl2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2pPr>
            <a:lvl3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3pPr>
            <a:lvl4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4pPr>
            <a:lvl5pPr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5pPr>
            <a:lvl6pPr marL="4572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6pPr>
            <a:lvl7pPr marL="9144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7pPr>
            <a:lvl8pPr marL="13716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8pPr>
            <a:lvl9pPr marL="1828800" algn="l" rtl="0" eaLnBrk="0" fontAlgn="base" hangingPunct="0">
              <a:lnSpc>
                <a:spcPct val="90000"/>
              </a:lnSpc>
              <a:spcBef>
                <a:spcPct val="0"/>
              </a:spcBef>
              <a:spcAft>
                <a:spcPct val="0"/>
              </a:spcAft>
              <a:defRPr sz="4000" b="1">
                <a:solidFill>
                  <a:srgbClr val="C8836F"/>
                </a:solidFill>
                <a:latin typeface="Arial" pitchFamily="34" charset="0"/>
                <a:ea typeface="楷体_GB2312" pitchFamily="49" charset="-122"/>
              </a:defRPr>
            </a:lvl9pPr>
          </a:lstStyle>
          <a:p>
            <a:pPr marL="342900" indent="-342900" algn="ctr"/>
            <a:r>
              <a:rPr lang="en-US" altLang="zh-CN" sz="3600" kern="0" dirty="0">
                <a:solidFill>
                  <a:srgbClr val="990000"/>
                </a:solidFill>
                <a:latin typeface="Comic Sans MS" panose="030F0702030302020204" pitchFamily="66" charset="0"/>
                <a:ea typeface="隶书" panose="02010509060101010101" pitchFamily="49" charset="-122"/>
              </a:rPr>
              <a:t>3.</a:t>
            </a:r>
            <a:r>
              <a:rPr lang="zh-CN" altLang="en-US" sz="3600" kern="0" dirty="0">
                <a:solidFill>
                  <a:srgbClr val="990000"/>
                </a:solidFill>
                <a:latin typeface="Comic Sans MS" panose="030F0702030302020204" pitchFamily="66" charset="0"/>
                <a:ea typeface="隶书" panose="02010509060101010101" pitchFamily="49" charset="-122"/>
              </a:rPr>
              <a:t>测试方案依据</a:t>
            </a:r>
            <a:r>
              <a:rPr lang="en-US" altLang="zh-CN" sz="3600" kern="0" dirty="0">
                <a:solidFill>
                  <a:srgbClr val="990000"/>
                </a:solidFill>
                <a:latin typeface="Comic Sans MS" panose="030F0702030302020204" pitchFamily="66" charset="0"/>
                <a:ea typeface="隶书" panose="02010509060101010101" pitchFamily="49" charset="-122"/>
              </a:rPr>
              <a:t>:</a:t>
            </a:r>
            <a:r>
              <a:rPr lang="zh-CN" altLang="en-US" sz="3600" kern="0" dirty="0">
                <a:solidFill>
                  <a:srgbClr val="990000"/>
                </a:solidFill>
                <a:latin typeface="Comic Sans MS" panose="030F0702030302020204" pitchFamily="66" charset="0"/>
                <a:ea typeface="隶书" panose="02010509060101010101" pitchFamily="49" charset="-122"/>
              </a:rPr>
              <a:t>器件数据手册</a:t>
            </a: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2519363" y="0"/>
            <a:ext cx="6624637" cy="854075"/>
          </a:xfrm>
        </p:spPr>
        <p:txBody>
          <a:bodyPr anchor="ctr"/>
          <a:lstStyle/>
          <a:p>
            <a:pPr marL="342900" indent="-342900" algn="ctr"/>
            <a:r>
              <a:rPr lang="zh-CN" altLang="en-US" sz="3600" dirty="0">
                <a:solidFill>
                  <a:srgbClr val="990000"/>
                </a:solidFill>
                <a:latin typeface="Comic Sans MS" panose="030F0702030302020204" pitchFamily="66" charset="0"/>
                <a:ea typeface="隶书" panose="02010509060101010101" pitchFamily="49" charset="-122"/>
              </a:rPr>
              <a:t>数据手册结构</a:t>
            </a:r>
          </a:p>
        </p:txBody>
      </p:sp>
      <p:grpSp>
        <p:nvGrpSpPr>
          <p:cNvPr id="18" name="组合 17"/>
          <p:cNvGrpSpPr/>
          <p:nvPr/>
        </p:nvGrpSpPr>
        <p:grpSpPr>
          <a:xfrm>
            <a:off x="983851" y="980728"/>
            <a:ext cx="5504940" cy="5406857"/>
            <a:chOff x="980092" y="1153671"/>
            <a:chExt cx="5504940" cy="5406857"/>
          </a:xfrm>
        </p:grpSpPr>
        <p:sp>
          <p:nvSpPr>
            <p:cNvPr id="5" name="文本框 4"/>
            <p:cNvSpPr txBox="1"/>
            <p:nvPr/>
          </p:nvSpPr>
          <p:spPr>
            <a:xfrm>
              <a:off x="980092" y="3332863"/>
              <a:ext cx="1681880" cy="954107"/>
            </a:xfrm>
            <a:prstGeom prst="rect">
              <a:avLst/>
            </a:prstGeom>
            <a:noFill/>
          </p:spPr>
          <p:txBody>
            <a:bodyPr wrap="square" rtlCol="0">
              <a:spAutoFit/>
            </a:bodyPr>
            <a:lstStyle/>
            <a:p>
              <a:r>
                <a:rPr lang="zh-CN" altLang="en-US" sz="2800" dirty="0">
                  <a:solidFill>
                    <a:srgbClr val="990000"/>
                  </a:solidFill>
                  <a:latin typeface="隶书" panose="02010509060101010101" pitchFamily="49" charset="-122"/>
                  <a:ea typeface="隶书" panose="02010509060101010101" pitchFamily="49" charset="-122"/>
                </a:rPr>
                <a:t>数据手册</a:t>
              </a:r>
              <a:endParaRPr lang="en-US" altLang="zh-CN" sz="2800" dirty="0">
                <a:solidFill>
                  <a:srgbClr val="990000"/>
                </a:solidFill>
                <a:latin typeface="隶书" panose="02010509060101010101" pitchFamily="49" charset="-122"/>
                <a:ea typeface="隶书" panose="02010509060101010101" pitchFamily="49" charset="-122"/>
              </a:endParaRPr>
            </a:p>
            <a:p>
              <a:r>
                <a:rPr lang="en-US" altLang="zh-CN" sz="2800" dirty="0">
                  <a:solidFill>
                    <a:srgbClr val="990000"/>
                  </a:solidFill>
                  <a:latin typeface="隶书" panose="02010509060101010101" pitchFamily="49" charset="-122"/>
                  <a:ea typeface="隶书" panose="02010509060101010101" pitchFamily="49" charset="-122"/>
                </a:rPr>
                <a:t>  </a:t>
              </a:r>
              <a:r>
                <a:rPr lang="zh-CN" altLang="en-US" sz="2800" dirty="0">
                  <a:solidFill>
                    <a:srgbClr val="990000"/>
                  </a:solidFill>
                  <a:latin typeface="隶书" panose="02010509060101010101" pitchFamily="49" charset="-122"/>
                  <a:ea typeface="隶书" panose="02010509060101010101" pitchFamily="49" charset="-122"/>
                </a:rPr>
                <a:t>结构</a:t>
              </a:r>
            </a:p>
          </p:txBody>
        </p:sp>
        <p:grpSp>
          <p:nvGrpSpPr>
            <p:cNvPr id="17" name="组合 16"/>
            <p:cNvGrpSpPr/>
            <p:nvPr/>
          </p:nvGrpSpPr>
          <p:grpSpPr>
            <a:xfrm>
              <a:off x="2486164" y="1153671"/>
              <a:ext cx="3998868" cy="5406857"/>
              <a:chOff x="2589356" y="1475108"/>
              <a:chExt cx="3998868" cy="5406857"/>
            </a:xfrm>
          </p:grpSpPr>
          <p:sp>
            <p:nvSpPr>
              <p:cNvPr id="2" name="左大括号 1"/>
              <p:cNvSpPr/>
              <p:nvPr/>
            </p:nvSpPr>
            <p:spPr>
              <a:xfrm>
                <a:off x="2589356" y="1734213"/>
                <a:ext cx="559643" cy="4916919"/>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7" name="文本框 6"/>
              <p:cNvSpPr txBox="1"/>
              <p:nvPr/>
            </p:nvSpPr>
            <p:spPr>
              <a:xfrm>
                <a:off x="3079386" y="1475108"/>
                <a:ext cx="3508838" cy="461665"/>
              </a:xfrm>
              <a:prstGeom prst="rect">
                <a:avLst/>
              </a:prstGeom>
              <a:noFill/>
            </p:spPr>
            <p:txBody>
              <a:bodyPr wrap="square" rtlCol="0">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概要特点和器件描述</a:t>
                </a:r>
              </a:p>
            </p:txBody>
          </p:sp>
          <p:sp>
            <p:nvSpPr>
              <p:cNvPr id="8" name="文本框 7"/>
              <p:cNvSpPr txBox="1"/>
              <p:nvPr/>
            </p:nvSpPr>
            <p:spPr>
              <a:xfrm>
                <a:off x="3079386" y="2030677"/>
                <a:ext cx="2088232" cy="461665"/>
              </a:xfrm>
              <a:prstGeom prst="rect">
                <a:avLst/>
              </a:prstGeom>
              <a:noFill/>
            </p:spPr>
            <p:txBody>
              <a:bodyPr wrap="square" rtlCol="0">
                <a:spAutoFit/>
              </a:bodyPr>
              <a:lstStyle>
                <a:defPPr>
                  <a:defRPr lang="en-US"/>
                </a:defPPr>
                <a:lvl1pPr>
                  <a:defRPr sz="2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defRPr>
                </a:lvl1pPr>
              </a:lstStyle>
              <a:p>
                <a:r>
                  <a:rPr lang="zh-CN" altLang="en-US" dirty="0"/>
                  <a:t>工作原理</a:t>
                </a:r>
              </a:p>
            </p:txBody>
          </p:sp>
          <p:sp>
            <p:nvSpPr>
              <p:cNvPr id="10" name="文本框 9"/>
              <p:cNvSpPr txBox="1"/>
              <p:nvPr/>
            </p:nvSpPr>
            <p:spPr>
              <a:xfrm>
                <a:off x="3079386" y="2586246"/>
                <a:ext cx="2700386" cy="461665"/>
              </a:xfrm>
              <a:prstGeom prst="rect">
                <a:avLst/>
              </a:prstGeom>
              <a:noFill/>
            </p:spPr>
            <p:txBody>
              <a:bodyPr wrap="square" rtlCol="0">
                <a:spAutoFit/>
              </a:bodyPr>
              <a:lstStyle>
                <a:defPPr>
                  <a:defRPr lang="en-US"/>
                </a:defPPr>
                <a:lvl1pPr>
                  <a:defRPr sz="24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defRPr>
                </a:lvl1pPr>
              </a:lstStyle>
              <a:p>
                <a:r>
                  <a:rPr lang="zh-CN" altLang="zh-CN" dirty="0"/>
                  <a:t>绝对最大额定值</a:t>
                </a:r>
                <a:endParaRPr lang="zh-CN" altLang="en-US" dirty="0"/>
              </a:p>
            </p:txBody>
          </p:sp>
          <p:sp>
            <p:nvSpPr>
              <p:cNvPr id="9" name="矩形 8"/>
              <p:cNvSpPr/>
              <p:nvPr/>
            </p:nvSpPr>
            <p:spPr>
              <a:xfrm>
                <a:off x="3079386" y="3141815"/>
                <a:ext cx="1415772" cy="461665"/>
              </a:xfrm>
              <a:prstGeom prst="rect">
                <a:avLst/>
              </a:prstGeom>
              <a:noFill/>
            </p:spPr>
            <p:txBody>
              <a:bodyPr wrap="square" rtlCol="0">
                <a:spAutoFit/>
              </a:bodyPr>
              <a:lstStyle/>
              <a:p>
                <a:r>
                  <a:rPr lang="zh-CN" altLang="zh-CN"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电气特性</a:t>
                </a:r>
                <a:endPar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endParaRPr>
              </a:p>
            </p:txBody>
          </p:sp>
          <p:sp>
            <p:nvSpPr>
              <p:cNvPr id="12" name="矩形 11"/>
              <p:cNvSpPr/>
              <p:nvPr/>
            </p:nvSpPr>
            <p:spPr>
              <a:xfrm>
                <a:off x="3079386" y="3697384"/>
                <a:ext cx="1107996" cy="461665"/>
              </a:xfrm>
              <a:prstGeom prst="rect">
                <a:avLst/>
              </a:prstGeom>
              <a:noFill/>
            </p:spPr>
            <p:txBody>
              <a:bodyPr wrap="square" rtlCol="0">
                <a:spAutoFit/>
              </a:bodyPr>
              <a:lstStyle/>
              <a:p>
                <a:r>
                  <a:rPr lang="zh-CN" altLang="zh-CN"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时序图</a:t>
                </a:r>
                <a:endPar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endParaRPr>
              </a:p>
            </p:txBody>
          </p:sp>
          <p:sp>
            <p:nvSpPr>
              <p:cNvPr id="13" name="矩形 12"/>
              <p:cNvSpPr/>
              <p:nvPr/>
            </p:nvSpPr>
            <p:spPr>
              <a:xfrm>
                <a:off x="3079386" y="4252953"/>
                <a:ext cx="1415772" cy="461665"/>
              </a:xfrm>
              <a:prstGeom prst="rect">
                <a:avLst/>
              </a:prstGeom>
              <a:noFill/>
            </p:spPr>
            <p:txBody>
              <a:bodyPr wrap="square" rtlCol="0">
                <a:spAutoFit/>
              </a:bodyPr>
              <a:lstStyle/>
              <a:p>
                <a:r>
                  <a:rPr lang="zh-CN" altLang="zh-CN"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应用信息</a:t>
                </a:r>
                <a:endPar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endParaRPr>
              </a:p>
            </p:txBody>
          </p:sp>
          <p:sp>
            <p:nvSpPr>
              <p:cNvPr id="14" name="矩形 13"/>
              <p:cNvSpPr/>
              <p:nvPr/>
            </p:nvSpPr>
            <p:spPr>
              <a:xfrm>
                <a:off x="3079386" y="4808522"/>
                <a:ext cx="1415772" cy="461665"/>
              </a:xfrm>
              <a:prstGeom prst="rect">
                <a:avLst/>
              </a:prstGeom>
              <a:noFill/>
            </p:spPr>
            <p:txBody>
              <a:bodyPr wrap="square" rtlCol="0">
                <a:spAutoFit/>
              </a:bodyPr>
              <a:lstStyle/>
              <a:p>
                <a:r>
                  <a:rPr lang="zh-CN" altLang="zh-CN"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典型数据</a:t>
                </a:r>
                <a:endPar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endParaRPr>
              </a:p>
            </p:txBody>
          </p:sp>
          <p:sp>
            <p:nvSpPr>
              <p:cNvPr id="15" name="矩形 14"/>
              <p:cNvSpPr/>
              <p:nvPr/>
            </p:nvSpPr>
            <p:spPr>
              <a:xfrm>
                <a:off x="3079385" y="5364091"/>
                <a:ext cx="1771327" cy="461665"/>
              </a:xfrm>
              <a:prstGeom prst="rect">
                <a:avLst/>
              </a:prstGeom>
              <a:noFill/>
            </p:spPr>
            <p:txBody>
              <a:bodyPr wrap="square" rtlCol="0">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内部</a:t>
                </a:r>
                <a:r>
                  <a:rPr lang="zh-CN" altLang="zh-CN"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电路图</a:t>
                </a:r>
                <a:endPar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endParaRPr>
              </a:p>
            </p:txBody>
          </p:sp>
          <p:sp>
            <p:nvSpPr>
              <p:cNvPr id="16" name="矩形 15"/>
              <p:cNvSpPr/>
              <p:nvPr/>
            </p:nvSpPr>
            <p:spPr>
              <a:xfrm>
                <a:off x="3079386" y="5919663"/>
                <a:ext cx="1415772" cy="461665"/>
              </a:xfrm>
              <a:prstGeom prst="rect">
                <a:avLst/>
              </a:prstGeom>
              <a:noFill/>
            </p:spPr>
            <p:txBody>
              <a:bodyPr wrap="square" rtlCol="0">
                <a:spAutoFit/>
              </a:bodyPr>
              <a:lstStyle/>
              <a:p>
                <a:r>
                  <a:rPr lang="zh-CN" altLang="zh-CN"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管芯版图</a:t>
                </a:r>
                <a:endPar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endParaRPr>
              </a:p>
            </p:txBody>
          </p:sp>
          <p:sp>
            <p:nvSpPr>
              <p:cNvPr id="19" name="矩形 18"/>
              <p:cNvSpPr/>
              <p:nvPr/>
            </p:nvSpPr>
            <p:spPr>
              <a:xfrm>
                <a:off x="3080523" y="6420300"/>
                <a:ext cx="2310990" cy="461665"/>
              </a:xfrm>
              <a:prstGeom prst="rect">
                <a:avLst/>
              </a:prstGeom>
              <a:noFill/>
            </p:spPr>
            <p:txBody>
              <a:bodyPr wrap="square" rtlCol="0">
                <a:spAutoFit/>
              </a:bodyPr>
              <a:lstStyle/>
              <a:p>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封装</a:t>
                </a:r>
                <a:r>
                  <a:rPr lang="en-US" altLang="zh-CN"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a:t>
                </a:r>
                <a:r>
                  <a:rPr lang="zh-CN" altLang="en-US" sz="2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华文仿宋" panose="02010600040101010101" pitchFamily="2" charset="-122"/>
                    <a:ea typeface="华文仿宋" panose="02010600040101010101" pitchFamily="2" charset="-122"/>
                  </a:rPr>
                  <a:t>引脚信息</a:t>
                </a:r>
              </a:p>
            </p:txBody>
          </p:sp>
        </p:grpSp>
      </p:grpSp>
      <p:sp>
        <p:nvSpPr>
          <p:cNvPr id="20" name="椭圆 19"/>
          <p:cNvSpPr/>
          <p:nvPr/>
        </p:nvSpPr>
        <p:spPr>
          <a:xfrm>
            <a:off x="3049566" y="980728"/>
            <a:ext cx="2782115" cy="461665"/>
          </a:xfrm>
          <a:prstGeom prst="ellipse">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椭圆 21"/>
          <p:cNvSpPr/>
          <p:nvPr/>
        </p:nvSpPr>
        <p:spPr>
          <a:xfrm>
            <a:off x="2797262" y="3754165"/>
            <a:ext cx="1946271" cy="456381"/>
          </a:xfrm>
          <a:prstGeom prst="ellipse">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8" name="椭圆 37"/>
          <p:cNvSpPr/>
          <p:nvPr/>
        </p:nvSpPr>
        <p:spPr>
          <a:xfrm>
            <a:off x="2822907" y="2668319"/>
            <a:ext cx="1946271" cy="456381"/>
          </a:xfrm>
          <a:prstGeom prst="ellipse">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椭圆 38"/>
          <p:cNvSpPr/>
          <p:nvPr/>
        </p:nvSpPr>
        <p:spPr>
          <a:xfrm>
            <a:off x="2805009" y="3221247"/>
            <a:ext cx="1946271" cy="456381"/>
          </a:xfrm>
          <a:prstGeom prst="ellipse">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 name="椭圆 39"/>
          <p:cNvSpPr/>
          <p:nvPr/>
        </p:nvSpPr>
        <p:spPr>
          <a:xfrm>
            <a:off x="2974945" y="5910320"/>
            <a:ext cx="2093240" cy="456381"/>
          </a:xfrm>
          <a:prstGeom prst="ellipse">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41" name="直接箭头连接符 40"/>
          <p:cNvCxnSpPr/>
          <p:nvPr/>
        </p:nvCxnSpPr>
        <p:spPr>
          <a:xfrm flipH="1" flipV="1">
            <a:off x="5831681" y="1308728"/>
            <a:ext cx="1728192" cy="16823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flipV="1">
            <a:off x="5239780" y="2350232"/>
            <a:ext cx="2320093" cy="6408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flipV="1">
            <a:off x="4743533" y="2868014"/>
            <a:ext cx="2816340" cy="1439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a:off x="4772738" y="3038810"/>
            <a:ext cx="2787135" cy="459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4984238" y="3038810"/>
            <a:ext cx="2575635" cy="2967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7550558" y="2183498"/>
            <a:ext cx="615553" cy="2027597"/>
          </a:xfrm>
          <a:prstGeom prst="rect">
            <a:avLst/>
          </a:prstGeom>
          <a:noFill/>
        </p:spPr>
        <p:txBody>
          <a:bodyPr vert="eaVert" wrap="square" rtlCol="0">
            <a:spAutoFit/>
          </a:bodyPr>
          <a:lstStyle/>
          <a:p>
            <a:r>
              <a:rPr lang="zh-CN" altLang="en-US" sz="2800" dirty="0">
                <a:solidFill>
                  <a:srgbClr val="990000"/>
                </a:solidFill>
                <a:latin typeface="楷体" panose="02010609060101010101" pitchFamily="49" charset="-122"/>
                <a:ea typeface="楷体" panose="02010609060101010101" pitchFamily="49" charset="-122"/>
              </a:rPr>
              <a:t>测试工程师</a:t>
            </a:r>
          </a:p>
        </p:txBody>
      </p:sp>
      <p:sp>
        <p:nvSpPr>
          <p:cNvPr id="28" name="椭圆 27"/>
          <p:cNvSpPr/>
          <p:nvPr/>
        </p:nvSpPr>
        <p:spPr>
          <a:xfrm>
            <a:off x="2769744" y="2076267"/>
            <a:ext cx="2455699" cy="498146"/>
          </a:xfrm>
          <a:prstGeom prst="ellipse">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30" name="直接箭头连接符 29"/>
          <p:cNvCxnSpPr/>
          <p:nvPr/>
        </p:nvCxnSpPr>
        <p:spPr>
          <a:xfrm flipH="1">
            <a:off x="4743534" y="3075311"/>
            <a:ext cx="2785566" cy="9149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17302"/>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grpId="1"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arn(inVertical)">
                                      <p:cBhvr>
                                        <p:cTn id="10" dur="500"/>
                                        <p:tgtEl>
                                          <p:spTgt spid="38"/>
                                        </p:tgtEl>
                                      </p:cBhvr>
                                    </p:animEffect>
                                  </p:childTnLst>
                                </p:cTn>
                              </p:par>
                              <p:par>
                                <p:cTn id="11" presetID="16" presetClass="entr" presetSubtype="21" fill="hold" grpId="1"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arn(inVertical)">
                                      <p:cBhvr>
                                        <p:cTn id="13" dur="500"/>
                                        <p:tgtEl>
                                          <p:spTgt spid="39"/>
                                        </p:tgtEl>
                                      </p:cBhvr>
                                    </p:animEffect>
                                  </p:childTnLst>
                                </p:cTn>
                              </p:par>
                              <p:par>
                                <p:cTn id="14" presetID="16" presetClass="entr" presetSubtype="21" fill="hold" grpId="1"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barn(inVertical)">
                                      <p:cBhvr>
                                        <p:cTn id="16" dur="500"/>
                                        <p:tgtEl>
                                          <p:spTgt spid="4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par>
                                <p:cTn id="20" presetID="16" presetClass="entr" presetSubtype="21"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barn(inVertical)">
                                      <p:cBhvr>
                                        <p:cTn id="22" dur="500"/>
                                        <p:tgtEl>
                                          <p:spTgt spid="47"/>
                                        </p:tgtEl>
                                      </p:cBhvr>
                                    </p:animEffect>
                                  </p:childTnLst>
                                </p:cTn>
                              </p:par>
                              <p:par>
                                <p:cTn id="23" presetID="16" presetClass="entr" presetSubtype="21"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barn(inVertical)">
                                      <p:cBhvr>
                                        <p:cTn id="25" dur="500"/>
                                        <p:tgtEl>
                                          <p:spTgt spid="45"/>
                                        </p:tgtEl>
                                      </p:cBhvr>
                                    </p:animEffect>
                                  </p:childTnLst>
                                </p:cTn>
                              </p:par>
                              <p:par>
                                <p:cTn id="26" presetID="16" presetClass="entr" presetSubtype="21"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barn(inVertical)">
                                      <p:cBhvr>
                                        <p:cTn id="28" dur="500"/>
                                        <p:tgtEl>
                                          <p:spTgt spid="43"/>
                                        </p:tgtEl>
                                      </p:cBhvr>
                                    </p:animEffect>
                                  </p:childTnLst>
                                </p:cTn>
                              </p:par>
                              <p:par>
                                <p:cTn id="29" presetID="16" presetClass="entr" presetSubtype="21"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barn(inVertical)">
                                      <p:cBhvr>
                                        <p:cTn id="31" dur="500"/>
                                        <p:tgtEl>
                                          <p:spTgt spid="41"/>
                                        </p:tgtEl>
                                      </p:cBhvr>
                                    </p:animEffect>
                                  </p:childTnLst>
                                </p:cTn>
                              </p:par>
                              <p:par>
                                <p:cTn id="32" presetID="16" presetClass="entr" presetSubtype="2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arn(inVertical)">
                                      <p:cBhvr>
                                        <p:cTn id="34" dur="500"/>
                                        <p:tgtEl>
                                          <p:spTgt spid="5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barn(inVertical)">
                                      <p:cBhvr>
                                        <p:cTn id="37" dur="500"/>
                                        <p:tgtEl>
                                          <p:spTgt spid="5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inVertical)">
                                      <p:cBhvr>
                                        <p:cTn id="40" dur="500"/>
                                        <p:tgtEl>
                                          <p:spTgt spid="28"/>
                                        </p:tgtEl>
                                      </p:cBhvr>
                                    </p:animEffect>
                                  </p:childTnLst>
                                </p:cTn>
                              </p:par>
                              <p:par>
                                <p:cTn id="41" presetID="16" presetClass="entr" presetSubtype="2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P spid="22" grpId="0" animBg="1"/>
      <p:bldP spid="38" grpId="1" animBg="1"/>
      <p:bldP spid="39" grpId="1" animBg="1"/>
      <p:bldP spid="40" grpId="1" animBg="1"/>
      <p:bldP spid="52" grpId="0"/>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2736686" y="69587"/>
            <a:ext cx="6343403" cy="707886"/>
          </a:xfrm>
          <a:prstGeom prst="rect">
            <a:avLst/>
          </a:prstGeom>
        </p:spPr>
        <p:txBody>
          <a:bodyPr wrap="none">
            <a:spAutoFit/>
          </a:bodyPr>
          <a:lstStyle/>
          <a:p>
            <a:pPr>
              <a:buClr>
                <a:srgbClr val="FFFFFF"/>
              </a:buClr>
              <a:defRPr/>
            </a:pP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数据手册</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以</a:t>
            </a:r>
            <a:r>
              <a:rPr lang="en-US" altLang="zh-CN" sz="4000" b="1" dirty="0">
                <a:solidFill>
                  <a:schemeClr val="accent1"/>
                </a:solidFill>
                <a:effectLst>
                  <a:outerShdw blurRad="38100" dist="25400" dir="5400000" algn="ctr" rotWithShape="0">
                    <a:srgbClr val="6E747A">
                      <a:alpha val="43000"/>
                    </a:srgbClr>
                  </a:outerShdw>
                </a:effectLst>
                <a:latin typeface="+mj-ea"/>
                <a:ea typeface="+mj-ea"/>
              </a:rPr>
              <a:t>74HC08</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为例</a:t>
            </a:r>
          </a:p>
        </p:txBody>
      </p:sp>
      <p:sp>
        <p:nvSpPr>
          <p:cNvPr id="16" name="矩形 15"/>
          <p:cNvSpPr/>
          <p:nvPr/>
        </p:nvSpPr>
        <p:spPr>
          <a:xfrm>
            <a:off x="4572000" y="1430062"/>
            <a:ext cx="4407535" cy="4339650"/>
          </a:xfrm>
          <a:prstGeom prst="rect">
            <a:avLst/>
          </a:prstGeom>
        </p:spPr>
        <p:txBody>
          <a:bodyPr wrap="square">
            <a:spAutoFit/>
          </a:bodyPr>
          <a:lstStyle/>
          <a:p>
            <a:pPr indent="0" fontAlgn="auto">
              <a:lnSpc>
                <a:spcPct val="150000"/>
              </a:lnSpc>
              <a:buFont typeface="Wingdings" panose="05000000000000000000" charset="0"/>
              <a:buNone/>
            </a:pPr>
            <a:r>
              <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、器件描述提供器件功能性的快速概要</a:t>
            </a:r>
            <a:r>
              <a:rPr lang="zh-CN"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，让用户快速判断器件是否适合某一应用。</a:t>
            </a:r>
            <a:endPar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endParaRPr>
          </a:p>
          <a:p>
            <a:pPr indent="0" fontAlgn="auto">
              <a:lnSpc>
                <a:spcPct val="150000"/>
              </a:lnSpc>
              <a:buFont typeface="Wingdings" panose="05000000000000000000" charset="0"/>
              <a:buNone/>
            </a:pPr>
            <a:r>
              <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2</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、测试工程师必须确保所有这些功能的正确性：</a:t>
            </a:r>
            <a:endPar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endParaRPr>
          </a:p>
          <a:p>
            <a:pPr indent="0" fontAlgn="auto">
              <a:lnSpc>
                <a:spcPct val="150000"/>
              </a:lnSpc>
              <a:buFont typeface="Wingdings" panose="05000000000000000000" charset="0"/>
              <a:buNone/>
            </a:pPr>
            <a:r>
              <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3</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、功能测试可直接测试，也可间接测试。</a:t>
            </a:r>
            <a:r>
              <a:rPr lang="zh-CN" altLang="en-US" sz="1600"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有些功能采用直接测试代价太大，可考虑间接方法进行测试</a:t>
            </a:r>
            <a:endParaRPr lang="en-US" altLang="zh-CN" sz="1600" dirty="0">
              <a:solidFill>
                <a:srgbClr val="FF0000"/>
              </a:solidFill>
              <a:latin typeface="Times New Roman" panose="02020603050405020304" pitchFamily="18" charset="0"/>
              <a:ea typeface="楷体" panose="02010609060101010101" charset="-122"/>
              <a:cs typeface="Times New Roman" panose="02020603050405020304" pitchFamily="18" charset="0"/>
            </a:endParaRPr>
          </a:p>
        </p:txBody>
      </p:sp>
      <p:sp>
        <p:nvSpPr>
          <p:cNvPr id="8" name="矩形 7"/>
          <p:cNvSpPr/>
          <p:nvPr/>
        </p:nvSpPr>
        <p:spPr>
          <a:xfrm>
            <a:off x="151130" y="6381328"/>
            <a:ext cx="8884508" cy="400110"/>
          </a:xfrm>
          <a:prstGeom prst="rect">
            <a:avLst/>
          </a:prstGeom>
        </p:spPr>
        <p:txBody>
          <a:bodyPr wrap="square">
            <a:spAutoFit/>
          </a:bodyPr>
          <a:lstStyle/>
          <a:p>
            <a:r>
              <a:rPr lang="zh-CN" altLang="en-US" sz="2000" dirty="0">
                <a:solidFill>
                  <a:srgbClr val="FF0000"/>
                </a:solidFill>
                <a:latin typeface="Times New Roman" panose="02020603050405020304" pitchFamily="18" charset="0"/>
                <a:ea typeface="楷体" panose="02010609060101010101" charset="-122"/>
                <a:cs typeface="Times New Roman" panose="02020603050405020304" pitchFamily="18" charset="0"/>
              </a:rPr>
              <a:t>功能测试产生简单的</a:t>
            </a:r>
            <a:r>
              <a:rPr lang="en-US" altLang="zh-CN" sz="2000" dirty="0">
                <a:solidFill>
                  <a:srgbClr val="FF0000"/>
                </a:solidFill>
                <a:latin typeface="Times New Roman" panose="02020603050405020304" pitchFamily="18" charset="0"/>
                <a:ea typeface="楷体" panose="02010609060101010101" charset="-122"/>
                <a:cs typeface="Times New Roman" panose="02020603050405020304" pitchFamily="18" charset="0"/>
              </a:rPr>
              <a:t>PASS/FAIL</a:t>
            </a:r>
            <a:r>
              <a:rPr lang="zh-CN" altLang="en-US" sz="2000" dirty="0">
                <a:solidFill>
                  <a:srgbClr val="FF0000"/>
                </a:solidFill>
                <a:latin typeface="Times New Roman" panose="02020603050405020304" pitchFamily="18" charset="0"/>
                <a:ea typeface="楷体" panose="02010609060101010101" charset="-122"/>
                <a:cs typeface="Times New Roman" panose="02020603050405020304" pitchFamily="18" charset="0"/>
              </a:rPr>
              <a:t>结果，无需与一个或多个测试极限值进行比较</a:t>
            </a:r>
            <a:endParaRPr lang="en-US" altLang="zh-CN" sz="2000" dirty="0">
              <a:solidFill>
                <a:srgbClr val="FF0000"/>
              </a:solidFill>
              <a:latin typeface="Times New Roman" panose="02020603050405020304" pitchFamily="18" charset="0"/>
              <a:ea typeface="楷体" panose="02010609060101010101" charset="-122"/>
              <a:cs typeface="Times New Roman" panose="02020603050405020304" pitchFamily="18" charset="0"/>
            </a:endParaRPr>
          </a:p>
        </p:txBody>
      </p:sp>
      <p:sp>
        <p:nvSpPr>
          <p:cNvPr id="13" name="文本框 12"/>
          <p:cNvSpPr txBox="1"/>
          <p:nvPr/>
        </p:nvSpPr>
        <p:spPr>
          <a:xfrm>
            <a:off x="16224" y="2017900"/>
            <a:ext cx="4337050" cy="203009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r>
              <a:rPr lang="zh-CN" altLang="en-US" dirty="0">
                <a:latin typeface="Times New Roman" panose="02020603050405020304" pitchFamily="18" charset="0"/>
                <a:cs typeface="Times New Roman" panose="02020603050405020304" pitchFamily="18" charset="0"/>
              </a:rPr>
              <a:t>74HC08</a:t>
            </a:r>
          </a:p>
          <a:p>
            <a:r>
              <a:rPr lang="zh-CN" altLang="en-US" sz="1600" dirty="0">
                <a:latin typeface="Times New Roman" panose="02020603050405020304" pitchFamily="18" charset="0"/>
                <a:cs typeface="Times New Roman" panose="02020603050405020304" pitchFamily="18" charset="0"/>
              </a:rPr>
              <a:t>Quad 2-input AND gate</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General description</a:t>
            </a:r>
          </a:p>
          <a:p>
            <a:r>
              <a:rPr lang="zh-CN" altLang="en-US" dirty="0">
                <a:latin typeface="Times New Roman" panose="02020603050405020304" pitchFamily="18" charset="0"/>
                <a:cs typeface="Times New Roman" panose="02020603050405020304" pitchFamily="18" charset="0"/>
              </a:rPr>
              <a:t>The 74HC08 is a quad 2-input AND gate. Inputs include clamp diodes. This enables the</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use of current limiting resistors to interface inputs to voltages in excess of VCC.</a:t>
            </a:r>
          </a:p>
        </p:txBody>
      </p:sp>
      <p:cxnSp>
        <p:nvCxnSpPr>
          <p:cNvPr id="14" name="直接连接符 12"/>
          <p:cNvCxnSpPr/>
          <p:nvPr/>
        </p:nvCxnSpPr>
        <p:spPr>
          <a:xfrm>
            <a:off x="122995" y="2348880"/>
            <a:ext cx="791845"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2"/>
          <p:cNvCxnSpPr/>
          <p:nvPr/>
        </p:nvCxnSpPr>
        <p:spPr>
          <a:xfrm flipV="1">
            <a:off x="107922" y="2892959"/>
            <a:ext cx="1800225" cy="635"/>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aphicFrame>
        <p:nvGraphicFramePr>
          <p:cNvPr id="19" name="表格 18"/>
          <p:cNvGraphicFramePr/>
          <p:nvPr>
            <p:custDataLst>
              <p:tags r:id="rId1"/>
            </p:custDataLst>
          </p:nvPr>
        </p:nvGraphicFramePr>
        <p:xfrm>
          <a:off x="61309" y="4446363"/>
          <a:ext cx="4291965" cy="1828800"/>
        </p:xfrm>
        <a:graphic>
          <a:graphicData uri="http://schemas.openxmlformats.org/drawingml/2006/table">
            <a:tbl>
              <a:tblPr firstRow="1" bandRow="1">
                <a:tableStyleId>{5C22544A-7EE6-4342-B048-85BDC9FD1C3A}</a:tableStyleId>
              </a:tblPr>
              <a:tblGrid>
                <a:gridCol w="1430655">
                  <a:extLst>
                    <a:ext uri="{9D8B030D-6E8A-4147-A177-3AD203B41FA5}">
                      <a16:colId xmlns:a16="http://schemas.microsoft.com/office/drawing/2014/main" xmlns="" val="20000"/>
                    </a:ext>
                  </a:extLst>
                </a:gridCol>
                <a:gridCol w="1430655">
                  <a:extLst>
                    <a:ext uri="{9D8B030D-6E8A-4147-A177-3AD203B41FA5}">
                      <a16:colId xmlns:a16="http://schemas.microsoft.com/office/drawing/2014/main" xmlns="" val="20001"/>
                    </a:ext>
                  </a:extLst>
                </a:gridCol>
                <a:gridCol w="1430655">
                  <a:extLst>
                    <a:ext uri="{9D8B030D-6E8A-4147-A177-3AD203B41FA5}">
                      <a16:colId xmlns:a16="http://schemas.microsoft.com/office/drawing/2014/main" xmlns="" val="20002"/>
                    </a:ext>
                  </a:extLst>
                </a:gridCol>
              </a:tblGrid>
              <a:tr h="302509">
                <a:tc gridSpan="2">
                  <a:txBody>
                    <a:bodyPr/>
                    <a:lstStyle/>
                    <a:p>
                      <a:pPr>
                        <a:buNone/>
                      </a:pPr>
                      <a:r>
                        <a:rPr lang="en-US" altLang="zh-CN" dirty="0">
                          <a:latin typeface="Times New Roman" panose="02020603050405020304" pitchFamily="18" charset="0"/>
                          <a:cs typeface="Times New Roman" panose="02020603050405020304" pitchFamily="18" charset="0"/>
                        </a:rPr>
                        <a:t>Input</a:t>
                      </a:r>
                    </a:p>
                  </a:txBody>
                  <a:tcPr/>
                </a:tc>
                <a:tc hMerge="1">
                  <a:txBody>
                    <a:bodyPr/>
                    <a:lstStyle/>
                    <a:p>
                      <a:endParaRPr lang="zh-CN"/>
                    </a:p>
                  </a:txBody>
                  <a:tcPr/>
                </a:tc>
                <a:tc>
                  <a:txBody>
                    <a:bodyPr/>
                    <a:lstStyle/>
                    <a:p>
                      <a:pPr>
                        <a:buNone/>
                      </a:pPr>
                      <a:r>
                        <a:rPr lang="en-US" altLang="zh-CN">
                          <a:latin typeface="Times New Roman" panose="02020603050405020304" pitchFamily="18" charset="0"/>
                          <a:cs typeface="Times New Roman" panose="02020603050405020304" pitchFamily="18" charset="0"/>
                        </a:rPr>
                        <a:t>Output</a:t>
                      </a:r>
                    </a:p>
                  </a:txBody>
                  <a:tcPr/>
                </a:tc>
                <a:extLst>
                  <a:ext uri="{0D108BD9-81ED-4DB2-BD59-A6C34878D82A}">
                    <a16:rowId xmlns:a16="http://schemas.microsoft.com/office/drawing/2014/main" xmlns="" val="10000"/>
                  </a:ext>
                </a:extLst>
              </a:tr>
              <a:tr h="302509">
                <a:tc>
                  <a:txBody>
                    <a:bodyPr/>
                    <a:lstStyle/>
                    <a:p>
                      <a:pPr>
                        <a:buNone/>
                      </a:pPr>
                      <a:r>
                        <a:rPr lang="en-US" altLang="zh-CN">
                          <a:latin typeface="Times New Roman" panose="02020603050405020304" pitchFamily="18" charset="0"/>
                          <a:cs typeface="Times New Roman" panose="02020603050405020304" pitchFamily="18" charset="0"/>
                        </a:rPr>
                        <a:t>nA</a:t>
                      </a:r>
                    </a:p>
                  </a:txBody>
                  <a:tcPr/>
                </a:tc>
                <a:tc>
                  <a:txBody>
                    <a:bodyPr/>
                    <a:lstStyle/>
                    <a:p>
                      <a:pPr>
                        <a:buNone/>
                      </a:pPr>
                      <a:r>
                        <a:rPr lang="en-US" altLang="zh-CN">
                          <a:latin typeface="Times New Roman" panose="02020603050405020304" pitchFamily="18" charset="0"/>
                          <a:cs typeface="Times New Roman" panose="02020603050405020304" pitchFamily="18" charset="0"/>
                        </a:rPr>
                        <a:t>nB</a:t>
                      </a:r>
                    </a:p>
                  </a:txBody>
                  <a:tcPr/>
                </a:tc>
                <a:tc>
                  <a:txBody>
                    <a:bodyPr/>
                    <a:lstStyle/>
                    <a:p>
                      <a:pPr>
                        <a:buNone/>
                      </a:pPr>
                      <a:r>
                        <a:rPr lang="en-US" altLang="zh-CN">
                          <a:latin typeface="Times New Roman" panose="02020603050405020304" pitchFamily="18" charset="0"/>
                          <a:cs typeface="Times New Roman" panose="02020603050405020304" pitchFamily="18" charset="0"/>
                        </a:rPr>
                        <a:t>nY</a:t>
                      </a:r>
                    </a:p>
                  </a:txBody>
                  <a:tcPr/>
                </a:tc>
                <a:extLst>
                  <a:ext uri="{0D108BD9-81ED-4DB2-BD59-A6C34878D82A}">
                    <a16:rowId xmlns:a16="http://schemas.microsoft.com/office/drawing/2014/main" xmlns="" val="10001"/>
                  </a:ext>
                </a:extLst>
              </a:tr>
              <a:tr h="302509">
                <a:tc>
                  <a:txBody>
                    <a:bodyPr/>
                    <a:lstStyle/>
                    <a:p>
                      <a:pPr>
                        <a:buNone/>
                      </a:pPr>
                      <a:r>
                        <a:rPr lang="en-US" altLang="zh-CN" dirty="0">
                          <a:latin typeface="Times New Roman" panose="02020603050405020304" pitchFamily="18" charset="0"/>
                          <a:cs typeface="Times New Roman" panose="02020603050405020304" pitchFamily="18" charset="0"/>
                        </a:rPr>
                        <a:t>H</a:t>
                      </a:r>
                    </a:p>
                  </a:txBody>
                  <a:tcPr/>
                </a:tc>
                <a:tc>
                  <a:txBody>
                    <a:bodyPr/>
                    <a:lstStyle/>
                    <a:p>
                      <a:pPr>
                        <a:buNone/>
                      </a:pPr>
                      <a:r>
                        <a:rPr lang="en-US" altLang="zh-CN" dirty="0">
                          <a:latin typeface="Times New Roman" panose="02020603050405020304" pitchFamily="18" charset="0"/>
                          <a:cs typeface="Times New Roman" panose="02020603050405020304" pitchFamily="18" charset="0"/>
                        </a:rPr>
                        <a:t>H</a:t>
                      </a:r>
                    </a:p>
                  </a:txBody>
                  <a:tcPr/>
                </a:tc>
                <a:tc>
                  <a:txBody>
                    <a:bodyPr/>
                    <a:lstStyle/>
                    <a:p>
                      <a:pPr>
                        <a:buNone/>
                      </a:pPr>
                      <a:r>
                        <a:rPr lang="en-US" altLang="zh-CN" dirty="0">
                          <a:latin typeface="Times New Roman" panose="02020603050405020304" pitchFamily="18" charset="0"/>
                          <a:cs typeface="Times New Roman" panose="02020603050405020304" pitchFamily="18" charset="0"/>
                        </a:rPr>
                        <a:t>H</a:t>
                      </a:r>
                    </a:p>
                  </a:txBody>
                  <a:tcPr/>
                </a:tc>
                <a:extLst>
                  <a:ext uri="{0D108BD9-81ED-4DB2-BD59-A6C34878D82A}">
                    <a16:rowId xmlns:a16="http://schemas.microsoft.com/office/drawing/2014/main" xmlns="" val="10002"/>
                  </a:ext>
                </a:extLst>
              </a:tr>
              <a:tr h="302509">
                <a:tc>
                  <a:txBody>
                    <a:bodyPr/>
                    <a:lstStyle/>
                    <a:p>
                      <a:pPr>
                        <a:buNone/>
                      </a:pPr>
                      <a:r>
                        <a:rPr lang="en-US" altLang="zh-CN" dirty="0">
                          <a:latin typeface="Times New Roman" panose="02020603050405020304" pitchFamily="18" charset="0"/>
                          <a:cs typeface="Times New Roman" panose="02020603050405020304" pitchFamily="18" charset="0"/>
                        </a:rPr>
                        <a:t>L</a:t>
                      </a:r>
                    </a:p>
                  </a:txBody>
                  <a:tcPr/>
                </a:tc>
                <a:tc>
                  <a:txBody>
                    <a:bodyPr/>
                    <a:lstStyle/>
                    <a:p>
                      <a:pPr>
                        <a:buNone/>
                      </a:pPr>
                      <a:r>
                        <a:rPr lang="en-US" altLang="zh-CN" dirty="0">
                          <a:latin typeface="Times New Roman" panose="02020603050405020304" pitchFamily="18" charset="0"/>
                          <a:cs typeface="Times New Roman" panose="02020603050405020304" pitchFamily="18" charset="0"/>
                        </a:rPr>
                        <a:t>X</a:t>
                      </a:r>
                    </a:p>
                  </a:txBody>
                  <a:tcPr/>
                </a:tc>
                <a:tc>
                  <a:txBody>
                    <a:bodyPr/>
                    <a:lstStyle/>
                    <a:p>
                      <a:pPr>
                        <a:buNone/>
                      </a:pPr>
                      <a:r>
                        <a:rPr lang="en-US" altLang="zh-CN" dirty="0">
                          <a:latin typeface="Times New Roman" panose="02020603050405020304" pitchFamily="18" charset="0"/>
                          <a:cs typeface="Times New Roman" panose="02020603050405020304" pitchFamily="18" charset="0"/>
                        </a:rPr>
                        <a:t>L</a:t>
                      </a:r>
                    </a:p>
                  </a:txBody>
                  <a:tcPr/>
                </a:tc>
                <a:extLst>
                  <a:ext uri="{0D108BD9-81ED-4DB2-BD59-A6C34878D82A}">
                    <a16:rowId xmlns:a16="http://schemas.microsoft.com/office/drawing/2014/main" xmlns="" val="10003"/>
                  </a:ext>
                </a:extLst>
              </a:tr>
              <a:tr h="302509">
                <a:tc>
                  <a:txBody>
                    <a:bodyPr/>
                    <a:lstStyle/>
                    <a:p>
                      <a:pPr>
                        <a:buNone/>
                      </a:pPr>
                      <a:r>
                        <a:rPr lang="en-US" altLang="zh-CN" dirty="0">
                          <a:latin typeface="Times New Roman" panose="02020603050405020304" pitchFamily="18" charset="0"/>
                          <a:cs typeface="Times New Roman" panose="02020603050405020304" pitchFamily="18" charset="0"/>
                        </a:rPr>
                        <a:t>X</a:t>
                      </a:r>
                    </a:p>
                  </a:txBody>
                  <a:tcPr/>
                </a:tc>
                <a:tc>
                  <a:txBody>
                    <a:bodyPr/>
                    <a:lstStyle/>
                    <a:p>
                      <a:pPr>
                        <a:buNone/>
                      </a:pPr>
                      <a:r>
                        <a:rPr lang="en-US" altLang="zh-CN" dirty="0">
                          <a:latin typeface="Times New Roman" panose="02020603050405020304" pitchFamily="18" charset="0"/>
                          <a:cs typeface="Times New Roman" panose="02020603050405020304" pitchFamily="18" charset="0"/>
                        </a:rPr>
                        <a:t>L</a:t>
                      </a:r>
                    </a:p>
                  </a:txBody>
                  <a:tcPr/>
                </a:tc>
                <a:tc>
                  <a:txBody>
                    <a:bodyPr/>
                    <a:lstStyle/>
                    <a:p>
                      <a:pPr>
                        <a:buNone/>
                      </a:pPr>
                      <a:r>
                        <a:rPr lang="en-US" altLang="zh-CN" dirty="0">
                          <a:latin typeface="Times New Roman" panose="02020603050405020304" pitchFamily="18" charset="0"/>
                          <a:cs typeface="Times New Roman" panose="02020603050405020304" pitchFamily="18" charset="0"/>
                        </a:rPr>
                        <a:t>L</a:t>
                      </a:r>
                    </a:p>
                  </a:txBody>
                  <a:tcPr/>
                </a:tc>
                <a:extLst>
                  <a:ext uri="{0D108BD9-81ED-4DB2-BD59-A6C34878D82A}">
                    <a16:rowId xmlns:a16="http://schemas.microsoft.com/office/drawing/2014/main" xmlns="" val="10004"/>
                  </a:ext>
                </a:extLst>
              </a:tr>
            </a:tbl>
          </a:graphicData>
        </a:graphic>
      </p:graphicFrame>
      <p:sp>
        <p:nvSpPr>
          <p:cNvPr id="20" name="文本框 19"/>
          <p:cNvSpPr txBox="1"/>
          <p:nvPr/>
        </p:nvSpPr>
        <p:spPr>
          <a:xfrm>
            <a:off x="456913" y="4072745"/>
            <a:ext cx="3500755" cy="368300"/>
          </a:xfrm>
          <a:prstGeom prst="rect">
            <a:avLst/>
          </a:prstGeom>
          <a:noFill/>
        </p:spPr>
        <p:txBody>
          <a:bodyPr wrap="square" rtlCol="0" anchor="t">
            <a:spAutoFit/>
          </a:bodyPr>
          <a:lstStyle/>
          <a:p>
            <a:pPr>
              <a:buNone/>
            </a:pPr>
            <a:r>
              <a:rPr lang="en-US" altLang="zh-CN" dirty="0">
                <a:latin typeface="Times New Roman" panose="02020603050405020304" pitchFamily="18" charset="0"/>
                <a:cs typeface="Times New Roman" panose="02020603050405020304" pitchFamily="18" charset="0"/>
              </a:rPr>
              <a:t>Table 1	Function table  </a:t>
            </a:r>
          </a:p>
        </p:txBody>
      </p:sp>
      <p:pic>
        <p:nvPicPr>
          <p:cNvPr id="2" name="图片 1"/>
          <p:cNvPicPr>
            <a:picLocks noChangeAspect="1"/>
          </p:cNvPicPr>
          <p:nvPr/>
        </p:nvPicPr>
        <p:blipFill>
          <a:blip r:embed="rId4"/>
          <a:stretch>
            <a:fillRect/>
          </a:stretch>
        </p:blipFill>
        <p:spPr>
          <a:xfrm>
            <a:off x="4932040" y="5654337"/>
            <a:ext cx="3821217" cy="726991"/>
          </a:xfrm>
          <a:prstGeom prst="rect">
            <a:avLst/>
          </a:prstGeom>
        </p:spPr>
      </p:pic>
      <p:sp>
        <p:nvSpPr>
          <p:cNvPr id="15" name="矩形 14"/>
          <p:cNvSpPr/>
          <p:nvPr/>
        </p:nvSpPr>
        <p:spPr>
          <a:xfrm>
            <a:off x="422889" y="1066500"/>
            <a:ext cx="1806905" cy="646331"/>
          </a:xfrm>
          <a:prstGeom prst="rect">
            <a:avLst/>
          </a:prstGeom>
        </p:spPr>
        <p:txBody>
          <a:bodyPr wrap="none">
            <a:spAutoFit/>
          </a:bodyPr>
          <a:lstStyle/>
          <a:p>
            <a:pPr>
              <a:buClr>
                <a:srgbClr val="FFFFFF"/>
              </a:buClr>
              <a:defRPr/>
            </a:pP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1</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、概要</a:t>
            </a:r>
          </a:p>
        </p:txBody>
      </p:sp>
    </p:spTree>
    <p:extLst>
      <p:ext uri="{BB962C8B-B14F-4D97-AF65-F5344CB8AC3E}">
        <p14:creationId xmlns:p14="http://schemas.microsoft.com/office/powerpoint/2010/main" val="3521360434"/>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13" name="矩形 12"/>
          <p:cNvSpPr/>
          <p:nvPr/>
        </p:nvSpPr>
        <p:spPr>
          <a:xfrm>
            <a:off x="467544" y="1560606"/>
            <a:ext cx="8116961" cy="2308324"/>
          </a:xfrm>
          <a:prstGeom prst="rect">
            <a:avLst/>
          </a:prstGeom>
        </p:spPr>
        <p:txBody>
          <a:bodyPr wrap="square">
            <a:spAutoFit/>
          </a:bodyPr>
          <a:lstStyle/>
          <a:p>
            <a:pPr>
              <a:lnSpc>
                <a:spcPct val="150000"/>
              </a:lnSpc>
            </a:pPr>
            <a:r>
              <a:rPr lang="zh-CN" altLang="en-US" sz="2400" b="1" dirty="0">
                <a:solidFill>
                  <a:srgbClr val="0070C0"/>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Times New Roman" panose="02020603050405020304" pitchFamily="18" charset="0"/>
                <a:sym typeface="+mn-ea"/>
              </a:rPr>
              <a:t>电气特性：为参数测试提供测试极限和测试条件。</a:t>
            </a:r>
            <a:endParaRPr lang="en-US" altLang="zh-CN" sz="2400" b="1" dirty="0">
              <a:solidFill>
                <a:srgbClr val="0070C0"/>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Times New Roman" panose="02020603050405020304" pitchFamily="18" charset="0"/>
              <a:sym typeface="+mn-ea"/>
            </a:endParaRPr>
          </a:p>
          <a:p>
            <a:pPr>
              <a:lnSpc>
                <a:spcPct val="150000"/>
              </a:lnSpc>
            </a:pPr>
            <a:r>
              <a:rPr lang="zh-CN" altLang="en-US" sz="2400" b="1" dirty="0">
                <a:solidFill>
                  <a:srgbClr val="0070C0"/>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Times New Roman" panose="02020603050405020304" pitchFamily="18" charset="0"/>
                <a:sym typeface="+mn-ea"/>
              </a:rPr>
              <a:t>虽然电气特性随着制造商不同而有很大差异，但它们还是有许多共同点。其信息主要由参数名、测试条件以及相应注释组成（注释是对某些规格给出更完整的背景信息）</a:t>
            </a:r>
          </a:p>
        </p:txBody>
      </p:sp>
      <mc:AlternateContent xmlns:mc="http://schemas.openxmlformats.org/markup-compatibility/2006" xmlns:a14="http://schemas.microsoft.com/office/drawing/2010/main">
        <mc:Choice Requires="a14">
          <p:graphicFrame>
            <p:nvGraphicFramePr>
              <p:cNvPr id="12" name="表格 11"/>
              <p:cNvGraphicFramePr/>
              <p:nvPr>
                <p:custDataLst>
                  <p:tags r:id="rId1"/>
                </p:custDataLst>
              </p:nvPr>
            </p:nvGraphicFramePr>
            <p:xfrm>
              <a:off x="0" y="3888286"/>
              <a:ext cx="9144000" cy="2969714"/>
            </p:xfrm>
            <a:graphic>
              <a:graphicData uri="http://schemas.openxmlformats.org/drawingml/2006/table">
                <a:tbl>
                  <a:tblPr firstRow="1" bandRow="1">
                    <a:tableStyleId>{5C22544A-7EE6-4342-B048-85BDC9FD1C3A}</a:tableStyleId>
                  </a:tblPr>
                  <a:tblGrid>
                    <a:gridCol w="987500">
                      <a:extLst>
                        <a:ext uri="{9D8B030D-6E8A-4147-A177-3AD203B41FA5}">
                          <a16:colId xmlns:a16="http://schemas.microsoft.com/office/drawing/2014/main" xmlns="" val="20000"/>
                        </a:ext>
                      </a:extLst>
                    </a:gridCol>
                    <a:gridCol w="2579077">
                      <a:extLst>
                        <a:ext uri="{9D8B030D-6E8A-4147-A177-3AD203B41FA5}">
                          <a16:colId xmlns:a16="http://schemas.microsoft.com/office/drawing/2014/main" xmlns="" val="20001"/>
                        </a:ext>
                      </a:extLst>
                    </a:gridCol>
                    <a:gridCol w="3360615">
                      <a:extLst>
                        <a:ext uri="{9D8B030D-6E8A-4147-A177-3AD203B41FA5}">
                          <a16:colId xmlns:a16="http://schemas.microsoft.com/office/drawing/2014/main" xmlns="" val="20002"/>
                        </a:ext>
                      </a:extLst>
                    </a:gridCol>
                    <a:gridCol w="703385">
                      <a:extLst>
                        <a:ext uri="{9D8B030D-6E8A-4147-A177-3AD203B41FA5}">
                          <a16:colId xmlns:a16="http://schemas.microsoft.com/office/drawing/2014/main" xmlns="" val="20003"/>
                        </a:ext>
                      </a:extLst>
                    </a:gridCol>
                    <a:gridCol w="781538">
                      <a:extLst>
                        <a:ext uri="{9D8B030D-6E8A-4147-A177-3AD203B41FA5}">
                          <a16:colId xmlns:a16="http://schemas.microsoft.com/office/drawing/2014/main" xmlns="" val="20004"/>
                        </a:ext>
                      </a:extLst>
                    </a:gridCol>
                    <a:gridCol w="731885">
                      <a:extLst>
                        <a:ext uri="{9D8B030D-6E8A-4147-A177-3AD203B41FA5}">
                          <a16:colId xmlns:a16="http://schemas.microsoft.com/office/drawing/2014/main" xmlns="" val="20005"/>
                        </a:ext>
                      </a:extLst>
                    </a:gridCol>
                  </a:tblGrid>
                  <a:tr h="262902">
                    <a:tc>
                      <a:txBody>
                        <a:bodyPr/>
                        <a:lstStyle/>
                        <a:p>
                          <a:pPr algn="ctr">
                            <a:buNone/>
                          </a:pPr>
                          <a:r>
                            <a:rPr lang="en-US" altLang="zh-CN" sz="1400" dirty="0">
                              <a:latin typeface="Times New Roman" panose="02020603050405020304" pitchFamily="18" charset="0"/>
                              <a:cs typeface="Times New Roman" panose="02020603050405020304" pitchFamily="18" charset="0"/>
                            </a:rPr>
                            <a:t>Symbol</a:t>
                          </a: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Parameter</a:t>
                          </a: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Conditions</a:t>
                          </a: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Min</a:t>
                          </a: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Max</a:t>
                          </a: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Unit</a:t>
                          </a:r>
                        </a:p>
                      </a:txBody>
                      <a:tcPr anchor="ctr"/>
                    </a:tc>
                    <a:extLst>
                      <a:ext uri="{0D108BD9-81ED-4DB2-BD59-A6C34878D82A}">
                        <a16:rowId xmlns:a16="http://schemas.microsoft.com/office/drawing/2014/main" xmlns="" val="10000"/>
                      </a:ext>
                    </a:extLst>
                  </a:tr>
                  <a:tr h="520818">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𝑉</m:t>
                                    </m:r>
                                  </m:e>
                                  <m:sub>
                                    <m:r>
                                      <a:rPr lang="en-US" altLang="zh-CN" sz="1400" b="0" i="1" smtClean="0">
                                        <a:latin typeface="Cambria Math" panose="02040503050406030204" pitchFamily="18" charset="0"/>
                                        <a:cs typeface="Times New Roman" panose="02020603050405020304" pitchFamily="18" charset="0"/>
                                      </a:rPr>
                                      <m:t>𝐶𝐶</m:t>
                                    </m:r>
                                  </m:sub>
                                </m:sSub>
                              </m:oMath>
                            </m:oMathPara>
                          </a14:m>
                          <a:endParaRPr lang="en-US" altLang="zh-CN"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supply voltage</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-0.5</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V</a:t>
                          </a:r>
                          <a:endParaRPr lang="zh-CN"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1"/>
                      </a:ext>
                    </a:extLst>
                  </a:tr>
                  <a:tr h="376256">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𝐼</m:t>
                                    </m:r>
                                  </m:e>
                                  <m:sub>
                                    <m:r>
                                      <a:rPr lang="en-US" altLang="zh-CN" sz="1400" b="0" i="1" smtClean="0">
                                        <a:latin typeface="Cambria Math" panose="02040503050406030204" pitchFamily="18" charset="0"/>
                                        <a:cs typeface="Times New Roman" panose="02020603050405020304" pitchFamily="18" charset="0"/>
                                      </a:rPr>
                                      <m:t>𝐼𝐾</m:t>
                                    </m:r>
                                  </m:sub>
                                </m:sSub>
                              </m:oMath>
                            </m:oMathPara>
                          </a14:m>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input clamp current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𝑉</m:t>
                                  </m:r>
                                </m:e>
                                <m:sub>
                                  <m:r>
                                    <a:rPr lang="en-US" altLang="zh-CN" sz="1400" b="0" i="1" smtClean="0">
                                      <a:latin typeface="Cambria Math" panose="02040503050406030204" pitchFamily="18" charset="0"/>
                                    </a:rPr>
                                    <m:t>𝐼</m:t>
                                  </m:r>
                                </m:sub>
                              </m:sSub>
                            </m:oMath>
                          </a14:m>
                          <a:r>
                            <a:rPr lang="en-US" altLang="zh-CN" sz="1400" dirty="0"/>
                            <a:t>&lt; 0  or</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𝑉</m:t>
                                  </m:r>
                                </m:e>
                                <m:sub>
                                  <m:r>
                                    <a:rPr lang="en-US" altLang="zh-CN" sz="1400" b="0" i="1" smtClean="0">
                                      <a:latin typeface="Cambria Math" panose="02040503050406030204" pitchFamily="18" charset="0"/>
                                    </a:rPr>
                                    <m:t>𝐼</m:t>
                                  </m:r>
                                </m:sub>
                              </m:sSub>
                            </m:oMath>
                          </a14:m>
                          <a:r>
                            <a:rPr lang="en-US" altLang="zh-CN" sz="1400" dirty="0"/>
                            <a:t> &gt;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𝑉</m:t>
                                  </m:r>
                                </m:e>
                                <m:sub>
                                  <m:r>
                                    <a:rPr lang="en-US" altLang="zh-CN" sz="1400" b="0" i="1" smtClean="0">
                                      <a:latin typeface="Cambria Math" panose="02040503050406030204" pitchFamily="18" charset="0"/>
                                      <a:cs typeface="Times New Roman" panose="02020603050405020304" pitchFamily="18" charset="0"/>
                                    </a:rPr>
                                    <m:t>𝐶𝐶</m:t>
                                  </m:r>
                                </m:sub>
                              </m:sSub>
                            </m:oMath>
                          </a14:m>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mV</a:t>
                          </a:r>
                          <a:endParaRPr lang="zh-CN"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2"/>
                      </a:ext>
                    </a:extLst>
                  </a:tr>
                  <a:tr h="643408">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𝐼</m:t>
                                    </m:r>
                                  </m:e>
                                  <m:sub>
                                    <m:r>
                                      <a:rPr lang="en-US" altLang="zh-CN" sz="1400" b="0" i="1" smtClean="0">
                                        <a:latin typeface="Cambria Math" panose="02040503050406030204" pitchFamily="18" charset="0"/>
                                        <a:cs typeface="Times New Roman" panose="02020603050405020304" pitchFamily="18" charset="0"/>
                                      </a:rPr>
                                      <m:t>𝑂𝐾</m:t>
                                    </m:r>
                                  </m:sub>
                                </m:sSub>
                              </m:oMath>
                            </m:oMathPara>
                          </a14:m>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output clamp current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𝑉</m:t>
                                  </m:r>
                                </m:e>
                                <m:sub>
                                  <m:r>
                                    <a:rPr lang="en-US" altLang="zh-CN" sz="1400" b="0" i="1" smtClean="0">
                                      <a:latin typeface="Cambria Math" panose="02040503050406030204" pitchFamily="18" charset="0"/>
                                      <a:cs typeface="Times New Roman" panose="02020603050405020304" pitchFamily="18" charset="0"/>
                                    </a:rPr>
                                    <m:t>𝑂</m:t>
                                  </m:r>
                                </m:sub>
                              </m:sSub>
                            </m:oMath>
                          </a14:m>
                          <a:r>
                            <a:rPr lang="en-US" altLang="zh-CN" sz="1400" dirty="0"/>
                            <a:t>&lt;0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sz="1400" dirty="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sz="1400" dirty="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cs typeface="Times New Roman" panose="02020603050405020304" pitchFamily="18" charset="0"/>
                            </a:rPr>
                            <a:t>mV</a:t>
                          </a:r>
                          <a:endParaRPr lang="zh-CN" altLang="en-US" sz="1400" dirty="0">
                            <a:latin typeface="Times New Roman" panose="02020603050405020304" pitchFamily="18" charset="0"/>
                            <a:cs typeface="Times New Roman" panose="02020603050405020304" pitchFamily="18" charset="0"/>
                          </a:endParaRPr>
                        </a:p>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3"/>
                      </a:ext>
                    </a:extLst>
                  </a:tr>
                  <a:tr h="452768">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𝐼</m:t>
                                    </m:r>
                                  </m:e>
                                  <m:sub>
                                    <m:r>
                                      <a:rPr lang="en-US" altLang="zh-CN" sz="1400" b="0" i="1" smtClean="0">
                                        <a:latin typeface="Cambria Math" panose="02040503050406030204" pitchFamily="18" charset="0"/>
                                        <a:cs typeface="Times New Roman" panose="02020603050405020304" pitchFamily="18" charset="0"/>
                                      </a:rPr>
                                      <m:t>𝑂</m:t>
                                    </m:r>
                                  </m:sub>
                                </m:sSub>
                              </m:oMath>
                            </m:oMathPara>
                          </a14:m>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output current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it-IT" altLang="zh-CN" sz="1400" dirty="0"/>
                            <a:t>0 </a:t>
                          </a:r>
                          <a:r>
                            <a:rPr lang="it-IT" altLang="zh-CN" sz="1400" baseline="0" dirty="0"/>
                            <a:t> </a:t>
                          </a:r>
                          <a:r>
                            <a:rPr lang="it-IT" altLang="zh-CN" sz="1400" dirty="0"/>
                            <a:t> &lt;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 </m:t>
                                  </m:r>
                                  <m:r>
                                    <a:rPr lang="en-US" altLang="zh-CN" sz="1400" b="0" i="1" smtClean="0">
                                      <a:latin typeface="Cambria Math" panose="02040503050406030204" pitchFamily="18" charset="0"/>
                                      <a:cs typeface="Times New Roman" panose="02020603050405020304" pitchFamily="18" charset="0"/>
                                    </a:rPr>
                                    <m:t>𝑉</m:t>
                                  </m:r>
                                </m:e>
                                <m:sub>
                                  <m:r>
                                    <a:rPr lang="en-US" altLang="zh-CN" sz="1400" b="0" i="1" smtClean="0">
                                      <a:latin typeface="Cambria Math" panose="02040503050406030204" pitchFamily="18" charset="0"/>
                                      <a:cs typeface="Times New Roman" panose="02020603050405020304" pitchFamily="18" charset="0"/>
                                    </a:rPr>
                                    <m:t>𝑂</m:t>
                                  </m:r>
                                </m:sub>
                              </m:sSub>
                            </m:oMath>
                          </a14:m>
                          <a:r>
                            <a:rPr lang="it-IT" altLang="zh-CN" sz="1400" dirty="0"/>
                            <a:t> &lt;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𝑉</m:t>
                                  </m:r>
                                </m:e>
                                <m:sub>
                                  <m:r>
                                    <a:rPr lang="en-US" altLang="zh-CN" sz="1400" b="0" i="1" smtClean="0">
                                      <a:latin typeface="Cambria Math" panose="02040503050406030204" pitchFamily="18" charset="0"/>
                                      <a:cs typeface="Times New Roman" panose="02020603050405020304" pitchFamily="18" charset="0"/>
                                    </a:rPr>
                                    <m:t>𝐶𝐶</m:t>
                                  </m:r>
                                </m:sub>
                              </m:sSub>
                            </m:oMath>
                          </a14:m>
                          <a:r>
                            <a:rPr lang="it-IT" altLang="zh-CN" sz="1400" dirty="0"/>
                            <a:t> </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cs typeface="Times New Roman" panose="02020603050405020304" pitchFamily="18" charset="0"/>
                            </a:rPr>
                            <a:t>±25</a:t>
                          </a:r>
                          <a:endParaRPr lang="zh-CN" altLang="en-US" sz="1400" dirty="0">
                            <a:latin typeface="Times New Roman" panose="02020603050405020304" pitchFamily="18" charset="0"/>
                            <a:cs typeface="Times New Roman" panose="02020603050405020304" pitchFamily="18" charset="0"/>
                          </a:endParaRPr>
                        </a:p>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cs typeface="Times New Roman" panose="02020603050405020304" pitchFamily="18" charset="0"/>
                            </a:rPr>
                            <a:t>mV</a:t>
                          </a:r>
                          <a:endParaRPr lang="zh-CN" altLang="en-US" sz="1400" dirty="0">
                            <a:latin typeface="Times New Roman" panose="02020603050405020304" pitchFamily="18" charset="0"/>
                            <a:cs typeface="Times New Roman" panose="02020603050405020304" pitchFamily="18" charset="0"/>
                          </a:endParaRPr>
                        </a:p>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4"/>
                      </a:ext>
                    </a:extLst>
                  </a:tr>
                  <a:tr h="452768">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𝐼</m:t>
                                    </m:r>
                                  </m:e>
                                  <m:sub>
                                    <m:r>
                                      <a:rPr lang="en-US" altLang="zh-CN" sz="1400" b="0" i="1" smtClean="0">
                                        <a:latin typeface="Cambria Math" panose="02040503050406030204" pitchFamily="18" charset="0"/>
                                        <a:cs typeface="Times New Roman" panose="02020603050405020304" pitchFamily="18" charset="0"/>
                                      </a:rPr>
                                      <m:t>𝐶𝐶</m:t>
                                    </m:r>
                                  </m:sub>
                                </m:sSub>
                              </m:oMath>
                            </m:oMathPara>
                          </a14:m>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supply current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±50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cs typeface="Times New Roman" panose="02020603050405020304" pitchFamily="18" charset="0"/>
                            </a:rPr>
                            <a:t>mV</a:t>
                          </a:r>
                          <a:endParaRPr lang="zh-CN" altLang="en-US" sz="1400" dirty="0">
                            <a:latin typeface="Times New Roman" panose="02020603050405020304" pitchFamily="18" charset="0"/>
                            <a:cs typeface="Times New Roman" panose="02020603050405020304" pitchFamily="18" charset="0"/>
                          </a:endParaRPr>
                        </a:p>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5"/>
                      </a:ext>
                    </a:extLst>
                  </a:tr>
                </a:tbl>
              </a:graphicData>
            </a:graphic>
          </p:graphicFrame>
        </mc:Choice>
        <mc:Fallback xmlns="">
          <p:graphicFrame>
            <p:nvGraphicFramePr>
              <p:cNvPr id="12" name="表格 11"/>
              <p:cNvGraphicFramePr/>
              <p:nvPr>
                <p:custDataLst>
                  <p:tags r:id="rId4"/>
                </p:custDataLst>
              </p:nvPr>
            </p:nvGraphicFramePr>
            <p:xfrm>
              <a:off x="0" y="3888286"/>
              <a:ext cx="9144000" cy="2969714"/>
            </p:xfrm>
            <a:graphic>
              <a:graphicData uri="http://schemas.openxmlformats.org/drawingml/2006/table">
                <a:tbl>
                  <a:tblPr firstRow="1" bandRow="1">
                    <a:tableStyleId>{5C22544A-7EE6-4342-B048-85BDC9FD1C3A}</a:tableStyleId>
                  </a:tblPr>
                  <a:tblGrid>
                    <a:gridCol w="987500"/>
                    <a:gridCol w="2579077"/>
                    <a:gridCol w="3360615"/>
                    <a:gridCol w="703385"/>
                    <a:gridCol w="781538"/>
                    <a:gridCol w="731885"/>
                  </a:tblGrid>
                  <a:tr h="304800">
                    <a:tc>
                      <a:txBody>
                        <a:bodyPr/>
                        <a:lstStyle/>
                        <a:p>
                          <a:pPr algn="ctr">
                            <a:buNone/>
                          </a:pPr>
                          <a:r>
                            <a:rPr lang="en-US" altLang="zh-CN" sz="1400" dirty="0">
                              <a:latin typeface="Times New Roman" panose="02020603050405020304" pitchFamily="18" charset="0"/>
                              <a:cs typeface="Times New Roman" panose="02020603050405020304" pitchFamily="18" charset="0"/>
                            </a:rPr>
                            <a:t>Symbol</a:t>
                          </a: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Parameter</a:t>
                          </a: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Conditions</a:t>
                          </a: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Min</a:t>
                          </a: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Max</a:t>
                          </a:r>
                        </a:p>
                      </a:txBody>
                      <a:tcPr anchor="ctr"/>
                    </a:tc>
                    <a:tc>
                      <a:txBody>
                        <a:bodyPr/>
                        <a:lstStyle/>
                        <a:p>
                          <a:pPr algn="ctr">
                            <a:buNone/>
                          </a:pPr>
                          <a:r>
                            <a:rPr lang="en-US" altLang="zh-CN" sz="1400" dirty="0">
                              <a:latin typeface="Times New Roman" panose="02020603050405020304" pitchFamily="18" charset="0"/>
                              <a:cs typeface="Times New Roman" panose="02020603050405020304" pitchFamily="18" charset="0"/>
                            </a:rPr>
                            <a:t>Unit</a:t>
                          </a:r>
                        </a:p>
                      </a:txBody>
                      <a:tcPr anchor="ctr"/>
                    </a:tc>
                  </a:tr>
                  <a:tr h="520818">
                    <a:tc>
                      <a:txBody>
                        <a:bodyPr/>
                        <a:lstStyle/>
                        <a:p>
                          <a:endParaRPr lang="zh-CN"/>
                        </a:p>
                      </a:txBody>
                      <a:tcPr anchor="ctr">
                        <a:blipFill rotWithShape="0">
                          <a:blip r:embed="rId5"/>
                          <a:stretch>
                            <a:fillRect l="-1235" t="-59302" r="-829012" b="-412791"/>
                          </a:stretch>
                        </a:blipFill>
                      </a:tcP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supply voltage</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-0.5</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V</a:t>
                          </a:r>
                          <a:endParaRPr lang="zh-CN" altLang="en-US" sz="1400" dirty="0">
                            <a:latin typeface="Times New Roman" panose="02020603050405020304" pitchFamily="18" charset="0"/>
                            <a:cs typeface="Times New Roman" panose="02020603050405020304" pitchFamily="18" charset="0"/>
                          </a:endParaRPr>
                        </a:p>
                      </a:txBody>
                      <a:tcPr anchor="ctr"/>
                    </a:tc>
                  </a:tr>
                  <a:tr h="376256">
                    <a:tc>
                      <a:txBody>
                        <a:bodyPr/>
                        <a:lstStyle/>
                        <a:p>
                          <a:endParaRPr lang="zh-CN"/>
                        </a:p>
                      </a:txBody>
                      <a:tcPr anchor="ctr">
                        <a:blipFill rotWithShape="0">
                          <a:blip r:embed="rId5"/>
                          <a:stretch>
                            <a:fillRect l="-1235" t="-224590" r="-829012" b="-481967"/>
                          </a:stretch>
                        </a:blipFill>
                      </a:tcP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input clamp current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5"/>
                          <a:stretch>
                            <a:fillRect l="-106534" t="-224590" r="-66969" b="-481967"/>
                          </a:stretch>
                        </a:blipFill>
                      </a:tcP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mV</a:t>
                          </a:r>
                          <a:endParaRPr lang="zh-CN" altLang="en-US" sz="1400" dirty="0">
                            <a:latin typeface="Times New Roman" panose="02020603050405020304" pitchFamily="18" charset="0"/>
                            <a:cs typeface="Times New Roman" panose="02020603050405020304" pitchFamily="18" charset="0"/>
                          </a:endParaRPr>
                        </a:p>
                      </a:txBody>
                      <a:tcPr anchor="ctr"/>
                    </a:tc>
                  </a:tr>
                  <a:tr h="731520">
                    <a:tc>
                      <a:txBody>
                        <a:bodyPr/>
                        <a:lstStyle/>
                        <a:p>
                          <a:endParaRPr lang="zh-CN"/>
                        </a:p>
                      </a:txBody>
                      <a:tcPr anchor="ctr">
                        <a:blipFill rotWithShape="0">
                          <a:blip r:embed="rId5"/>
                          <a:stretch>
                            <a:fillRect l="-1235" t="-163636" r="-829012" b="-142975"/>
                          </a:stretch>
                        </a:blipFill>
                      </a:tcP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output clamp current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5"/>
                          <a:stretch>
                            <a:fillRect l="-106534" t="-163636" r="-66969" b="-142975"/>
                          </a:stretch>
                        </a:blipFill>
                      </a:tcP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sz="1400" dirty="0" smtClean="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smtClean="0">
                              <a:latin typeface="Times New Roman" panose="02020603050405020304" pitchFamily="18" charset="0"/>
                              <a:cs typeface="Times New Roman" panose="02020603050405020304" pitchFamily="18" charset="0"/>
                            </a:rPr>
                            <a:t>±20</a:t>
                          </a:r>
                          <a:endParaRPr lang="zh-CN" altLang="en-US" sz="1400" dirty="0" smtClean="0">
                            <a:latin typeface="Times New Roman" panose="02020603050405020304" pitchFamily="18" charset="0"/>
                            <a:cs typeface="Times New Roman" panose="02020603050405020304" pitchFamily="18" charset="0"/>
                          </a:endParaRPr>
                        </a:p>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sz="1400" dirty="0" smtClean="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smtClean="0">
                              <a:latin typeface="Times New Roman" panose="02020603050405020304" pitchFamily="18" charset="0"/>
                              <a:cs typeface="Times New Roman" panose="02020603050405020304" pitchFamily="18" charset="0"/>
                            </a:rPr>
                            <a:t>mV</a:t>
                          </a:r>
                          <a:endParaRPr lang="zh-CN" altLang="en-US" sz="1400" dirty="0" smtClean="0">
                            <a:latin typeface="Times New Roman" panose="02020603050405020304" pitchFamily="18" charset="0"/>
                            <a:cs typeface="Times New Roman" panose="02020603050405020304" pitchFamily="18" charset="0"/>
                          </a:endParaRPr>
                        </a:p>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tr>
                  <a:tr h="518160">
                    <a:tc>
                      <a:txBody>
                        <a:bodyPr/>
                        <a:lstStyle/>
                        <a:p>
                          <a:endParaRPr lang="zh-CN"/>
                        </a:p>
                      </a:txBody>
                      <a:tcPr anchor="ctr">
                        <a:blipFill rotWithShape="0">
                          <a:blip r:embed="rId5"/>
                          <a:stretch>
                            <a:fillRect l="-1235" t="-375294" r="-829012" b="-103529"/>
                          </a:stretch>
                        </a:blipFill>
                      </a:tcP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output current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5"/>
                          <a:stretch>
                            <a:fillRect l="-106534" t="-375294" r="-66969" b="-103529"/>
                          </a:stretch>
                        </a:blipFill>
                      </a:tcP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smtClean="0">
                              <a:latin typeface="Times New Roman" panose="02020603050405020304" pitchFamily="18" charset="0"/>
                              <a:cs typeface="Times New Roman" panose="02020603050405020304" pitchFamily="18" charset="0"/>
                            </a:rPr>
                            <a:t>±25</a:t>
                          </a:r>
                          <a:endParaRPr lang="zh-CN" altLang="en-US" sz="1400" dirty="0" smtClean="0">
                            <a:latin typeface="Times New Roman" panose="02020603050405020304" pitchFamily="18" charset="0"/>
                            <a:cs typeface="Times New Roman" panose="02020603050405020304" pitchFamily="18" charset="0"/>
                          </a:endParaRPr>
                        </a:p>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smtClean="0">
                              <a:latin typeface="Times New Roman" panose="02020603050405020304" pitchFamily="18" charset="0"/>
                              <a:cs typeface="Times New Roman" panose="02020603050405020304" pitchFamily="18" charset="0"/>
                            </a:rPr>
                            <a:t>mV</a:t>
                          </a:r>
                          <a:endParaRPr lang="zh-CN" altLang="en-US" sz="1400" dirty="0" smtClean="0">
                            <a:latin typeface="Times New Roman" panose="02020603050405020304" pitchFamily="18" charset="0"/>
                            <a:cs typeface="Times New Roman" panose="02020603050405020304" pitchFamily="18" charset="0"/>
                          </a:endParaRPr>
                        </a:p>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tr>
                  <a:tr h="518160">
                    <a:tc>
                      <a:txBody>
                        <a:bodyPr/>
                        <a:lstStyle/>
                        <a:p>
                          <a:endParaRPr lang="zh-CN"/>
                        </a:p>
                      </a:txBody>
                      <a:tcPr anchor="ctr">
                        <a:blipFill rotWithShape="0">
                          <a:blip r:embed="rId5"/>
                          <a:stretch>
                            <a:fillRect l="-1235" t="-475294" r="-829012" b="-3529"/>
                          </a:stretch>
                        </a:blipFill>
                      </a:tcP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supply current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400" dirty="0" smtClean="0">
                              <a:latin typeface="Times New Roman" panose="02020603050405020304" pitchFamily="18" charset="0"/>
                              <a:cs typeface="Times New Roman" panose="02020603050405020304" pitchFamily="18" charset="0"/>
                            </a:rPr>
                            <a:t>±50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smtClean="0">
                              <a:latin typeface="Times New Roman" panose="02020603050405020304" pitchFamily="18" charset="0"/>
                              <a:cs typeface="Times New Roman" panose="02020603050405020304" pitchFamily="18" charset="0"/>
                            </a:rPr>
                            <a:t>mV</a:t>
                          </a:r>
                          <a:endParaRPr lang="zh-CN" altLang="en-US" sz="1400" dirty="0" smtClean="0">
                            <a:latin typeface="Times New Roman" panose="02020603050405020304" pitchFamily="18" charset="0"/>
                            <a:cs typeface="Times New Roman" panose="02020603050405020304" pitchFamily="18" charset="0"/>
                          </a:endParaRPr>
                        </a:p>
                        <a:p>
                          <a:pPr algn="ctr">
                            <a:buNone/>
                          </a:pPr>
                          <a:endParaRPr lang="zh-CN" altLang="en-US" sz="1400" dirty="0">
                            <a:latin typeface="Times New Roman" panose="02020603050405020304" pitchFamily="18" charset="0"/>
                            <a:cs typeface="Times New Roman" panose="02020603050405020304" pitchFamily="18" charset="0"/>
                          </a:endParaRPr>
                        </a:p>
                      </a:txBody>
                      <a:tcPr anchor="ctr"/>
                    </a:tc>
                  </a:tr>
                </a:tbl>
              </a:graphicData>
            </a:graphic>
          </p:graphicFrame>
        </mc:Fallback>
      </mc:AlternateContent>
      <p:sp>
        <p:nvSpPr>
          <p:cNvPr id="18" name="矩形 17"/>
          <p:cNvSpPr/>
          <p:nvPr/>
        </p:nvSpPr>
        <p:spPr>
          <a:xfrm>
            <a:off x="467544" y="1063880"/>
            <a:ext cx="2733441" cy="646331"/>
          </a:xfrm>
          <a:prstGeom prst="rect">
            <a:avLst/>
          </a:prstGeom>
        </p:spPr>
        <p:txBody>
          <a:bodyPr wrap="none">
            <a:spAutoFit/>
          </a:bodyPr>
          <a:lstStyle/>
          <a:p>
            <a:pPr>
              <a:buClr>
                <a:srgbClr val="FFFFFF"/>
              </a:buClr>
              <a:defRPr/>
            </a:pP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2</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、电气特性</a:t>
            </a:r>
          </a:p>
        </p:txBody>
      </p:sp>
      <p:sp>
        <p:nvSpPr>
          <p:cNvPr id="19" name="文本框 18"/>
          <p:cNvSpPr txBox="1"/>
          <p:nvPr/>
        </p:nvSpPr>
        <p:spPr>
          <a:xfrm>
            <a:off x="2775646" y="3585253"/>
            <a:ext cx="3500755" cy="368300"/>
          </a:xfrm>
          <a:prstGeom prst="rect">
            <a:avLst/>
          </a:prstGeom>
          <a:noFill/>
        </p:spPr>
        <p:txBody>
          <a:bodyPr wrap="square" rtlCol="0" anchor="t">
            <a:spAutoFit/>
          </a:bodyPr>
          <a:lstStyle/>
          <a:p>
            <a:pPr>
              <a:buNone/>
            </a:pPr>
            <a:r>
              <a:rPr lang="en-US" altLang="zh-CN" dirty="0">
                <a:latin typeface="Times New Roman" panose="02020603050405020304" pitchFamily="18" charset="0"/>
                <a:cs typeface="Times New Roman" panose="02020603050405020304" pitchFamily="18" charset="0"/>
              </a:rPr>
              <a:t>Table 2	Limiting values</a:t>
            </a:r>
          </a:p>
        </p:txBody>
      </p:sp>
      <p:sp>
        <p:nvSpPr>
          <p:cNvPr id="14" name="矩形 13"/>
          <p:cNvSpPr/>
          <p:nvPr/>
        </p:nvSpPr>
        <p:spPr>
          <a:xfrm>
            <a:off x="2736686" y="69587"/>
            <a:ext cx="6343403" cy="707886"/>
          </a:xfrm>
          <a:prstGeom prst="rect">
            <a:avLst/>
          </a:prstGeom>
        </p:spPr>
        <p:txBody>
          <a:bodyPr wrap="none">
            <a:spAutoFit/>
          </a:bodyPr>
          <a:lstStyle/>
          <a:p>
            <a:pPr>
              <a:buClr>
                <a:srgbClr val="FFFFFF"/>
              </a:buClr>
              <a:defRPr/>
            </a:pP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数据手册</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以</a:t>
            </a:r>
            <a:r>
              <a:rPr lang="en-US" altLang="zh-CN" sz="4000" b="1" dirty="0">
                <a:solidFill>
                  <a:schemeClr val="accent1"/>
                </a:solidFill>
                <a:effectLst>
                  <a:outerShdw blurRad="38100" dist="25400" dir="5400000" algn="ctr" rotWithShape="0">
                    <a:srgbClr val="6E747A">
                      <a:alpha val="43000"/>
                    </a:srgbClr>
                  </a:outerShdw>
                </a:effectLst>
                <a:latin typeface="+mj-ea"/>
                <a:ea typeface="+mj-ea"/>
              </a:rPr>
              <a:t>74HC08</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为例</a:t>
            </a:r>
          </a:p>
        </p:txBody>
      </p:sp>
    </p:spTree>
    <p:extLst>
      <p:ext uri="{BB962C8B-B14F-4D97-AF65-F5344CB8AC3E}">
        <p14:creationId xmlns:p14="http://schemas.microsoft.com/office/powerpoint/2010/main" val="3910736599"/>
      </p:ext>
    </p:extLst>
  </p:cSld>
  <p:clrMapOvr>
    <a:masterClrMapping/>
  </p:clrMapOvr>
  <p:transition spd="slow">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18" name="矩形 17"/>
          <p:cNvSpPr/>
          <p:nvPr/>
        </p:nvSpPr>
        <p:spPr>
          <a:xfrm>
            <a:off x="467544" y="1073956"/>
            <a:ext cx="2733441" cy="646331"/>
          </a:xfrm>
          <a:prstGeom prst="rect">
            <a:avLst/>
          </a:prstGeom>
        </p:spPr>
        <p:txBody>
          <a:bodyPr wrap="none">
            <a:spAutoFit/>
          </a:bodyPr>
          <a:lstStyle/>
          <a:p>
            <a:pPr>
              <a:buClr>
                <a:srgbClr val="FFFFFF"/>
              </a:buClr>
              <a:defRPr/>
            </a:pP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2</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、电气特性</a:t>
            </a:r>
          </a:p>
        </p:txBody>
      </p:sp>
      <p:sp>
        <p:nvSpPr>
          <p:cNvPr id="20" name="矩形 19"/>
          <p:cNvSpPr/>
          <p:nvPr/>
        </p:nvSpPr>
        <p:spPr>
          <a:xfrm>
            <a:off x="467544" y="1628800"/>
            <a:ext cx="8424936" cy="2133918"/>
          </a:xfrm>
          <a:prstGeom prst="rect">
            <a:avLst/>
          </a:prstGeom>
        </p:spPr>
        <p:txBody>
          <a:bodyPr wrap="square">
            <a:spAutoFit/>
          </a:bodyPr>
          <a:lstStyle/>
          <a:p>
            <a:pPr>
              <a:lnSpc>
                <a:spcPct val="150000"/>
              </a:lnSpc>
            </a:pP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测试极限分为</a:t>
            </a:r>
            <a:r>
              <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3</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类：</a:t>
            </a:r>
            <a:r>
              <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MIN</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TYP</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和</a:t>
            </a:r>
            <a:r>
              <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MAX</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a:t>
            </a:r>
            <a:endPar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endParaRPr>
          </a:p>
          <a:p>
            <a:pPr>
              <a:lnSpc>
                <a:spcPts val="2900"/>
              </a:lnSpc>
            </a:pPr>
            <a:r>
              <a:rPr lang="en-US" altLang="zh-CN" sz="2400" b="1" dirty="0">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MIN</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列和</a:t>
            </a:r>
            <a:r>
              <a:rPr lang="en-US" altLang="zh-CN" sz="2400" b="1" dirty="0">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MAX</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列表示通过测试的器件所允许的最小值和最大值</a:t>
            </a:r>
            <a:r>
              <a:rPr lang="en-US" altLang="zh-CN" sz="2400" b="1" dirty="0">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TYP</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列表示所希望的典型值。如果规定了</a:t>
            </a:r>
            <a:r>
              <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TYP</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值，那么它通常是</a:t>
            </a:r>
            <a:r>
              <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MIN</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和</a:t>
            </a:r>
            <a:r>
              <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MAX</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测试极限的平均值。</a:t>
            </a:r>
            <a:r>
              <a:rPr lang="en-US" altLang="zh-CN"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TYP</a:t>
            </a:r>
            <a:r>
              <a:rPr lang="zh-CN" altLang="en-US" sz="2400" b="1" dirty="0">
                <a:solidFill>
                  <a:srgbClr val="0070C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sym typeface="+mn-ea"/>
              </a:rPr>
              <a:t>值与被测器件没有必然关系，在生产中无须进行测试。</a:t>
            </a: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0" y="4211276"/>
              <a:ext cx="9144000" cy="1854200"/>
            </p:xfrm>
            <a:graphic>
              <a:graphicData uri="http://schemas.openxmlformats.org/drawingml/2006/table">
                <a:tbl>
                  <a:tblPr firstRow="1" bandRow="1">
                    <a:tableStyleId>{5C22544A-7EE6-4342-B048-85BDC9FD1C3A}</a:tableStyleId>
                  </a:tblPr>
                  <a:tblGrid>
                    <a:gridCol w="1306285">
                      <a:extLst>
                        <a:ext uri="{9D8B030D-6E8A-4147-A177-3AD203B41FA5}">
                          <a16:colId xmlns:a16="http://schemas.microsoft.com/office/drawing/2014/main" xmlns="" val="20000"/>
                        </a:ext>
                      </a:extLst>
                    </a:gridCol>
                    <a:gridCol w="1597933">
                      <a:extLst>
                        <a:ext uri="{9D8B030D-6E8A-4147-A177-3AD203B41FA5}">
                          <a16:colId xmlns:a16="http://schemas.microsoft.com/office/drawing/2014/main" xmlns="" val="20001"/>
                        </a:ext>
                      </a:extLst>
                    </a:gridCol>
                    <a:gridCol w="1290989">
                      <a:extLst>
                        <a:ext uri="{9D8B030D-6E8A-4147-A177-3AD203B41FA5}">
                          <a16:colId xmlns:a16="http://schemas.microsoft.com/office/drawing/2014/main" xmlns="" val="20002"/>
                        </a:ext>
                      </a:extLst>
                    </a:gridCol>
                    <a:gridCol w="1029935">
                      <a:extLst>
                        <a:ext uri="{9D8B030D-6E8A-4147-A177-3AD203B41FA5}">
                          <a16:colId xmlns:a16="http://schemas.microsoft.com/office/drawing/2014/main" xmlns="" val="20003"/>
                        </a:ext>
                      </a:extLst>
                    </a:gridCol>
                    <a:gridCol w="1695486">
                      <a:extLst>
                        <a:ext uri="{9D8B030D-6E8A-4147-A177-3AD203B41FA5}">
                          <a16:colId xmlns:a16="http://schemas.microsoft.com/office/drawing/2014/main" xmlns="" val="20004"/>
                        </a:ext>
                      </a:extLst>
                    </a:gridCol>
                    <a:gridCol w="1290989">
                      <a:extLst>
                        <a:ext uri="{9D8B030D-6E8A-4147-A177-3AD203B41FA5}">
                          <a16:colId xmlns:a16="http://schemas.microsoft.com/office/drawing/2014/main" xmlns="" val="20005"/>
                        </a:ext>
                      </a:extLst>
                    </a:gridCol>
                    <a:gridCol w="932383">
                      <a:extLst>
                        <a:ext uri="{9D8B030D-6E8A-4147-A177-3AD203B41FA5}">
                          <a16:colId xmlns:a16="http://schemas.microsoft.com/office/drawing/2014/main" xmlns="" val="20006"/>
                        </a:ext>
                      </a:extLst>
                    </a:gridCol>
                  </a:tblGrid>
                  <a:tr h="370840">
                    <a:tc rowSpan="2">
                      <a:txBody>
                        <a:bodyPr/>
                        <a:lstStyle/>
                        <a:p>
                          <a:pPr algn="ctr">
                            <a:buNone/>
                          </a:pPr>
                          <a:r>
                            <a:rPr lang="en-US" altLang="zh-CN" sz="1800" dirty="0">
                              <a:latin typeface="Times New Roman" panose="02020603050405020304" pitchFamily="18" charset="0"/>
                              <a:cs typeface="Times New Roman" panose="02020603050405020304" pitchFamily="18" charset="0"/>
                            </a:rPr>
                            <a:t>Symbol</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Parameter</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Conditions</a:t>
                          </a:r>
                        </a:p>
                      </a:txBody>
                      <a:tcPr anchor="ctr"/>
                    </a:tc>
                    <a:tc gridSpan="3">
                      <a:txBody>
                        <a:bodyPr/>
                        <a:lstStyle/>
                        <a:p>
                          <a:pPr algn="ctr"/>
                          <a:r>
                            <a:rPr lang="en-US" altLang="zh-CN" sz="1800" dirty="0">
                              <a:latin typeface="Times New Roman" panose="02020603050405020304" pitchFamily="18" charset="0"/>
                              <a:cs typeface="Times New Roman" panose="02020603050405020304" pitchFamily="18" charset="0"/>
                            </a:rPr>
                            <a:t>74HC08</a:t>
                          </a:r>
                          <a:endParaRPr lang="zh-CN" altLang="en-US" sz="18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nchor="ctr"/>
                    </a:tc>
                    <a:tc>
                      <a:txBody>
                        <a:bodyPr/>
                        <a:lstStyle/>
                        <a:p>
                          <a:pPr algn="ctr">
                            <a:buNone/>
                          </a:pPr>
                          <a:r>
                            <a:rPr lang="en-US" altLang="zh-CN" sz="1800" dirty="0">
                              <a:latin typeface="Times New Roman" panose="02020603050405020304" pitchFamily="18" charset="0"/>
                              <a:cs typeface="Times New Roman" panose="02020603050405020304" pitchFamily="18" charset="0"/>
                            </a:rPr>
                            <a:t>Unit</a:t>
                          </a:r>
                        </a:p>
                      </a:txBody>
                      <a:tcPr anchor="ctr"/>
                    </a:tc>
                    <a:extLst>
                      <a:ext uri="{0D108BD9-81ED-4DB2-BD59-A6C34878D82A}">
                        <a16:rowId xmlns:a16="http://schemas.microsoft.com/office/drawing/2014/main" xmlns="" val="10000"/>
                      </a:ext>
                    </a:extLst>
                  </a:tr>
                  <a:tr h="3708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buNone/>
                          </a:pPr>
                          <a:r>
                            <a:rPr lang="en-US" altLang="zh-CN" sz="1800" dirty="0">
                              <a:latin typeface="Times New Roman" panose="02020603050405020304" pitchFamily="18" charset="0"/>
                              <a:cs typeface="Times New Roman" panose="02020603050405020304" pitchFamily="18" charset="0"/>
                            </a:rPr>
                            <a:t>Min</a:t>
                          </a:r>
                        </a:p>
                      </a:txBody>
                      <a:tcPr anchor="ctr"/>
                    </a:tc>
                    <a:tc>
                      <a:txBody>
                        <a:bodyPr/>
                        <a:lstStyle/>
                        <a:p>
                          <a:pPr algn="ctr">
                            <a:buNone/>
                          </a:pPr>
                          <a:r>
                            <a:rPr lang="en-US" altLang="zh-CN" sz="1800" dirty="0" err="1">
                              <a:latin typeface="Times New Roman" panose="02020603050405020304" pitchFamily="18" charset="0"/>
                              <a:cs typeface="Times New Roman" panose="02020603050405020304" pitchFamily="18" charset="0"/>
                            </a:rPr>
                            <a:t>Typ</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a:latin typeface="Times New Roman" panose="02020603050405020304" pitchFamily="18" charset="0"/>
                              <a:cs typeface="Times New Roman" panose="02020603050405020304" pitchFamily="18" charset="0"/>
                            </a:rPr>
                            <a:t>Max</a:t>
                          </a: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supply voltage </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2.0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5.0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6.0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𝐼</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input voltage</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𝑂</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output voltage</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4"/>
                      </a:ext>
                    </a:extLst>
                  </a:tr>
                </a:tbl>
              </a:graphicData>
            </a:graphic>
          </p:graphicFrame>
        </mc:Choice>
        <mc:Fallback xmlns="">
          <p:graphicFrame>
            <p:nvGraphicFramePr>
              <p:cNvPr id="2" name="表格 1"/>
              <p:cNvGraphicFramePr>
                <a:graphicFrameLocks noGrp="1"/>
              </p:cNvGraphicFramePr>
              <p:nvPr/>
            </p:nvGraphicFramePr>
            <p:xfrm>
              <a:off x="0" y="4211276"/>
              <a:ext cx="9144000" cy="1854200"/>
            </p:xfrm>
            <a:graphic>
              <a:graphicData uri="http://schemas.openxmlformats.org/drawingml/2006/table">
                <a:tbl>
                  <a:tblPr firstRow="1" bandRow="1">
                    <a:tableStyleId>{5C22544A-7EE6-4342-B048-85BDC9FD1C3A}</a:tableStyleId>
                  </a:tblPr>
                  <a:tblGrid>
                    <a:gridCol w="1306285"/>
                    <a:gridCol w="1597933"/>
                    <a:gridCol w="1290989"/>
                    <a:gridCol w="1029935"/>
                    <a:gridCol w="1695486"/>
                    <a:gridCol w="1290989"/>
                    <a:gridCol w="932383"/>
                  </a:tblGrid>
                  <a:tr h="370840">
                    <a:tc rowSpan="2">
                      <a:txBody>
                        <a:bodyPr/>
                        <a:lstStyle/>
                        <a:p>
                          <a:pPr algn="ctr">
                            <a:buNone/>
                          </a:pPr>
                          <a:r>
                            <a:rPr lang="en-US" altLang="zh-CN" sz="1800" dirty="0">
                              <a:latin typeface="Times New Roman" panose="02020603050405020304" pitchFamily="18" charset="0"/>
                              <a:cs typeface="Times New Roman" panose="02020603050405020304" pitchFamily="18" charset="0"/>
                            </a:rPr>
                            <a:t>Symbol</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Parameter</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Conditions</a:t>
                          </a:r>
                        </a:p>
                      </a:txBody>
                      <a:tcPr anchor="ctr"/>
                    </a:tc>
                    <a:tc gridSpan="3">
                      <a:txBody>
                        <a:bodyPr/>
                        <a:lstStyle/>
                        <a:p>
                          <a:pPr algn="ctr"/>
                          <a:r>
                            <a:rPr lang="en-US" altLang="zh-CN" sz="1800" dirty="0" smtClean="0">
                              <a:latin typeface="Times New Roman" panose="02020603050405020304" pitchFamily="18" charset="0"/>
                              <a:cs typeface="Times New Roman" panose="02020603050405020304" pitchFamily="18" charset="0"/>
                            </a:rPr>
                            <a:t>74HC08</a:t>
                          </a:r>
                          <a:endParaRPr lang="zh-CN" altLang="en-US" sz="18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nchor="ct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Unit</a:t>
                          </a:r>
                          <a:endParaRPr lang="en-US" altLang="zh-CN" sz="1800" dirty="0">
                            <a:latin typeface="Times New Roman" panose="02020603050405020304" pitchFamily="18" charset="0"/>
                            <a:cs typeface="Times New Roman" panose="02020603050405020304" pitchFamily="18" charset="0"/>
                          </a:endParaRPr>
                        </a:p>
                      </a:txBody>
                      <a:tcPr anchor="ctr"/>
                    </a:tc>
                  </a:tr>
                  <a:tr h="37084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Min</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err="1" smtClean="0">
                              <a:latin typeface="Times New Roman" panose="02020603050405020304" pitchFamily="18" charset="0"/>
                              <a:cs typeface="Times New Roman" panose="02020603050405020304" pitchFamily="18" charset="0"/>
                            </a:rPr>
                            <a:t>Typ</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Max</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r>
                  <a:tr h="370840">
                    <a:tc>
                      <a:txBody>
                        <a:bodyPr/>
                        <a:lstStyle/>
                        <a:p>
                          <a:endParaRPr lang="zh-CN"/>
                        </a:p>
                      </a:txBody>
                      <a:tcPr anchor="ctr">
                        <a:blipFill rotWithShape="0">
                          <a:blip r:embed="rId3"/>
                          <a:stretch>
                            <a:fillRect l="-935" t="-206557" r="-603271" b="-226230"/>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supply voltage </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2.0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5.0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6.0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tr>
                  <a:tr h="370840">
                    <a:tc>
                      <a:txBody>
                        <a:bodyPr/>
                        <a:lstStyle/>
                        <a:p>
                          <a:endParaRPr lang="zh-CN"/>
                        </a:p>
                      </a:txBody>
                      <a:tcPr anchor="ctr">
                        <a:blipFill rotWithShape="0">
                          <a:blip r:embed="rId3"/>
                          <a:stretch>
                            <a:fillRect l="-935" t="-306557" r="-603271" b="-126230"/>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input voltage</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3"/>
                          <a:stretch>
                            <a:fillRect l="-536321" t="-306557" r="-74528" b="-126230"/>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tr>
                  <a:tr h="370840">
                    <a:tc>
                      <a:txBody>
                        <a:bodyPr/>
                        <a:lstStyle/>
                        <a:p>
                          <a:endParaRPr lang="zh-CN"/>
                        </a:p>
                      </a:txBody>
                      <a:tcPr anchor="ctr">
                        <a:blipFill rotWithShape="0">
                          <a:blip r:embed="rId3"/>
                          <a:stretch>
                            <a:fillRect l="-935" t="-406557" r="-603271" b="-26230"/>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output voltage</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3"/>
                          <a:stretch>
                            <a:fillRect l="-536321" t="-406557" r="-74528" b="-26230"/>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tr>
                </a:tbl>
              </a:graphicData>
            </a:graphic>
          </p:graphicFrame>
        </mc:Fallback>
      </mc:AlternateContent>
      <p:sp>
        <p:nvSpPr>
          <p:cNvPr id="21" name="文本框 20"/>
          <p:cNvSpPr txBox="1"/>
          <p:nvPr/>
        </p:nvSpPr>
        <p:spPr>
          <a:xfrm>
            <a:off x="2322004" y="3841944"/>
            <a:ext cx="4499992" cy="369332"/>
          </a:xfrm>
          <a:prstGeom prst="rect">
            <a:avLst/>
          </a:prstGeom>
          <a:noFill/>
        </p:spPr>
        <p:txBody>
          <a:bodyPr wrap="square" rtlCol="0" anchor="t">
            <a:spAutoFit/>
          </a:bodyPr>
          <a:lstStyle/>
          <a:p>
            <a:pPr>
              <a:buNone/>
            </a:pPr>
            <a:r>
              <a:rPr lang="en-US" altLang="zh-CN" dirty="0">
                <a:latin typeface="Times New Roman" panose="02020603050405020304" pitchFamily="18" charset="0"/>
                <a:cs typeface="Times New Roman" panose="02020603050405020304" pitchFamily="18" charset="0"/>
              </a:rPr>
              <a:t>Table 3	Recommended operating conditions </a:t>
            </a:r>
          </a:p>
        </p:txBody>
      </p:sp>
      <p:sp>
        <p:nvSpPr>
          <p:cNvPr id="12" name="矩形 11"/>
          <p:cNvSpPr/>
          <p:nvPr/>
        </p:nvSpPr>
        <p:spPr>
          <a:xfrm>
            <a:off x="2736686" y="69587"/>
            <a:ext cx="6343403" cy="707886"/>
          </a:xfrm>
          <a:prstGeom prst="rect">
            <a:avLst/>
          </a:prstGeom>
        </p:spPr>
        <p:txBody>
          <a:bodyPr wrap="none">
            <a:spAutoFit/>
          </a:bodyPr>
          <a:lstStyle/>
          <a:p>
            <a:pPr>
              <a:buClr>
                <a:srgbClr val="FFFFFF"/>
              </a:buClr>
              <a:defRPr/>
            </a:pP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数据手册</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以</a:t>
            </a:r>
            <a:r>
              <a:rPr lang="en-US" altLang="zh-CN" sz="4000" b="1" dirty="0">
                <a:solidFill>
                  <a:schemeClr val="accent1"/>
                </a:solidFill>
                <a:effectLst>
                  <a:outerShdw blurRad="38100" dist="25400" dir="5400000" algn="ctr" rotWithShape="0">
                    <a:srgbClr val="6E747A">
                      <a:alpha val="43000"/>
                    </a:srgbClr>
                  </a:outerShdw>
                </a:effectLst>
                <a:latin typeface="+mj-ea"/>
                <a:ea typeface="+mj-ea"/>
              </a:rPr>
              <a:t>74HC08</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为例</a:t>
            </a:r>
          </a:p>
        </p:txBody>
      </p:sp>
    </p:spTree>
    <p:extLst>
      <p:ext uri="{BB962C8B-B14F-4D97-AF65-F5344CB8AC3E}">
        <p14:creationId xmlns:p14="http://schemas.microsoft.com/office/powerpoint/2010/main" val="2034885708"/>
      </p:ext>
    </p:extLst>
  </p:cSld>
  <p:clrMapOvr>
    <a:masterClrMapping/>
  </p:clrMapOvr>
  <p:transition spd="slow">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3" name="文本框 2"/>
          <p:cNvSpPr txBox="1"/>
          <p:nvPr/>
        </p:nvSpPr>
        <p:spPr>
          <a:xfrm>
            <a:off x="605843" y="1352908"/>
            <a:ext cx="8199755" cy="5078313"/>
          </a:xfrm>
          <a:prstGeom prst="rect">
            <a:avLst/>
          </a:prstGeom>
          <a:noFill/>
        </p:spPr>
        <p:txBody>
          <a:bodyPr wrap="square" rtlCol="0" anchor="t">
            <a:spAutoFit/>
          </a:bodyPr>
          <a:lstStyle/>
          <a:p>
            <a:pPr>
              <a:lnSpc>
                <a:spcPct val="150000"/>
              </a:lnSpc>
            </a:pPr>
            <a:r>
              <a:rPr lang="zh-CN" altLang="en-US" sz="2800" b="1" dirty="0">
                <a:solidFill>
                  <a:srgbClr val="C00000"/>
                </a:solidFill>
                <a:effectLst>
                  <a:outerShdw blurRad="38100" dist="25400" dir="5400000" algn="ctr" rotWithShape="0">
                    <a:srgbClr val="6E747A">
                      <a:alpha val="43000"/>
                    </a:srgbClr>
                  </a:outerShdw>
                </a:effectLst>
              </a:rPr>
              <a:t>连接性测试：</a:t>
            </a:r>
            <a:r>
              <a:rPr lang="zh-CN" altLang="en-US" sz="2800" b="1" dirty="0">
                <a:solidFill>
                  <a:srgbClr val="0070C0"/>
                </a:solidFill>
                <a:effectLst>
                  <a:outerShdw blurRad="38100" dist="25400" dir="5400000" algn="ctr" rotWithShape="0">
                    <a:srgbClr val="6E747A">
                      <a:alpha val="43000"/>
                    </a:srgbClr>
                  </a:outerShdw>
                </a:effectLst>
              </a:rPr>
              <a:t>也称开短路测试，测试芯片管脚是否存在开路，是否与其他管脚之间存在短路。</a:t>
            </a:r>
            <a:endParaRPr lang="en-US" altLang="zh-CN" sz="2800" b="1" dirty="0">
              <a:solidFill>
                <a:srgbClr val="0070C0"/>
              </a:solidFill>
              <a:effectLst>
                <a:outerShdw blurRad="38100" dist="25400" dir="5400000" algn="ctr" rotWithShape="0">
                  <a:srgbClr val="6E747A">
                    <a:alpha val="43000"/>
                  </a:srgbClr>
                </a:outerShdw>
              </a:effectLst>
            </a:endParaRPr>
          </a:p>
          <a:p>
            <a:pPr>
              <a:lnSpc>
                <a:spcPct val="150000"/>
              </a:lnSpc>
            </a:pPr>
            <a:endParaRPr lang="en-US" altLang="zh-CN" sz="2000" dirty="0">
              <a:solidFill>
                <a:srgbClr val="0070C0"/>
              </a:solidFill>
              <a:effectLst>
                <a:outerShdw blurRad="38100" dist="25400" dir="5400000" algn="ctr" rotWithShape="0">
                  <a:srgbClr val="6E747A">
                    <a:alpha val="43000"/>
                  </a:srgbClr>
                </a:outerShdw>
              </a:effectLst>
            </a:endParaRPr>
          </a:p>
          <a:p>
            <a:pPr>
              <a:lnSpc>
                <a:spcPct val="150000"/>
              </a:lnSpc>
            </a:pPr>
            <a:r>
              <a:rPr lang="zh-CN" altLang="en-US" sz="2800" b="1" dirty="0">
                <a:solidFill>
                  <a:srgbClr val="C00000"/>
                </a:solidFill>
                <a:effectLst>
                  <a:outerShdw blurRad="38100" dist="25400" dir="5400000" algn="ctr" rotWithShape="0">
                    <a:srgbClr val="6E747A">
                      <a:alpha val="43000"/>
                    </a:srgbClr>
                  </a:outerShdw>
                </a:effectLst>
              </a:rPr>
              <a:t>测试原理：</a:t>
            </a:r>
            <a:r>
              <a:rPr lang="en-US" altLang="zh-CN" sz="2800" b="1" dirty="0">
                <a:solidFill>
                  <a:srgbClr val="C00000"/>
                </a:solidFill>
                <a:effectLst>
                  <a:outerShdw blurRad="38100" dist="25400" dir="5400000" algn="ctr" rotWithShape="0">
                    <a:srgbClr val="6E747A">
                      <a:alpha val="43000"/>
                    </a:srgbClr>
                  </a:outerShdw>
                </a:effectLst>
              </a:rPr>
              <a:t> </a:t>
            </a:r>
            <a:r>
              <a:rPr lang="zh-CN" altLang="en-US" sz="2800" b="1" dirty="0">
                <a:solidFill>
                  <a:schemeClr val="tx1">
                    <a:lumMod val="50000"/>
                  </a:schemeClr>
                </a:solidFill>
                <a:effectLst>
                  <a:outerShdw blurRad="38100" dist="25400" dir="5400000" algn="ctr" rotWithShape="0">
                    <a:srgbClr val="6E747A">
                      <a:alpha val="43000"/>
                    </a:srgbClr>
                  </a:outerShdw>
                </a:effectLst>
              </a:rPr>
              <a:t>因为集成电路每个管脚与V</a:t>
            </a:r>
            <a:r>
              <a:rPr lang="en-US" altLang="zh-CN" sz="2800" b="1" baseline="-25000" dirty="0">
                <a:solidFill>
                  <a:schemeClr val="tx1">
                    <a:lumMod val="50000"/>
                  </a:schemeClr>
                </a:solidFill>
                <a:effectLst>
                  <a:outerShdw blurRad="38100" dist="25400" dir="5400000" algn="ctr" rotWithShape="0">
                    <a:srgbClr val="6E747A">
                      <a:alpha val="43000"/>
                    </a:srgbClr>
                  </a:outerShdw>
                </a:effectLst>
              </a:rPr>
              <a:t>DD</a:t>
            </a:r>
            <a:r>
              <a:rPr lang="zh-CN" altLang="en-US" sz="2800" b="1" dirty="0">
                <a:solidFill>
                  <a:schemeClr val="tx1">
                    <a:lumMod val="50000"/>
                  </a:schemeClr>
                </a:solidFill>
                <a:effectLst>
                  <a:outerShdw blurRad="38100" dist="25400" dir="5400000" algn="ctr" rotWithShape="0">
                    <a:srgbClr val="6E747A">
                      <a:alpha val="43000"/>
                    </a:srgbClr>
                  </a:outerShdw>
                </a:effectLst>
              </a:rPr>
              <a:t>管脚、GND管脚之间均接有一个二极管（两个二极管接法如下图所示）。给对应被测管脚100uA的强制电流测量两端电压，如果为二极管正向导通电压则电路正常，不存在开路或短路故障。</a:t>
            </a:r>
          </a:p>
        </p:txBody>
      </p:sp>
      <p:sp>
        <p:nvSpPr>
          <p:cNvPr id="13" name="文本框 12"/>
          <p:cNvSpPr txBox="1"/>
          <p:nvPr/>
        </p:nvSpPr>
        <p:spPr>
          <a:xfrm>
            <a:off x="4067944" y="83106"/>
            <a:ext cx="4320282" cy="583565"/>
          </a:xfrm>
          <a:prstGeom prst="rect">
            <a:avLst/>
          </a:prstGeom>
          <a:noFill/>
        </p:spPr>
        <p:txBody>
          <a:bodyPr wrap="square" rtlCol="0" anchor="t">
            <a:spAutoFit/>
          </a:bodyPr>
          <a:lstStyle/>
          <a:p>
            <a:r>
              <a:rPr lang="zh-CN" altLang="en-US" sz="3200" kern="0" dirty="0">
                <a:solidFill>
                  <a:srgbClr val="990000"/>
                </a:solidFill>
                <a:latin typeface="Comic Sans MS" panose="030F0702030302020204" pitchFamily="66" charset="0"/>
                <a:ea typeface="隶书" panose="02010509060101010101" pitchFamily="49" charset="-122"/>
              </a:rPr>
              <a:t>连接性测试原理</a:t>
            </a:r>
          </a:p>
        </p:txBody>
      </p:sp>
    </p:spTree>
    <p:extLst>
      <p:ext uri="{BB962C8B-B14F-4D97-AF65-F5344CB8AC3E}">
        <p14:creationId xmlns:p14="http://schemas.microsoft.com/office/powerpoint/2010/main" val="3058135380"/>
      </p:ext>
    </p:extLst>
  </p:cSld>
  <p:clrMapOvr>
    <a:masterClrMapping/>
  </p:clrMapOvr>
  <p:transition spd="slow">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16" name="矩形 15"/>
          <p:cNvSpPr/>
          <p:nvPr/>
        </p:nvSpPr>
        <p:spPr>
          <a:xfrm>
            <a:off x="3869897" y="5340613"/>
            <a:ext cx="5274103" cy="1292662"/>
          </a:xfrm>
          <a:prstGeom prst="rect">
            <a:avLst/>
          </a:prstGeom>
        </p:spPr>
        <p:txBody>
          <a:bodyPr wrap="square">
            <a:spAutoFit/>
            <a:scene3d>
              <a:camera prst="orthographicFront"/>
              <a:lightRig rig="threePt" dir="t"/>
            </a:scene3d>
          </a:bodyPr>
          <a:lstStyle/>
          <a:p>
            <a:pPr indent="0" fontAlgn="auto">
              <a:lnSpc>
                <a:spcPct val="150000"/>
              </a:lnSpc>
              <a:buFont typeface="Wingdings" panose="05000000000000000000" charset="0"/>
              <a:buNone/>
            </a:pPr>
            <a:r>
              <a:rPr lang="zh-CN" altLang="en-US" sz="26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作用：为</a:t>
            </a:r>
            <a:r>
              <a:rPr lang="zh-CN" altLang="en-US" sz="26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测试工程中硬件连接和</a:t>
            </a:r>
            <a:r>
              <a:rPr lang="en-US" altLang="zh-CN" sz="26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pin map</a:t>
            </a:r>
            <a:r>
              <a:rPr lang="zh-CN" altLang="en-US" sz="26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6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channel map</a:t>
            </a:r>
            <a:r>
              <a:rPr lang="zh-CN" altLang="en-US" sz="26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设置提供依据。</a:t>
            </a:r>
          </a:p>
        </p:txBody>
      </p:sp>
      <p:sp>
        <p:nvSpPr>
          <p:cNvPr id="14" name="矩形 13"/>
          <p:cNvSpPr/>
          <p:nvPr/>
        </p:nvSpPr>
        <p:spPr>
          <a:xfrm>
            <a:off x="569883" y="1113160"/>
            <a:ext cx="3429144" cy="646331"/>
          </a:xfrm>
          <a:prstGeom prst="rect">
            <a:avLst/>
          </a:prstGeom>
        </p:spPr>
        <p:txBody>
          <a:bodyPr wrap="none">
            <a:spAutoFit/>
          </a:bodyPr>
          <a:lstStyle/>
          <a:p>
            <a:pPr>
              <a:buClr>
                <a:srgbClr val="FFFFFF"/>
              </a:buClr>
              <a:defRPr/>
            </a:pP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3</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、引脚图</a:t>
            </a: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封装</a:t>
            </a: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3851920" y="2577615"/>
              <a:ext cx="5112568" cy="2237357"/>
            </p:xfrm>
            <a:graphic>
              <a:graphicData uri="http://schemas.openxmlformats.org/drawingml/2006/table">
                <a:tbl>
                  <a:tblPr firstRow="1" bandRow="1">
                    <a:tableStyleId>{5C22544A-7EE6-4342-B048-85BDC9FD1C3A}</a:tableStyleId>
                  </a:tblPr>
                  <a:tblGrid>
                    <a:gridCol w="1730972">
                      <a:extLst>
                        <a:ext uri="{9D8B030D-6E8A-4147-A177-3AD203B41FA5}">
                          <a16:colId xmlns:a16="http://schemas.microsoft.com/office/drawing/2014/main" xmlns="" val="20000"/>
                        </a:ext>
                      </a:extLst>
                    </a:gridCol>
                    <a:gridCol w="1491881">
                      <a:extLst>
                        <a:ext uri="{9D8B030D-6E8A-4147-A177-3AD203B41FA5}">
                          <a16:colId xmlns:a16="http://schemas.microsoft.com/office/drawing/2014/main" xmlns="" val="20001"/>
                        </a:ext>
                      </a:extLst>
                    </a:gridCol>
                    <a:gridCol w="1889715">
                      <a:extLst>
                        <a:ext uri="{9D8B030D-6E8A-4147-A177-3AD203B41FA5}">
                          <a16:colId xmlns:a16="http://schemas.microsoft.com/office/drawing/2014/main" xmlns="" val="20002"/>
                        </a:ext>
                      </a:extLst>
                    </a:gridCol>
                  </a:tblGrid>
                  <a:tr h="322472">
                    <a:tc>
                      <a:txBody>
                        <a:bodyPr/>
                        <a:lstStyle/>
                        <a:p>
                          <a:pPr algn="ctr"/>
                          <a:r>
                            <a:rPr lang="en-US" altLang="zh-CN" dirty="0">
                              <a:latin typeface="Times New Roman" panose="02020603050405020304" pitchFamily="18" charset="0"/>
                              <a:cs typeface="Times New Roman" panose="02020603050405020304" pitchFamily="18" charset="0"/>
                            </a:rPr>
                            <a:t>Symbol</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Pin</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Description</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0"/>
                      </a:ext>
                    </a:extLst>
                  </a:tr>
                  <a:tr h="322472">
                    <a:tc>
                      <a:txBody>
                        <a:bodyPr/>
                        <a:lstStyle/>
                        <a:p>
                          <a:pPr algn="ctr"/>
                          <a:r>
                            <a:rPr lang="en-US" altLang="zh-CN" dirty="0">
                              <a:latin typeface="Times New Roman" panose="02020603050405020304" pitchFamily="18" charset="0"/>
                              <a:cs typeface="Times New Roman" panose="02020603050405020304" pitchFamily="18" charset="0"/>
                            </a:rPr>
                            <a:t>1A to 4A</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1,4,9,12</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Data input</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1"/>
                      </a:ext>
                    </a:extLst>
                  </a:tr>
                  <a:tr h="32247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a:latin typeface="Times New Roman" panose="02020603050405020304" pitchFamily="18" charset="0"/>
                              <a:cs typeface="Times New Roman" panose="02020603050405020304" pitchFamily="18" charset="0"/>
                            </a:rPr>
                            <a:t>1A to 4A</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2,5,10,13</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Data</a:t>
                          </a:r>
                          <a:r>
                            <a:rPr lang="en-US" altLang="zh-CN" baseline="0" dirty="0">
                              <a:latin typeface="Times New Roman" panose="02020603050405020304" pitchFamily="18" charset="0"/>
                              <a:cs typeface="Times New Roman" panose="02020603050405020304" pitchFamily="18" charset="0"/>
                            </a:rPr>
                            <a:t> input</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2"/>
                      </a:ext>
                    </a:extLst>
                  </a:tr>
                  <a:tr h="32247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a:latin typeface="Times New Roman" panose="02020603050405020304" pitchFamily="18" charset="0"/>
                              <a:cs typeface="Times New Roman" panose="02020603050405020304" pitchFamily="18" charset="0"/>
                            </a:rPr>
                            <a:t>1A to 4A</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3,6,8,11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Data output</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3"/>
                      </a:ext>
                    </a:extLst>
                  </a:tr>
                  <a:tr h="322472">
                    <a:tc>
                      <a:txBody>
                        <a:bodyPr/>
                        <a:lstStyle/>
                        <a:p>
                          <a:pPr algn="ctr"/>
                          <a:r>
                            <a:rPr lang="en-US" altLang="zh-CN" dirty="0">
                              <a:latin typeface="Times New Roman" panose="02020603050405020304" pitchFamily="18" charset="0"/>
                              <a:cs typeface="Times New Roman" panose="02020603050405020304" pitchFamily="18" charset="0"/>
                            </a:rPr>
                            <a:t>GND</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ground(0V)</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4"/>
                      </a:ext>
                    </a:extLst>
                  </a:tr>
                  <a:tr h="408557">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𝐶𝐶</m:t>
                                    </m:r>
                                  </m:sub>
                                </m:sSub>
                              </m:oMath>
                            </m:oMathPara>
                          </a14:m>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14</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Supply voltage</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5"/>
                      </a:ext>
                    </a:extLst>
                  </a:tr>
                </a:tbl>
              </a:graphicData>
            </a:graphic>
          </p:graphicFrame>
        </mc:Choice>
        <mc:Fallback xmlns="">
          <p:graphicFrame>
            <p:nvGraphicFramePr>
              <p:cNvPr id="8" name="表格 7"/>
              <p:cNvGraphicFramePr>
                <a:graphicFrameLocks noGrp="1"/>
              </p:cNvGraphicFramePr>
              <p:nvPr/>
            </p:nvGraphicFramePr>
            <p:xfrm>
              <a:off x="3851920" y="2577615"/>
              <a:ext cx="5112568" cy="2237357"/>
            </p:xfrm>
            <a:graphic>
              <a:graphicData uri="http://schemas.openxmlformats.org/drawingml/2006/table">
                <a:tbl>
                  <a:tblPr firstRow="1" bandRow="1">
                    <a:tableStyleId>{5C22544A-7EE6-4342-B048-85BDC9FD1C3A}</a:tableStyleId>
                  </a:tblPr>
                  <a:tblGrid>
                    <a:gridCol w="1730972"/>
                    <a:gridCol w="1491881"/>
                    <a:gridCol w="1889715"/>
                  </a:tblGrid>
                  <a:tr h="365760">
                    <a:tc>
                      <a:txBody>
                        <a:bodyPr/>
                        <a:lstStyle/>
                        <a:p>
                          <a:pPr algn="ctr"/>
                          <a:r>
                            <a:rPr lang="en-US" altLang="zh-CN" dirty="0" smtClean="0">
                              <a:latin typeface="Times New Roman" panose="02020603050405020304" pitchFamily="18" charset="0"/>
                              <a:cs typeface="Times New Roman" panose="02020603050405020304" pitchFamily="18" charset="0"/>
                            </a:rPr>
                            <a:t>Symbol</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Pin</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Description</a:t>
                          </a:r>
                          <a:endParaRPr lang="zh-CN" altLang="en-US" dirty="0">
                            <a:latin typeface="Times New Roman" panose="02020603050405020304" pitchFamily="18" charset="0"/>
                            <a:cs typeface="Times New Roman" panose="02020603050405020304" pitchFamily="18" charset="0"/>
                          </a:endParaRPr>
                        </a:p>
                      </a:txBody>
                      <a:tcPr anchor="ctr"/>
                    </a:tc>
                  </a:tr>
                  <a:tr h="365760">
                    <a:tc>
                      <a:txBody>
                        <a:bodyPr/>
                        <a:lstStyle/>
                        <a:p>
                          <a:pPr algn="ctr"/>
                          <a:r>
                            <a:rPr lang="en-US" altLang="zh-CN" dirty="0" smtClean="0">
                              <a:latin typeface="Times New Roman" panose="02020603050405020304" pitchFamily="18" charset="0"/>
                              <a:cs typeface="Times New Roman" panose="02020603050405020304" pitchFamily="18" charset="0"/>
                            </a:rPr>
                            <a:t>1A to 4A</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1,4,9,12</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Data input</a:t>
                          </a:r>
                          <a:endParaRPr lang="zh-CN" altLang="en-US" dirty="0">
                            <a:latin typeface="Times New Roman" panose="02020603050405020304" pitchFamily="18" charset="0"/>
                            <a:cs typeface="Times New Roman" panose="02020603050405020304" pitchFamily="18" charset="0"/>
                          </a:endParaRPr>
                        </a:p>
                      </a:txBody>
                      <a:tcPr anchor="ctr"/>
                    </a:tc>
                  </a:tr>
                  <a:tr h="3657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1A to 4A</a:t>
                          </a:r>
                          <a:endParaRPr lang="zh-CN" altLang="en-US"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2,5,10,13</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Data</a:t>
                          </a:r>
                          <a:r>
                            <a:rPr lang="en-US" altLang="zh-CN" baseline="0" dirty="0" smtClean="0">
                              <a:latin typeface="Times New Roman" panose="02020603050405020304" pitchFamily="18" charset="0"/>
                              <a:cs typeface="Times New Roman" panose="02020603050405020304" pitchFamily="18" charset="0"/>
                            </a:rPr>
                            <a:t> input</a:t>
                          </a:r>
                          <a:endParaRPr lang="zh-CN" altLang="en-US" dirty="0">
                            <a:latin typeface="Times New Roman" panose="02020603050405020304" pitchFamily="18" charset="0"/>
                            <a:cs typeface="Times New Roman" panose="02020603050405020304" pitchFamily="18" charset="0"/>
                          </a:endParaRPr>
                        </a:p>
                      </a:txBody>
                      <a:tcPr anchor="ctr"/>
                    </a:tc>
                  </a:tr>
                  <a:tr h="3657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1A to 4A</a:t>
                          </a:r>
                          <a:endParaRPr lang="zh-CN" altLang="en-US"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3,6,8,11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Data output</a:t>
                          </a:r>
                          <a:endParaRPr lang="zh-CN" altLang="en-US" dirty="0">
                            <a:latin typeface="Times New Roman" panose="02020603050405020304" pitchFamily="18" charset="0"/>
                            <a:cs typeface="Times New Roman" panose="02020603050405020304" pitchFamily="18" charset="0"/>
                          </a:endParaRPr>
                        </a:p>
                      </a:txBody>
                      <a:tcPr anchor="ctr"/>
                    </a:tc>
                  </a:tr>
                  <a:tr h="365760">
                    <a:tc>
                      <a:txBody>
                        <a:bodyPr/>
                        <a:lstStyle/>
                        <a:p>
                          <a:pPr algn="ctr"/>
                          <a:r>
                            <a:rPr lang="en-US" altLang="zh-CN" dirty="0" smtClean="0">
                              <a:latin typeface="Times New Roman" panose="02020603050405020304" pitchFamily="18" charset="0"/>
                              <a:cs typeface="Times New Roman" panose="02020603050405020304" pitchFamily="18" charset="0"/>
                            </a:rPr>
                            <a:t>GND</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ground(0V)</a:t>
                          </a:r>
                          <a:endParaRPr lang="zh-CN" altLang="en-US" dirty="0">
                            <a:latin typeface="Times New Roman" panose="02020603050405020304" pitchFamily="18" charset="0"/>
                            <a:cs typeface="Times New Roman" panose="02020603050405020304" pitchFamily="18" charset="0"/>
                          </a:endParaRPr>
                        </a:p>
                      </a:txBody>
                      <a:tcPr anchor="ctr"/>
                    </a:tc>
                  </a:tr>
                  <a:tr h="408557">
                    <a:tc>
                      <a:txBody>
                        <a:bodyPr/>
                        <a:lstStyle/>
                        <a:p>
                          <a:endParaRPr lang="zh-CN"/>
                        </a:p>
                      </a:txBody>
                      <a:tcPr anchor="ctr">
                        <a:blipFill rotWithShape="0">
                          <a:blip r:embed="rId3"/>
                          <a:stretch>
                            <a:fillRect l="-352" t="-456716" r="-197183" b="-17910"/>
                          </a:stretch>
                        </a:blipFill>
                      </a:tcPr>
                    </a:tc>
                    <a:tc>
                      <a:txBody>
                        <a:bodyPr/>
                        <a:lstStyle/>
                        <a:p>
                          <a:pPr algn="ctr"/>
                          <a:r>
                            <a:rPr lang="en-US" altLang="zh-CN" dirty="0" smtClean="0">
                              <a:latin typeface="Times New Roman" panose="02020603050405020304" pitchFamily="18" charset="0"/>
                              <a:cs typeface="Times New Roman" panose="02020603050405020304" pitchFamily="18" charset="0"/>
                            </a:rPr>
                            <a:t>14</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Supply voltage</a:t>
                          </a:r>
                          <a:endParaRPr lang="zh-CN" altLang="en-US" dirty="0">
                            <a:latin typeface="Times New Roman" panose="02020603050405020304" pitchFamily="18" charset="0"/>
                            <a:cs typeface="Times New Roman" panose="02020603050405020304" pitchFamily="18" charset="0"/>
                          </a:endParaRPr>
                        </a:p>
                      </a:txBody>
                      <a:tcPr anchor="ctr"/>
                    </a:tc>
                  </a:tr>
                </a:tbl>
              </a:graphicData>
            </a:graphic>
          </p:graphicFrame>
        </mc:Fallback>
      </mc:AlternateContent>
      <p:pic>
        <p:nvPicPr>
          <p:cNvPr id="17" name="图片 16"/>
          <p:cNvPicPr>
            <a:picLocks noChangeAspect="1"/>
          </p:cNvPicPr>
          <p:nvPr/>
        </p:nvPicPr>
        <p:blipFill>
          <a:blip r:embed="rId4"/>
          <a:stretch>
            <a:fillRect/>
          </a:stretch>
        </p:blipFill>
        <p:spPr>
          <a:xfrm>
            <a:off x="107504" y="1798494"/>
            <a:ext cx="3762394" cy="4089024"/>
          </a:xfrm>
          <a:prstGeom prst="rect">
            <a:avLst/>
          </a:prstGeom>
        </p:spPr>
      </p:pic>
      <p:sp>
        <p:nvSpPr>
          <p:cNvPr id="12" name="文本框 11"/>
          <p:cNvSpPr txBox="1"/>
          <p:nvPr/>
        </p:nvSpPr>
        <p:spPr>
          <a:xfrm>
            <a:off x="5076056" y="2257109"/>
            <a:ext cx="2664296" cy="369332"/>
          </a:xfrm>
          <a:prstGeom prst="rect">
            <a:avLst/>
          </a:prstGeom>
          <a:noFill/>
        </p:spPr>
        <p:txBody>
          <a:bodyPr wrap="square" rtlCol="0" anchor="t">
            <a:spAutoFit/>
          </a:bodyPr>
          <a:lstStyle/>
          <a:p>
            <a:pPr>
              <a:buNone/>
            </a:pPr>
            <a:r>
              <a:rPr lang="en-US" altLang="zh-CN" dirty="0">
                <a:latin typeface="Times New Roman" panose="02020603050405020304" pitchFamily="18" charset="0"/>
                <a:cs typeface="Times New Roman" panose="02020603050405020304" pitchFamily="18" charset="0"/>
              </a:rPr>
              <a:t>Table 3	Pin Description</a:t>
            </a:r>
          </a:p>
        </p:txBody>
      </p:sp>
      <p:sp>
        <p:nvSpPr>
          <p:cNvPr id="13" name="文本框 12"/>
          <p:cNvSpPr txBox="1"/>
          <p:nvPr/>
        </p:nvSpPr>
        <p:spPr>
          <a:xfrm>
            <a:off x="255856" y="6004371"/>
            <a:ext cx="3465689" cy="369332"/>
          </a:xfrm>
          <a:prstGeom prst="rect">
            <a:avLst/>
          </a:prstGeom>
          <a:noFill/>
        </p:spPr>
        <p:txBody>
          <a:bodyPr wrap="square" rtlCol="0" anchor="t">
            <a:spAutoFit/>
          </a:bodyPr>
          <a:lstStyle/>
          <a:p>
            <a:pPr>
              <a:buNone/>
            </a:pPr>
            <a:r>
              <a:rPr lang="en-US" altLang="zh-CN" dirty="0">
                <a:latin typeface="Times New Roman" panose="02020603050405020304" pitchFamily="18" charset="0"/>
                <a:cs typeface="Times New Roman" panose="02020603050405020304" pitchFamily="18" charset="0"/>
              </a:rPr>
              <a:t>Fig1     Pin configuration PDIP14</a:t>
            </a:r>
          </a:p>
        </p:txBody>
      </p:sp>
      <p:sp>
        <p:nvSpPr>
          <p:cNvPr id="18" name="矩形 17"/>
          <p:cNvSpPr/>
          <p:nvPr/>
        </p:nvSpPr>
        <p:spPr>
          <a:xfrm>
            <a:off x="2736686" y="69587"/>
            <a:ext cx="6343403" cy="707886"/>
          </a:xfrm>
          <a:prstGeom prst="rect">
            <a:avLst/>
          </a:prstGeom>
        </p:spPr>
        <p:txBody>
          <a:bodyPr wrap="none">
            <a:spAutoFit/>
          </a:bodyPr>
          <a:lstStyle/>
          <a:p>
            <a:pPr>
              <a:buClr>
                <a:srgbClr val="FFFFFF"/>
              </a:buClr>
              <a:defRPr/>
            </a:pP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数据手册</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以</a:t>
            </a:r>
            <a:r>
              <a:rPr lang="en-US" altLang="zh-CN" sz="4000" b="1" dirty="0">
                <a:solidFill>
                  <a:schemeClr val="accent1"/>
                </a:solidFill>
                <a:effectLst>
                  <a:outerShdw blurRad="38100" dist="25400" dir="5400000" algn="ctr" rotWithShape="0">
                    <a:srgbClr val="6E747A">
                      <a:alpha val="43000"/>
                    </a:srgbClr>
                  </a:outerShdw>
                </a:effectLst>
                <a:latin typeface="+mj-ea"/>
                <a:ea typeface="+mj-ea"/>
              </a:rPr>
              <a:t>74HC08</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为例</a:t>
            </a:r>
          </a:p>
        </p:txBody>
      </p:sp>
    </p:spTree>
    <p:extLst>
      <p:ext uri="{BB962C8B-B14F-4D97-AF65-F5344CB8AC3E}">
        <p14:creationId xmlns:p14="http://schemas.microsoft.com/office/powerpoint/2010/main" val="2682465739"/>
      </p:ext>
    </p:extLst>
  </p:cSld>
  <p:clrMapOvr>
    <a:masterClrMapping/>
  </p:clrMapOvr>
  <p:transition spd="slow">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16" name="矩形 15"/>
          <p:cNvSpPr/>
          <p:nvPr/>
        </p:nvSpPr>
        <p:spPr>
          <a:xfrm>
            <a:off x="467544" y="1590574"/>
            <a:ext cx="8654802" cy="1938992"/>
          </a:xfrm>
          <a:prstGeom prst="rect">
            <a:avLst/>
          </a:prstGeom>
        </p:spPr>
        <p:txBody>
          <a:bodyPr wrap="square">
            <a:spAutoFit/>
          </a:bodyPr>
          <a:lstStyle/>
          <a:p>
            <a:pPr indent="0" fontAlgn="auto">
              <a:lnSpc>
                <a:spcPct val="150000"/>
              </a:lnSpc>
              <a:buFont typeface="Wingdings" panose="05000000000000000000" charset="0"/>
              <a:buNone/>
            </a:pPr>
            <a:r>
              <a:rPr lang="en-US" altLang="zh-CN"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Table 4</a:t>
            </a: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为</a:t>
            </a:r>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DC</a:t>
            </a: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参数测试提供测试极限和测试条件</a:t>
            </a:r>
            <a:r>
              <a:rPr lang="zh-CN" altLang="en-US"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主要包括：</a:t>
            </a:r>
            <a:endPar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endParaRPr>
          </a:p>
          <a:p>
            <a:pPr>
              <a:lnSpc>
                <a:spcPct val="150000"/>
              </a:lnSpc>
            </a:pPr>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VIH/VIL</a:t>
            </a:r>
            <a:r>
              <a:rPr lang="zh-CN" altLang="en-US"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（输入高低门限）测试</a:t>
            </a:r>
            <a:endParaRPr lang="zh-CN" altLang="en-US"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endParaRPr>
          </a:p>
          <a:p>
            <a:pPr>
              <a:lnSpc>
                <a:spcPct val="150000"/>
              </a:lnSpc>
            </a:pPr>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2</a:t>
            </a: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VOH/VOL</a:t>
            </a:r>
            <a:r>
              <a:rPr lang="zh-CN" altLang="en-US"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（输出高低门限）测试</a:t>
            </a:r>
            <a:endParaRPr lang="en-US" altLang="zh-CN"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endParaRPr>
          </a:p>
          <a:p>
            <a:pPr>
              <a:lnSpc>
                <a:spcPct val="150000"/>
              </a:lnSpc>
            </a:pPr>
            <a:r>
              <a:rPr lang="en-US" altLang="zh-CN"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3</a:t>
            </a:r>
            <a:r>
              <a:rPr lang="zh-CN" altLang="en-US"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IIH/IIL</a:t>
            </a:r>
            <a:r>
              <a:rPr lang="zh-CN" altLang="en-US"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（输入漏电流）测试和</a:t>
            </a:r>
            <a:r>
              <a:rPr lang="en-US" altLang="zh-CN"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ICC</a:t>
            </a:r>
            <a:r>
              <a:rPr lang="zh-CN" altLang="en-US"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（电源电流）测试</a:t>
            </a:r>
            <a:endParaRPr lang="en-US" altLang="zh-CN" sz="2000" dirty="0">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13" name="矩形 12"/>
          <p:cNvSpPr/>
          <p:nvPr/>
        </p:nvSpPr>
        <p:spPr>
          <a:xfrm>
            <a:off x="467544" y="1066232"/>
            <a:ext cx="2271776" cy="646331"/>
          </a:xfrm>
          <a:prstGeom prst="rect">
            <a:avLst/>
          </a:prstGeom>
        </p:spPr>
        <p:txBody>
          <a:bodyPr wrap="none">
            <a:spAutoFit/>
          </a:bodyPr>
          <a:lstStyle/>
          <a:p>
            <a:pPr>
              <a:buClr>
                <a:srgbClr val="FFFFFF"/>
              </a:buClr>
              <a:defRPr/>
            </a:pP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4</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DC</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参数</a:t>
            </a: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21654" y="3931920"/>
              <a:ext cx="9144000" cy="2926080"/>
            </p:xfrm>
            <a:graphic>
              <a:graphicData uri="http://schemas.openxmlformats.org/drawingml/2006/table">
                <a:tbl>
                  <a:tblPr firstRow="1" bandRow="1">
                    <a:tableStyleId>{5C22544A-7EE6-4342-B048-85BDC9FD1C3A}</a:tableStyleId>
                  </a:tblPr>
                  <a:tblGrid>
                    <a:gridCol w="1306285">
                      <a:extLst>
                        <a:ext uri="{9D8B030D-6E8A-4147-A177-3AD203B41FA5}">
                          <a16:colId xmlns:a16="http://schemas.microsoft.com/office/drawing/2014/main" xmlns="" val="20000"/>
                        </a:ext>
                      </a:extLst>
                    </a:gridCol>
                    <a:gridCol w="2150099">
                      <a:extLst>
                        <a:ext uri="{9D8B030D-6E8A-4147-A177-3AD203B41FA5}">
                          <a16:colId xmlns:a16="http://schemas.microsoft.com/office/drawing/2014/main" xmlns="" val="20001"/>
                        </a:ext>
                      </a:extLst>
                    </a:gridCol>
                    <a:gridCol w="2380620">
                      <a:extLst>
                        <a:ext uri="{9D8B030D-6E8A-4147-A177-3AD203B41FA5}">
                          <a16:colId xmlns:a16="http://schemas.microsoft.com/office/drawing/2014/main" xmlns="" val="20002"/>
                        </a:ext>
                      </a:extLst>
                    </a:gridCol>
                    <a:gridCol w="648072">
                      <a:extLst>
                        <a:ext uri="{9D8B030D-6E8A-4147-A177-3AD203B41FA5}">
                          <a16:colId xmlns:a16="http://schemas.microsoft.com/office/drawing/2014/main" xmlns="" val="20003"/>
                        </a:ext>
                      </a:extLst>
                    </a:gridCol>
                    <a:gridCol w="936104">
                      <a:extLst>
                        <a:ext uri="{9D8B030D-6E8A-4147-A177-3AD203B41FA5}">
                          <a16:colId xmlns:a16="http://schemas.microsoft.com/office/drawing/2014/main" xmlns="" val="20004"/>
                        </a:ext>
                      </a:extLst>
                    </a:gridCol>
                    <a:gridCol w="790437">
                      <a:extLst>
                        <a:ext uri="{9D8B030D-6E8A-4147-A177-3AD203B41FA5}">
                          <a16:colId xmlns:a16="http://schemas.microsoft.com/office/drawing/2014/main" xmlns="" val="20005"/>
                        </a:ext>
                      </a:extLst>
                    </a:gridCol>
                    <a:gridCol w="932383">
                      <a:extLst>
                        <a:ext uri="{9D8B030D-6E8A-4147-A177-3AD203B41FA5}">
                          <a16:colId xmlns:a16="http://schemas.microsoft.com/office/drawing/2014/main" xmlns="" val="20006"/>
                        </a:ext>
                      </a:extLst>
                    </a:gridCol>
                  </a:tblGrid>
                  <a:tr h="257552">
                    <a:tc rowSpan="2">
                      <a:txBody>
                        <a:bodyPr/>
                        <a:lstStyle/>
                        <a:p>
                          <a:pPr algn="ctr">
                            <a:buNone/>
                          </a:pPr>
                          <a:r>
                            <a:rPr lang="en-US" altLang="zh-CN" sz="1800" dirty="0">
                              <a:latin typeface="Times New Roman" panose="02020603050405020304" pitchFamily="18" charset="0"/>
                              <a:cs typeface="Times New Roman" panose="02020603050405020304" pitchFamily="18" charset="0"/>
                            </a:rPr>
                            <a:t>Symbol</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Parameter</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Conditions</a:t>
                          </a:r>
                        </a:p>
                      </a:txBody>
                      <a:tcPr anchor="ctr"/>
                    </a:tc>
                    <a:tc gridSpan="3">
                      <a:txBody>
                        <a:bodyPr/>
                        <a:lstStyle/>
                        <a:p>
                          <a:pPr algn="ctr"/>
                          <a:r>
                            <a:rPr lang="en-US" altLang="zh-CN" sz="1800" dirty="0">
                              <a:latin typeface="Times New Roman" panose="02020603050405020304" pitchFamily="18" charset="0"/>
                              <a:cs typeface="Times New Roman" panose="02020603050405020304" pitchFamily="18" charset="0"/>
                            </a:rPr>
                            <a:t>74HC08(25</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nchor="ctr"/>
                    </a:tc>
                    <a:tc>
                      <a:txBody>
                        <a:bodyPr/>
                        <a:lstStyle/>
                        <a:p>
                          <a:pPr algn="ctr">
                            <a:buNone/>
                          </a:pPr>
                          <a:r>
                            <a:rPr lang="en-US" altLang="zh-CN" sz="1800" dirty="0">
                              <a:latin typeface="Times New Roman" panose="02020603050405020304" pitchFamily="18" charset="0"/>
                              <a:cs typeface="Times New Roman" panose="02020603050405020304" pitchFamily="18" charset="0"/>
                            </a:rPr>
                            <a:t>Unit</a:t>
                          </a:r>
                        </a:p>
                      </a:txBody>
                      <a:tcPr anchor="ctr"/>
                    </a:tc>
                    <a:extLst>
                      <a:ext uri="{0D108BD9-81ED-4DB2-BD59-A6C34878D82A}">
                        <a16:rowId xmlns:a16="http://schemas.microsoft.com/office/drawing/2014/main" xmlns="" val="10000"/>
                      </a:ext>
                    </a:extLst>
                  </a:tr>
                  <a:tr h="25755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buNone/>
                          </a:pPr>
                          <a:r>
                            <a:rPr lang="en-US" altLang="zh-CN" sz="1800" dirty="0">
                              <a:latin typeface="Times New Roman" panose="02020603050405020304" pitchFamily="18" charset="0"/>
                              <a:cs typeface="Times New Roman" panose="02020603050405020304" pitchFamily="18" charset="0"/>
                            </a:rPr>
                            <a:t>Min</a:t>
                          </a:r>
                        </a:p>
                      </a:txBody>
                      <a:tcPr anchor="ctr"/>
                    </a:tc>
                    <a:tc>
                      <a:txBody>
                        <a:bodyPr/>
                        <a:lstStyle/>
                        <a:p>
                          <a:pPr algn="ctr">
                            <a:buNone/>
                          </a:pPr>
                          <a:r>
                            <a:rPr lang="en-US" altLang="zh-CN" sz="1800" dirty="0" err="1">
                              <a:latin typeface="Times New Roman" panose="02020603050405020304" pitchFamily="18" charset="0"/>
                              <a:cs typeface="Times New Roman" panose="02020603050405020304" pitchFamily="18" charset="0"/>
                            </a:rPr>
                            <a:t>Typ</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a:latin typeface="Times New Roman" panose="02020603050405020304" pitchFamily="18" charset="0"/>
                              <a:cs typeface="Times New Roman" panose="02020603050405020304" pitchFamily="18" charset="0"/>
                            </a:rPr>
                            <a:t>Max</a:t>
                          </a: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1"/>
                      </a:ext>
                    </a:extLst>
                  </a:tr>
                  <a:tr h="257552">
                    <a:tc rowSpan="3">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𝐼𝐻</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row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err="1">
                              <a:latin typeface="Times New Roman" panose="02020603050405020304" pitchFamily="18" charset="0"/>
                              <a:cs typeface="Times New Roman" panose="02020603050405020304" pitchFamily="18" charset="0"/>
                            </a:rPr>
                            <a:t>HIGH-level</a:t>
                          </a:r>
                          <a:r>
                            <a:rPr lang="en-US" altLang="zh-CN" sz="1800" baseline="0" dirty="0">
                              <a:latin typeface="Times New Roman" panose="02020603050405020304" pitchFamily="18" charset="0"/>
                              <a:cs typeface="Times New Roman" panose="02020603050405020304" pitchFamily="18" charset="0"/>
                            </a:rPr>
                            <a:t> input </a:t>
                          </a:r>
                          <a:r>
                            <a:rPr lang="en-US" altLang="zh-CN" sz="1800" dirty="0">
                              <a:latin typeface="Times New Roman" panose="02020603050405020304" pitchFamily="18" charset="0"/>
                              <a:cs typeface="Times New Roman" panose="02020603050405020304" pitchFamily="18" charset="0"/>
                            </a:rPr>
                            <a:t>voltage</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=2.0 </m:t>
                                </m:r>
                                <m:r>
                                  <a:rPr lang="en-US" altLang="zh-CN" sz="1800" b="0" i="1" smtClean="0">
                                    <a:latin typeface="Cambria Math" panose="02040503050406030204" pitchFamily="18" charset="0"/>
                                    <a:cs typeface="Times New Roman" panose="02020603050405020304" pitchFamily="18" charset="0"/>
                                  </a:rPr>
                                  <m:t>𝑉</m:t>
                                </m:r>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1.5</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02"/>
                      </a:ext>
                    </a:extLst>
                  </a:tr>
                  <a:tr h="257552">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=4.5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3.15</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03"/>
                      </a:ext>
                    </a:extLst>
                  </a:tr>
                  <a:tr h="257552">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=6.0 </m:t>
                                </m:r>
                                <m:r>
                                  <a:rPr lang="en-US" altLang="zh-CN" sz="1800" b="0" i="1" smtClean="0">
                                    <a:latin typeface="Cambria Math" panose="02040503050406030204" pitchFamily="18" charset="0"/>
                                    <a:cs typeface="Times New Roman" panose="02020603050405020304" pitchFamily="18" charset="0"/>
                                  </a:rPr>
                                  <m:t>𝑉</m:t>
                                </m:r>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4.2</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04"/>
                      </a:ext>
                    </a:extLst>
                  </a:tr>
                  <a:tr h="257552">
                    <a:tc rowSpan="3">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𝐼𝐿</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row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err="1">
                              <a:latin typeface="Times New Roman" panose="02020603050405020304" pitchFamily="18" charset="0"/>
                              <a:cs typeface="Times New Roman" panose="02020603050405020304" pitchFamily="18" charset="0"/>
                            </a:rPr>
                            <a:t>LOW-level</a:t>
                          </a:r>
                          <a:r>
                            <a:rPr lang="en-US" altLang="zh-CN" sz="1800" baseline="0" dirty="0">
                              <a:latin typeface="Times New Roman" panose="02020603050405020304" pitchFamily="18" charset="0"/>
                              <a:cs typeface="Times New Roman" panose="02020603050405020304" pitchFamily="18" charset="0"/>
                            </a:rPr>
                            <a:t> input </a:t>
                          </a:r>
                          <a:r>
                            <a:rPr lang="en-US" altLang="zh-CN" sz="1800" dirty="0">
                              <a:latin typeface="Times New Roman" panose="02020603050405020304" pitchFamily="18" charset="0"/>
                              <a:cs typeface="Times New Roman" panose="02020603050405020304" pitchFamily="18" charset="0"/>
                            </a:rPr>
                            <a:t>voltage</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=2.0 </m:t>
                                </m:r>
                                <m:r>
                                  <a:rPr lang="en-US" altLang="zh-CN" sz="1800" b="0" i="1" smtClean="0">
                                    <a:latin typeface="Cambria Math" panose="02040503050406030204" pitchFamily="18" charset="0"/>
                                    <a:cs typeface="Times New Roman" panose="02020603050405020304" pitchFamily="18" charset="0"/>
                                  </a:rPr>
                                  <m:t>𝑉</m:t>
                                </m:r>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0.5</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5"/>
                      </a:ext>
                    </a:extLst>
                  </a:tr>
                  <a:tr h="257552">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=4.5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1.35</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6"/>
                      </a:ext>
                    </a:extLst>
                  </a:tr>
                  <a:tr h="257552">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=6.0 </m:t>
                                </m:r>
                                <m:r>
                                  <a:rPr lang="en-US" altLang="zh-CN" sz="1800" b="0" i="1" smtClean="0">
                                    <a:latin typeface="Cambria Math" panose="02040503050406030204" pitchFamily="18" charset="0"/>
                                    <a:cs typeface="Times New Roman" panose="02020603050405020304" pitchFamily="18" charset="0"/>
                                  </a:rPr>
                                  <m:t>𝑉</m:t>
                                </m:r>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1.8</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7"/>
                      </a:ext>
                    </a:extLst>
                  </a:tr>
                </a:tbl>
              </a:graphicData>
            </a:graphic>
          </p:graphicFrame>
        </mc:Choice>
        <mc:Fallback xmlns="">
          <p:graphicFrame>
            <p:nvGraphicFramePr>
              <p:cNvPr id="3" name="表格 2"/>
              <p:cNvGraphicFramePr>
                <a:graphicFrameLocks noGrp="1"/>
              </p:cNvGraphicFramePr>
              <p:nvPr/>
            </p:nvGraphicFramePr>
            <p:xfrm>
              <a:off x="-21654" y="3931920"/>
              <a:ext cx="9144000" cy="2926080"/>
            </p:xfrm>
            <a:graphic>
              <a:graphicData uri="http://schemas.openxmlformats.org/drawingml/2006/table">
                <a:tbl>
                  <a:tblPr firstRow="1" bandRow="1">
                    <a:tableStyleId>{5C22544A-7EE6-4342-B048-85BDC9FD1C3A}</a:tableStyleId>
                  </a:tblPr>
                  <a:tblGrid>
                    <a:gridCol w="1306285"/>
                    <a:gridCol w="2150099"/>
                    <a:gridCol w="2380620"/>
                    <a:gridCol w="648072"/>
                    <a:gridCol w="936104"/>
                    <a:gridCol w="790437"/>
                    <a:gridCol w="932383"/>
                  </a:tblGrid>
                  <a:tr h="365760">
                    <a:tc rowSpan="2">
                      <a:txBody>
                        <a:bodyPr/>
                        <a:lstStyle/>
                        <a:p>
                          <a:pPr algn="ctr">
                            <a:buNone/>
                          </a:pPr>
                          <a:r>
                            <a:rPr lang="en-US" altLang="zh-CN" sz="1800" dirty="0">
                              <a:latin typeface="Times New Roman" panose="02020603050405020304" pitchFamily="18" charset="0"/>
                              <a:cs typeface="Times New Roman" panose="02020603050405020304" pitchFamily="18" charset="0"/>
                            </a:rPr>
                            <a:t>Symbol</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Parameter</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Conditions</a:t>
                          </a:r>
                        </a:p>
                      </a:txBody>
                      <a:tcPr anchor="ctr"/>
                    </a:tc>
                    <a:tc gridSpan="3">
                      <a:txBody>
                        <a:bodyPr/>
                        <a:lstStyle/>
                        <a:p>
                          <a:pPr algn="ctr"/>
                          <a:r>
                            <a:rPr lang="en-US" altLang="zh-CN" sz="1800" dirty="0" smtClean="0">
                              <a:latin typeface="Times New Roman" panose="02020603050405020304" pitchFamily="18" charset="0"/>
                              <a:cs typeface="Times New Roman" panose="02020603050405020304" pitchFamily="18" charset="0"/>
                            </a:rPr>
                            <a:t>74HC08(25</a:t>
                          </a:r>
                          <a:r>
                            <a:rPr lang="zh-CN" altLang="en-US" sz="1800" dirty="0" smtClean="0">
                              <a:latin typeface="Times New Roman" panose="02020603050405020304" pitchFamily="18" charset="0"/>
                              <a:cs typeface="Times New Roman" panose="02020603050405020304" pitchFamily="18" charset="0"/>
                            </a:rPr>
                            <a:t>℃</a:t>
                          </a: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nchor="ct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Unit</a:t>
                          </a:r>
                          <a:endParaRPr lang="en-US" altLang="zh-CN" sz="1800" dirty="0">
                            <a:latin typeface="Times New Roman" panose="02020603050405020304" pitchFamily="18" charset="0"/>
                            <a:cs typeface="Times New Roman" panose="02020603050405020304" pitchFamily="18" charset="0"/>
                          </a:endParaRPr>
                        </a:p>
                      </a:txBody>
                      <a:tcPr anchor="ctr"/>
                    </a:tc>
                  </a:tr>
                  <a:tr h="36576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Min</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err="1" smtClean="0">
                              <a:latin typeface="Times New Roman" panose="02020603050405020304" pitchFamily="18" charset="0"/>
                              <a:cs typeface="Times New Roman" panose="02020603050405020304" pitchFamily="18" charset="0"/>
                            </a:rPr>
                            <a:t>Typ</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Max</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r>
                  <a:tr h="365760">
                    <a:tc rowSpan="3">
                      <a:txBody>
                        <a:bodyPr/>
                        <a:lstStyle/>
                        <a:p>
                          <a:endParaRPr lang="zh-CN"/>
                        </a:p>
                      </a:txBody>
                      <a:tcPr anchor="ctr">
                        <a:blipFill rotWithShape="0">
                          <a:blip r:embed="rId3"/>
                          <a:stretch>
                            <a:fillRect l="-467" t="-69444" r="-603271" b="-108889"/>
                          </a:stretch>
                        </a:blip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err="1" smtClean="0">
                              <a:latin typeface="Times New Roman" panose="02020603050405020304" pitchFamily="18" charset="0"/>
                              <a:cs typeface="Times New Roman" panose="02020603050405020304" pitchFamily="18" charset="0"/>
                            </a:rPr>
                            <a:t>HIGH-level</a:t>
                          </a:r>
                          <a:r>
                            <a:rPr lang="en-US" altLang="zh-CN" sz="1800" baseline="0" dirty="0" smtClean="0">
                              <a:latin typeface="Times New Roman" panose="02020603050405020304" pitchFamily="18" charset="0"/>
                              <a:cs typeface="Times New Roman" panose="02020603050405020304" pitchFamily="18" charset="0"/>
                            </a:rPr>
                            <a:t> input </a:t>
                          </a:r>
                          <a:r>
                            <a:rPr lang="en-US" altLang="zh-CN" sz="1800" dirty="0" smtClean="0">
                              <a:latin typeface="Times New Roman" panose="02020603050405020304" pitchFamily="18" charset="0"/>
                              <a:cs typeface="Times New Roman" panose="02020603050405020304" pitchFamily="18" charset="0"/>
                            </a:rPr>
                            <a:t>voltage</a:t>
                          </a:r>
                          <a:endParaRPr lang="zh-CN" altLang="en-US" sz="1800" dirty="0" smtClean="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3"/>
                          <a:stretch>
                            <a:fillRect l="-145269" t="-208333" r="-139898" b="-526667"/>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1.5</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145269" t="-308333" r="-139898" b="-426667"/>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3.15</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145269" t="-408333" r="-139898" b="-326667"/>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4.2</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65760">
                    <a:tc rowSpan="3">
                      <a:txBody>
                        <a:bodyPr/>
                        <a:lstStyle/>
                        <a:p>
                          <a:endParaRPr lang="zh-CN"/>
                        </a:p>
                      </a:txBody>
                      <a:tcPr anchor="ctr">
                        <a:blipFill rotWithShape="0">
                          <a:blip r:embed="rId3"/>
                          <a:stretch>
                            <a:fillRect l="-467" t="-169444" r="-603271" b="-8889"/>
                          </a:stretch>
                        </a:blip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err="1" smtClean="0">
                              <a:latin typeface="Times New Roman" panose="02020603050405020304" pitchFamily="18" charset="0"/>
                              <a:cs typeface="Times New Roman" panose="02020603050405020304" pitchFamily="18" charset="0"/>
                            </a:rPr>
                            <a:t>LOW-level</a:t>
                          </a:r>
                          <a:r>
                            <a:rPr lang="en-US" altLang="zh-CN" sz="1800" baseline="0" dirty="0" smtClean="0">
                              <a:latin typeface="Times New Roman" panose="02020603050405020304" pitchFamily="18" charset="0"/>
                              <a:cs typeface="Times New Roman" panose="02020603050405020304" pitchFamily="18" charset="0"/>
                            </a:rPr>
                            <a:t> input </a:t>
                          </a:r>
                          <a:r>
                            <a:rPr lang="en-US" altLang="zh-CN" sz="1800" dirty="0" smtClean="0">
                              <a:latin typeface="Times New Roman" panose="02020603050405020304" pitchFamily="18" charset="0"/>
                              <a:cs typeface="Times New Roman" panose="02020603050405020304" pitchFamily="18" charset="0"/>
                            </a:rPr>
                            <a:t>voltage</a:t>
                          </a:r>
                          <a:endParaRPr lang="zh-CN" altLang="en-US" sz="1800" dirty="0" smtClean="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3"/>
                          <a:stretch>
                            <a:fillRect l="-145269" t="-508333" r="-139898" b="-226667"/>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0.5</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145269" t="-608333" r="-139898" b="-126667"/>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1.35</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145269" t="-708333" r="-139898" b="-26667"/>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1.8</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V</a:t>
                          </a:r>
                          <a:endParaRPr lang="zh-CN" altLang="en-US" sz="1800" dirty="0">
                            <a:latin typeface="Times New Roman" panose="02020603050405020304" pitchFamily="18" charset="0"/>
                            <a:cs typeface="Times New Roman" panose="02020603050405020304" pitchFamily="18" charset="0"/>
                          </a:endParaRPr>
                        </a:p>
                      </a:txBody>
                      <a:tcPr anchor="ctr"/>
                    </a:tc>
                  </a:tr>
                </a:tbl>
              </a:graphicData>
            </a:graphic>
          </p:graphicFrame>
        </mc:Fallback>
      </mc:AlternateContent>
      <p:sp>
        <p:nvSpPr>
          <p:cNvPr id="14" name="文本框 13"/>
          <p:cNvSpPr txBox="1"/>
          <p:nvPr/>
        </p:nvSpPr>
        <p:spPr>
          <a:xfrm>
            <a:off x="2322004" y="3611868"/>
            <a:ext cx="4499992" cy="369332"/>
          </a:xfrm>
          <a:prstGeom prst="rect">
            <a:avLst/>
          </a:prstGeom>
          <a:noFill/>
        </p:spPr>
        <p:txBody>
          <a:bodyPr wrap="square" rtlCol="0" anchor="t">
            <a:spAutoFit/>
          </a:bodyPr>
          <a:lstStyle/>
          <a:p>
            <a:pPr>
              <a:buNone/>
            </a:pPr>
            <a:r>
              <a:rPr lang="en-US" altLang="zh-CN" dirty="0">
                <a:latin typeface="Times New Roman" panose="02020603050405020304" pitchFamily="18" charset="0"/>
                <a:cs typeface="Times New Roman" panose="02020603050405020304" pitchFamily="18" charset="0"/>
              </a:rPr>
              <a:t>Table 4	Static characteristics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VIH/VIL</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
        <p:nvSpPr>
          <p:cNvPr id="12" name="矩形 11"/>
          <p:cNvSpPr/>
          <p:nvPr/>
        </p:nvSpPr>
        <p:spPr>
          <a:xfrm>
            <a:off x="2736686" y="69587"/>
            <a:ext cx="6343403" cy="707886"/>
          </a:xfrm>
          <a:prstGeom prst="rect">
            <a:avLst/>
          </a:prstGeom>
        </p:spPr>
        <p:txBody>
          <a:bodyPr wrap="none">
            <a:spAutoFit/>
          </a:bodyPr>
          <a:lstStyle/>
          <a:p>
            <a:pPr>
              <a:buClr>
                <a:srgbClr val="FFFFFF"/>
              </a:buClr>
              <a:defRPr/>
            </a:pP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数据手册</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以</a:t>
            </a:r>
            <a:r>
              <a:rPr lang="en-US" altLang="zh-CN" sz="4000" b="1" dirty="0">
                <a:solidFill>
                  <a:schemeClr val="accent1"/>
                </a:solidFill>
                <a:effectLst>
                  <a:outerShdw blurRad="38100" dist="25400" dir="5400000" algn="ctr" rotWithShape="0">
                    <a:srgbClr val="6E747A">
                      <a:alpha val="43000"/>
                    </a:srgbClr>
                  </a:outerShdw>
                </a:effectLst>
                <a:latin typeface="+mj-ea"/>
                <a:ea typeface="+mj-ea"/>
              </a:rPr>
              <a:t>74HC08</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为例</a:t>
            </a:r>
          </a:p>
        </p:txBody>
      </p:sp>
    </p:spTree>
    <p:extLst>
      <p:ext uri="{BB962C8B-B14F-4D97-AF65-F5344CB8AC3E}">
        <p14:creationId xmlns:p14="http://schemas.microsoft.com/office/powerpoint/2010/main" val="1314968179"/>
      </p:ext>
    </p:extLst>
  </p:cSld>
  <p:clrMapOvr>
    <a:masterClrMapping/>
  </p:clrMapOvr>
  <p:transition spd="slow">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13" name="矩形 12"/>
          <p:cNvSpPr/>
          <p:nvPr/>
        </p:nvSpPr>
        <p:spPr>
          <a:xfrm>
            <a:off x="569883" y="1023041"/>
            <a:ext cx="2271776" cy="646331"/>
          </a:xfrm>
          <a:prstGeom prst="rect">
            <a:avLst/>
          </a:prstGeom>
        </p:spPr>
        <p:txBody>
          <a:bodyPr wrap="none">
            <a:spAutoFit/>
          </a:bodyPr>
          <a:lstStyle/>
          <a:p>
            <a:pPr>
              <a:buClr>
                <a:srgbClr val="FFFFFF"/>
              </a:buClr>
              <a:defRPr/>
            </a:pP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4</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DC</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参数</a:t>
            </a: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2629" y="1628044"/>
              <a:ext cx="9144000" cy="5238159"/>
            </p:xfrm>
            <a:graphic>
              <a:graphicData uri="http://schemas.openxmlformats.org/drawingml/2006/table">
                <a:tbl>
                  <a:tblPr firstRow="1" bandRow="1">
                    <a:tableStyleId>{5C22544A-7EE6-4342-B048-85BDC9FD1C3A}</a:tableStyleId>
                  </a:tblPr>
                  <a:tblGrid>
                    <a:gridCol w="1306285">
                      <a:extLst>
                        <a:ext uri="{9D8B030D-6E8A-4147-A177-3AD203B41FA5}">
                          <a16:colId xmlns:a16="http://schemas.microsoft.com/office/drawing/2014/main" xmlns="" val="20000"/>
                        </a:ext>
                      </a:extLst>
                    </a:gridCol>
                    <a:gridCol w="1582047">
                      <a:extLst>
                        <a:ext uri="{9D8B030D-6E8A-4147-A177-3AD203B41FA5}">
                          <a16:colId xmlns:a16="http://schemas.microsoft.com/office/drawing/2014/main" xmlns="" val="20001"/>
                        </a:ext>
                      </a:extLst>
                    </a:gridCol>
                    <a:gridCol w="2948672">
                      <a:extLst>
                        <a:ext uri="{9D8B030D-6E8A-4147-A177-3AD203B41FA5}">
                          <a16:colId xmlns:a16="http://schemas.microsoft.com/office/drawing/2014/main" xmlns="" val="20002"/>
                        </a:ext>
                      </a:extLst>
                    </a:gridCol>
                    <a:gridCol w="648072">
                      <a:extLst>
                        <a:ext uri="{9D8B030D-6E8A-4147-A177-3AD203B41FA5}">
                          <a16:colId xmlns:a16="http://schemas.microsoft.com/office/drawing/2014/main" xmlns="" val="20003"/>
                        </a:ext>
                      </a:extLst>
                    </a:gridCol>
                    <a:gridCol w="936104">
                      <a:extLst>
                        <a:ext uri="{9D8B030D-6E8A-4147-A177-3AD203B41FA5}">
                          <a16:colId xmlns:a16="http://schemas.microsoft.com/office/drawing/2014/main" xmlns="" val="20004"/>
                        </a:ext>
                      </a:extLst>
                    </a:gridCol>
                    <a:gridCol w="790437">
                      <a:extLst>
                        <a:ext uri="{9D8B030D-6E8A-4147-A177-3AD203B41FA5}">
                          <a16:colId xmlns:a16="http://schemas.microsoft.com/office/drawing/2014/main" xmlns="" val="20005"/>
                        </a:ext>
                      </a:extLst>
                    </a:gridCol>
                    <a:gridCol w="932383">
                      <a:extLst>
                        <a:ext uri="{9D8B030D-6E8A-4147-A177-3AD203B41FA5}">
                          <a16:colId xmlns:a16="http://schemas.microsoft.com/office/drawing/2014/main" xmlns="" val="20006"/>
                        </a:ext>
                      </a:extLst>
                    </a:gridCol>
                  </a:tblGrid>
                  <a:tr h="306479">
                    <a:tc rowSpan="2">
                      <a:txBody>
                        <a:bodyPr/>
                        <a:lstStyle/>
                        <a:p>
                          <a:pPr algn="ctr">
                            <a:buNone/>
                          </a:pPr>
                          <a:r>
                            <a:rPr lang="en-US" altLang="zh-CN" sz="1800" dirty="0">
                              <a:latin typeface="Times New Roman" panose="02020603050405020304" pitchFamily="18" charset="0"/>
                              <a:cs typeface="Times New Roman" panose="02020603050405020304" pitchFamily="18" charset="0"/>
                            </a:rPr>
                            <a:t>Symbol</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Parameter</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Conditions</a:t>
                          </a:r>
                        </a:p>
                      </a:txBody>
                      <a:tcPr anchor="ctr"/>
                    </a:tc>
                    <a:tc gridSpan="3">
                      <a:txBody>
                        <a:bodyPr/>
                        <a:lstStyle/>
                        <a:p>
                          <a:pPr algn="ctr"/>
                          <a:r>
                            <a:rPr lang="en-US" altLang="zh-CN" sz="1800" dirty="0">
                              <a:latin typeface="Times New Roman" panose="02020603050405020304" pitchFamily="18" charset="0"/>
                              <a:cs typeface="Times New Roman" panose="02020603050405020304" pitchFamily="18" charset="0"/>
                            </a:rPr>
                            <a:t>SN74HC08(25</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nchor="ctr"/>
                    </a:tc>
                    <a:tc>
                      <a:txBody>
                        <a:bodyPr/>
                        <a:lstStyle/>
                        <a:p>
                          <a:pPr algn="ctr">
                            <a:buNone/>
                          </a:pPr>
                          <a:r>
                            <a:rPr lang="en-US" altLang="zh-CN" sz="1800" dirty="0">
                              <a:latin typeface="Times New Roman" panose="02020603050405020304" pitchFamily="18" charset="0"/>
                              <a:cs typeface="Times New Roman" panose="02020603050405020304" pitchFamily="18" charset="0"/>
                            </a:rPr>
                            <a:t>Unit</a:t>
                          </a:r>
                        </a:p>
                      </a:txBody>
                      <a:tcPr anchor="ctr"/>
                    </a:tc>
                    <a:extLst>
                      <a:ext uri="{0D108BD9-81ED-4DB2-BD59-A6C34878D82A}">
                        <a16:rowId xmlns:a16="http://schemas.microsoft.com/office/drawing/2014/main" xmlns="" val="10000"/>
                      </a:ext>
                    </a:extLst>
                  </a:tr>
                  <a:tr h="30647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buNone/>
                          </a:pPr>
                          <a:r>
                            <a:rPr lang="en-US" altLang="zh-CN" sz="1800" dirty="0">
                              <a:latin typeface="Times New Roman" panose="02020603050405020304" pitchFamily="18" charset="0"/>
                              <a:cs typeface="Times New Roman" panose="02020603050405020304" pitchFamily="18" charset="0"/>
                            </a:rPr>
                            <a:t>Min</a:t>
                          </a:r>
                        </a:p>
                      </a:txBody>
                      <a:tcPr anchor="ctr"/>
                    </a:tc>
                    <a:tc>
                      <a:txBody>
                        <a:bodyPr/>
                        <a:lstStyle/>
                        <a:p>
                          <a:pPr algn="ctr">
                            <a:buNone/>
                          </a:pPr>
                          <a:r>
                            <a:rPr lang="en-US" altLang="zh-CN" sz="1800" dirty="0" err="1">
                              <a:latin typeface="Times New Roman" panose="02020603050405020304" pitchFamily="18" charset="0"/>
                              <a:cs typeface="Times New Roman" panose="02020603050405020304" pitchFamily="18" charset="0"/>
                            </a:rPr>
                            <a:t>Typ</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a:latin typeface="Times New Roman" panose="02020603050405020304" pitchFamily="18" charset="0"/>
                              <a:cs typeface="Times New Roman" panose="02020603050405020304" pitchFamily="18" charset="0"/>
                            </a:rPr>
                            <a:t>Max</a:t>
                          </a: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1"/>
                      </a:ext>
                    </a:extLst>
                  </a:tr>
                  <a:tr h="306479">
                    <a:tc rowSpan="6">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𝑂𝐻</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rowSpan="6">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err="1">
                              <a:latin typeface="Times New Roman" panose="02020603050405020304" pitchFamily="18" charset="0"/>
                              <a:cs typeface="Times New Roman" panose="02020603050405020304" pitchFamily="18" charset="0"/>
                            </a:rPr>
                            <a:t>HIGH-level</a:t>
                          </a:r>
                          <a:r>
                            <a:rPr lang="en-US" altLang="zh-CN" sz="1800" baseline="0" dirty="0">
                              <a:latin typeface="Times New Roman" panose="02020603050405020304" pitchFamily="18" charset="0"/>
                              <a:cs typeface="Times New Roman" panose="02020603050405020304" pitchFamily="18" charset="0"/>
                            </a:rPr>
                            <a:t> output </a:t>
                          </a:r>
                          <a:r>
                            <a:rPr lang="en-US" altLang="zh-CN" sz="1800" dirty="0">
                              <a:latin typeface="Times New Roman" panose="02020603050405020304" pitchFamily="18" charset="0"/>
                              <a:cs typeface="Times New Roman" panose="02020603050405020304" pitchFamily="18" charset="0"/>
                            </a:rPr>
                            <a:t>voltage</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𝐼</m:t>
                                    </m:r>
                                  </m:sub>
                                </m:sSub>
                                <m:r>
                                  <a:rPr lang="en-US" altLang="zh-CN" sz="1800" b="0" i="1" smtClean="0">
                                    <a:latin typeface="Cambria Math" panose="02040503050406030204" pitchFamily="18" charset="0"/>
                                    <a:cs typeface="Times New Roman" panose="02020603050405020304" pitchFamily="18" charset="0"/>
                                  </a:rPr>
                                  <m:t>=</m:t>
                                </m:r>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𝐼𝐻</m:t>
                                    </m:r>
                                  </m:sub>
                                </m:sSub>
                                <m:r>
                                  <a:rPr lang="en-US" altLang="zh-CN" sz="1800" b="0" i="1" smtClean="0">
                                    <a:latin typeface="Cambria Math" panose="02040503050406030204" pitchFamily="18" charset="0"/>
                                    <a:cs typeface="Times New Roman" panose="02020603050405020304" pitchFamily="18" charset="0"/>
                                  </a:rPr>
                                  <m:t> </m:t>
                                </m:r>
                                <m:r>
                                  <a:rPr lang="en-US" altLang="zh-CN" sz="1800" b="0" i="1" smtClean="0">
                                    <a:latin typeface="Cambria Math" panose="02040503050406030204" pitchFamily="18" charset="0"/>
                                    <a:cs typeface="Times New Roman" panose="02020603050405020304" pitchFamily="18" charset="0"/>
                                  </a:rPr>
                                  <m:t>𝑜𝑟</m:t>
                                </m:r>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𝐼𝐿</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endParaRPr lang="zh-CN" altLang="en-US" dirty="0"/>
                        </a:p>
                      </a:txBody>
                      <a:tcPr anchor="ctr"/>
                    </a:tc>
                    <a:tc>
                      <a:txBody>
                        <a:bodyPr/>
                        <a:lstStyle/>
                        <a:p>
                          <a:endParaRPr lang="zh-CN" altLang="en-US"/>
                        </a:p>
                      </a:txBody>
                      <a:tcPr anchor="ctr"/>
                    </a:tc>
                    <a:tc>
                      <a:txBody>
                        <a:bodyPr/>
                        <a:lstStyle/>
                        <a:p>
                          <a:endParaRPr lang="zh-CN" altLang="en-US" dirty="0"/>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2"/>
                      </a:ext>
                    </a:extLst>
                  </a:tr>
                  <a:tr h="306479">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𝑂𝐻</m:t>
                                    </m:r>
                                  </m:sub>
                                </m:sSub>
                                <m:r>
                                  <a:rPr lang="en-US" altLang="zh-CN" sz="1800" b="0" i="1" smtClean="0">
                                    <a:latin typeface="Cambria Math" panose="02040503050406030204" pitchFamily="18" charset="0"/>
                                    <a:cs typeface="Times New Roman" panose="02020603050405020304" pitchFamily="18" charset="0"/>
                                  </a:rPr>
                                  <m:t>=−20</m:t>
                                </m:r>
                                <m:sSub>
                                  <m:sSubPr>
                                    <m:ctrlPr>
                                      <a:rPr lang="en-US" altLang="zh-CN" sz="1800" i="1" smtClean="0">
                                        <a:latin typeface="Cambria Math" panose="02040503050406030204" pitchFamily="18" charset="0"/>
                                        <a:cs typeface="Times New Roman" panose="02020603050405020304" pitchFamily="18" charset="0"/>
                                      </a:rPr>
                                    </m:ctrlPr>
                                  </m:sSubPr>
                                  <m:e>
                                    <m:r>
                                      <a:rPr lang="zh-CN" altLang="en-US" sz="1800" i="1" smtClean="0">
                                        <a:latin typeface="Cambria Math" panose="02040503050406030204" pitchFamily="18" charset="0"/>
                                        <a:cs typeface="Times New Roman" panose="02020603050405020304" pitchFamily="18" charset="0"/>
                                      </a:rPr>
                                      <m:t>𝜇</m:t>
                                    </m:r>
                                    <m:r>
                                      <a:rPr lang="en-US" altLang="zh-CN" sz="1800" b="0" i="1" smtClean="0">
                                        <a:latin typeface="Cambria Math" panose="02040503050406030204" pitchFamily="18" charset="0"/>
                                        <a:cs typeface="Times New Roman" panose="02020603050405020304" pitchFamily="18" charset="0"/>
                                      </a:rPr>
                                      <m:t>𝐴</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=2.5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1.9</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03"/>
                      </a:ext>
                    </a:extLst>
                  </a:tr>
                  <a:tr h="306479">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𝑂𝐻</m:t>
                                    </m:r>
                                  </m:sub>
                                </m:sSub>
                                <m:r>
                                  <a:rPr lang="en-US" altLang="zh-CN" sz="1800" b="0" i="1" smtClean="0">
                                    <a:latin typeface="Cambria Math" panose="02040503050406030204" pitchFamily="18" charset="0"/>
                                    <a:cs typeface="Times New Roman" panose="02020603050405020304" pitchFamily="18" charset="0"/>
                                  </a:rPr>
                                  <m:t>=−20</m:t>
                                </m:r>
                                <m:sSub>
                                  <m:sSubPr>
                                    <m:ctrlPr>
                                      <a:rPr lang="en-US" altLang="zh-CN" sz="1800" i="1" smtClean="0">
                                        <a:latin typeface="Cambria Math" panose="02040503050406030204" pitchFamily="18" charset="0"/>
                                        <a:cs typeface="Times New Roman" panose="02020603050405020304" pitchFamily="18" charset="0"/>
                                      </a:rPr>
                                    </m:ctrlPr>
                                  </m:sSubPr>
                                  <m:e>
                                    <m:r>
                                      <a:rPr lang="zh-CN" altLang="en-US" sz="1800" i="1" smtClean="0">
                                        <a:latin typeface="Cambria Math" panose="02040503050406030204" pitchFamily="18" charset="0"/>
                                        <a:cs typeface="Times New Roman" panose="02020603050405020304" pitchFamily="18" charset="0"/>
                                      </a:rPr>
                                      <m:t>𝜇</m:t>
                                    </m:r>
                                    <m:r>
                                      <a:rPr lang="en-US" altLang="zh-CN" sz="1800" b="0" i="1" smtClean="0">
                                        <a:latin typeface="Cambria Math" panose="02040503050406030204" pitchFamily="18" charset="0"/>
                                        <a:cs typeface="Times New Roman" panose="02020603050405020304" pitchFamily="18" charset="0"/>
                                      </a:rPr>
                                      <m:t>𝐴</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=4.5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4.4</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04"/>
                      </a:ext>
                    </a:extLst>
                  </a:tr>
                  <a:tr h="306479">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𝑂𝐻</m:t>
                                    </m:r>
                                  </m:sub>
                                </m:sSub>
                                <m:r>
                                  <a:rPr lang="en-US" altLang="zh-CN" sz="1800" b="0" i="1" smtClean="0">
                                    <a:latin typeface="Cambria Math" panose="02040503050406030204" pitchFamily="18" charset="0"/>
                                    <a:cs typeface="Times New Roman" panose="02020603050405020304" pitchFamily="18" charset="0"/>
                                  </a:rPr>
                                  <m:t>=−20</m:t>
                                </m:r>
                                <m:sSub>
                                  <m:sSubPr>
                                    <m:ctrlPr>
                                      <a:rPr lang="en-US" altLang="zh-CN" sz="1800" i="1" smtClean="0">
                                        <a:latin typeface="Cambria Math" panose="02040503050406030204" pitchFamily="18" charset="0"/>
                                        <a:cs typeface="Times New Roman" panose="02020603050405020304" pitchFamily="18" charset="0"/>
                                      </a:rPr>
                                    </m:ctrlPr>
                                  </m:sSubPr>
                                  <m:e>
                                    <m:r>
                                      <a:rPr lang="zh-CN" altLang="en-US" sz="1800" i="1" smtClean="0">
                                        <a:latin typeface="Cambria Math" panose="02040503050406030204" pitchFamily="18" charset="0"/>
                                        <a:cs typeface="Times New Roman" panose="02020603050405020304" pitchFamily="18" charset="0"/>
                                      </a:rPr>
                                      <m:t>𝜇</m:t>
                                    </m:r>
                                    <m:r>
                                      <a:rPr lang="en-US" altLang="zh-CN" sz="1800" b="0" i="1" smtClean="0">
                                        <a:latin typeface="Cambria Math" panose="02040503050406030204" pitchFamily="18" charset="0"/>
                                        <a:cs typeface="Times New Roman" panose="02020603050405020304" pitchFamily="18" charset="0"/>
                                      </a:rPr>
                                      <m:t>𝐴</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=6.0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5.9</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05"/>
                      </a:ext>
                    </a:extLst>
                  </a:tr>
                  <a:tr h="306479">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𝑂𝐻</m:t>
                                    </m:r>
                                  </m:sub>
                                </m:sSub>
                                <m:r>
                                  <a:rPr lang="en-US" altLang="zh-CN" sz="1800" b="0" i="1" smtClean="0">
                                    <a:latin typeface="Cambria Math" panose="02040503050406030204" pitchFamily="18" charset="0"/>
                                    <a:cs typeface="Times New Roman" panose="02020603050405020304" pitchFamily="18" charset="0"/>
                                  </a:rPr>
                                  <m:t>=−4</m:t>
                                </m:r>
                                <m:sSub>
                                  <m:sSubPr>
                                    <m:ctrlPr>
                                      <a:rPr lang="en-US" altLang="zh-CN" sz="1800" i="1" smtClean="0">
                                        <a:latin typeface="Cambria Math" panose="02040503050406030204" pitchFamily="18" charset="0"/>
                                        <a:cs typeface="Times New Roman" panose="02020603050405020304" pitchFamily="18" charset="0"/>
                                      </a:rPr>
                                    </m:ctrlPr>
                                  </m:sSubPr>
                                  <m:e>
                                    <m:r>
                                      <m:rPr>
                                        <m:sty m:val="p"/>
                                      </m:rPr>
                                      <a:rPr lang="en-US" altLang="zh-CN" sz="1800" i="1" smtClean="0">
                                        <a:latin typeface="Cambria Math" panose="02040503050406030204" pitchFamily="18" charset="0"/>
                                        <a:cs typeface="Times New Roman" panose="02020603050405020304" pitchFamily="18" charset="0"/>
                                      </a:rPr>
                                      <m:t>m</m:t>
                                    </m:r>
                                    <m:r>
                                      <a:rPr lang="en-US" altLang="zh-CN" sz="1800" b="0" i="1" smtClean="0">
                                        <a:latin typeface="Cambria Math" panose="02040503050406030204" pitchFamily="18" charset="0"/>
                                        <a:cs typeface="Times New Roman" panose="02020603050405020304" pitchFamily="18" charset="0"/>
                                      </a:rPr>
                                      <m:t>𝐴</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=4.5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3.84</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06"/>
                      </a:ext>
                    </a:extLst>
                  </a:tr>
                  <a:tr h="306479">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𝑂𝐻</m:t>
                                    </m:r>
                                  </m:sub>
                                </m:sSub>
                                <m:r>
                                  <a:rPr lang="en-US" altLang="zh-CN" sz="1800" b="0" i="1" smtClean="0">
                                    <a:latin typeface="Cambria Math" panose="02040503050406030204" pitchFamily="18" charset="0"/>
                                    <a:cs typeface="Times New Roman" panose="02020603050405020304" pitchFamily="18" charset="0"/>
                                  </a:rPr>
                                  <m:t>=−5.2</m:t>
                                </m:r>
                                <m:sSub>
                                  <m:sSubPr>
                                    <m:ctrlPr>
                                      <a:rPr lang="en-US" altLang="zh-CN" sz="1800" i="1" smtClean="0">
                                        <a:latin typeface="Cambria Math" panose="02040503050406030204" pitchFamily="18" charset="0"/>
                                        <a:cs typeface="Times New Roman" panose="02020603050405020304" pitchFamily="18" charset="0"/>
                                      </a:rPr>
                                    </m:ctrlPr>
                                  </m:sSubPr>
                                  <m:e>
                                    <m:r>
                                      <m:rPr>
                                        <m:sty m:val="p"/>
                                      </m:rPr>
                                      <a:rPr lang="en-US" altLang="zh-CN" sz="1800" i="1" smtClean="0">
                                        <a:latin typeface="Cambria Math" panose="02040503050406030204" pitchFamily="18" charset="0"/>
                                        <a:cs typeface="Times New Roman" panose="02020603050405020304" pitchFamily="18" charset="0"/>
                                      </a:rPr>
                                      <m:t>m</m:t>
                                    </m:r>
                                    <m:r>
                                      <a:rPr lang="en-US" altLang="zh-CN" sz="1800" b="0" i="1" smtClean="0">
                                        <a:latin typeface="Cambria Math" panose="02040503050406030204" pitchFamily="18" charset="0"/>
                                        <a:cs typeface="Times New Roman" panose="02020603050405020304" pitchFamily="18" charset="0"/>
                                      </a:rPr>
                                      <m:t>𝐴</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=6.0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5.34</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07"/>
                      </a:ext>
                    </a:extLst>
                  </a:tr>
                  <a:tr h="306479">
                    <a:tc rowSpan="6">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𝑂𝐿</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rowSpan="6">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err="1">
                              <a:latin typeface="Times New Roman" panose="02020603050405020304" pitchFamily="18" charset="0"/>
                              <a:cs typeface="Times New Roman" panose="02020603050405020304" pitchFamily="18" charset="0"/>
                            </a:rPr>
                            <a:t>LOW-level</a:t>
                          </a:r>
                          <a:r>
                            <a:rPr lang="en-US" altLang="zh-CN" sz="1800" baseline="0" dirty="0">
                              <a:latin typeface="Times New Roman" panose="02020603050405020304" pitchFamily="18" charset="0"/>
                              <a:cs typeface="Times New Roman" panose="02020603050405020304" pitchFamily="18" charset="0"/>
                            </a:rPr>
                            <a:t> output </a:t>
                          </a:r>
                          <a:r>
                            <a:rPr lang="en-US" altLang="zh-CN" sz="1800" dirty="0">
                              <a:latin typeface="Times New Roman" panose="02020603050405020304" pitchFamily="18" charset="0"/>
                              <a:cs typeface="Times New Roman" panose="02020603050405020304" pitchFamily="18" charset="0"/>
                            </a:rPr>
                            <a:t>voltage</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𝐼</m:t>
                                    </m:r>
                                  </m:sub>
                                </m:sSub>
                                <m:r>
                                  <a:rPr lang="en-US" altLang="zh-CN" sz="1800" b="0" i="1" smtClean="0">
                                    <a:latin typeface="Cambria Math" panose="02040503050406030204" pitchFamily="18" charset="0"/>
                                    <a:cs typeface="Times New Roman" panose="02020603050405020304" pitchFamily="18" charset="0"/>
                                  </a:rPr>
                                  <m:t>=</m:t>
                                </m:r>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𝐼𝐻</m:t>
                                    </m:r>
                                  </m:sub>
                                </m:sSub>
                                <m:r>
                                  <a:rPr lang="en-US" altLang="zh-CN" sz="1800" b="0" i="1" smtClean="0">
                                    <a:latin typeface="Cambria Math" panose="02040503050406030204" pitchFamily="18" charset="0"/>
                                    <a:cs typeface="Times New Roman" panose="02020603050405020304" pitchFamily="18" charset="0"/>
                                  </a:rPr>
                                  <m:t> </m:t>
                                </m:r>
                                <m:r>
                                  <a:rPr lang="en-US" altLang="zh-CN" sz="1800" b="0" i="1" smtClean="0">
                                    <a:latin typeface="Cambria Math" panose="02040503050406030204" pitchFamily="18" charset="0"/>
                                    <a:cs typeface="Times New Roman" panose="02020603050405020304" pitchFamily="18" charset="0"/>
                                  </a:rPr>
                                  <m:t>𝑜𝑟</m:t>
                                </m:r>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𝐼𝐿</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endParaRPr lang="zh-CN" altLang="en-US" dirty="0"/>
                        </a:p>
                      </a:txBody>
                      <a:tcPr anchor="ctr"/>
                    </a:tc>
                    <a:tc>
                      <a:txBody>
                        <a:bodyPr/>
                        <a:lstStyle/>
                        <a:p>
                          <a:endParaRPr lang="zh-CN" altLang="en-US"/>
                        </a:p>
                      </a:txBody>
                      <a:tcPr anchor="ctr"/>
                    </a:tc>
                    <a:tc>
                      <a:txBody>
                        <a:bodyPr/>
                        <a:lstStyle/>
                        <a:p>
                          <a:endParaRPr lang="zh-CN" altLang="en-US"/>
                        </a:p>
                      </a:txBody>
                      <a:tcPr anchor="ctr"/>
                    </a:tc>
                    <a:tc>
                      <a:txBody>
                        <a:bodyPr/>
                        <a:lstStyle/>
                        <a:p>
                          <a:endParaRPr lang="zh-CN" altLang="en-US" dirty="0"/>
                        </a:p>
                      </a:txBody>
                      <a:tcPr anchor="ctr"/>
                    </a:tc>
                    <a:extLst>
                      <a:ext uri="{0D108BD9-81ED-4DB2-BD59-A6C34878D82A}">
                        <a16:rowId xmlns:a16="http://schemas.microsoft.com/office/drawing/2014/main" xmlns="" val="10008"/>
                      </a:ext>
                    </a:extLst>
                  </a:tr>
                  <a:tr h="306479">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𝑂𝐿</m:t>
                                    </m:r>
                                  </m:sub>
                                </m:sSub>
                                <m:r>
                                  <a:rPr lang="en-US" altLang="zh-CN" sz="1800" b="0" i="1" smtClean="0">
                                    <a:latin typeface="Cambria Math" panose="02040503050406030204" pitchFamily="18" charset="0"/>
                                    <a:cs typeface="Times New Roman" panose="02020603050405020304" pitchFamily="18" charset="0"/>
                                  </a:rPr>
                                  <m:t>=20</m:t>
                                </m:r>
                                <m:sSub>
                                  <m:sSubPr>
                                    <m:ctrlPr>
                                      <a:rPr lang="en-US" altLang="zh-CN" sz="1800" i="1" smtClean="0">
                                        <a:latin typeface="Cambria Math" panose="02040503050406030204" pitchFamily="18" charset="0"/>
                                        <a:cs typeface="Times New Roman" panose="02020603050405020304" pitchFamily="18" charset="0"/>
                                      </a:rPr>
                                    </m:ctrlPr>
                                  </m:sSubPr>
                                  <m:e>
                                    <m:r>
                                      <a:rPr lang="zh-CN" altLang="en-US" sz="1800" i="1" smtClean="0">
                                        <a:latin typeface="Cambria Math" panose="02040503050406030204" pitchFamily="18" charset="0"/>
                                        <a:cs typeface="Times New Roman" panose="02020603050405020304" pitchFamily="18" charset="0"/>
                                      </a:rPr>
                                      <m:t>𝜇</m:t>
                                    </m:r>
                                    <m:r>
                                      <a:rPr lang="en-US" altLang="zh-CN" sz="1800" b="0" i="1" smtClean="0">
                                        <a:latin typeface="Cambria Math" panose="02040503050406030204" pitchFamily="18" charset="0"/>
                                        <a:cs typeface="Times New Roman" panose="02020603050405020304" pitchFamily="18" charset="0"/>
                                      </a:rPr>
                                      <m:t>𝐴</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=2.5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0.1</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09"/>
                      </a:ext>
                    </a:extLst>
                  </a:tr>
                  <a:tr h="306479">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𝑂𝐿</m:t>
                                    </m:r>
                                  </m:sub>
                                </m:sSub>
                                <m:r>
                                  <a:rPr lang="en-US" altLang="zh-CN" sz="1800" b="0" i="1" smtClean="0">
                                    <a:latin typeface="Cambria Math" panose="02040503050406030204" pitchFamily="18" charset="0"/>
                                    <a:cs typeface="Times New Roman" panose="02020603050405020304" pitchFamily="18" charset="0"/>
                                  </a:rPr>
                                  <m:t>=20</m:t>
                                </m:r>
                                <m:sSub>
                                  <m:sSubPr>
                                    <m:ctrlPr>
                                      <a:rPr lang="en-US" altLang="zh-CN" sz="1800" i="1" smtClean="0">
                                        <a:latin typeface="Cambria Math" panose="02040503050406030204" pitchFamily="18" charset="0"/>
                                        <a:cs typeface="Times New Roman" panose="02020603050405020304" pitchFamily="18" charset="0"/>
                                      </a:rPr>
                                    </m:ctrlPr>
                                  </m:sSubPr>
                                  <m:e>
                                    <m:r>
                                      <a:rPr lang="zh-CN" altLang="en-US" sz="1800" i="1" smtClean="0">
                                        <a:latin typeface="Cambria Math" panose="02040503050406030204" pitchFamily="18" charset="0"/>
                                        <a:cs typeface="Times New Roman" panose="02020603050405020304" pitchFamily="18" charset="0"/>
                                      </a:rPr>
                                      <m:t>𝜇</m:t>
                                    </m:r>
                                    <m:r>
                                      <a:rPr lang="en-US" altLang="zh-CN" sz="1800" b="0" i="1" smtClean="0">
                                        <a:latin typeface="Cambria Math" panose="02040503050406030204" pitchFamily="18" charset="0"/>
                                        <a:cs typeface="Times New Roman" panose="02020603050405020304" pitchFamily="18" charset="0"/>
                                      </a:rPr>
                                      <m:t>𝐴</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=4.5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0.1</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10"/>
                      </a:ext>
                    </a:extLst>
                  </a:tr>
                  <a:tr h="335845">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𝑂𝐿</m:t>
                                    </m:r>
                                  </m:sub>
                                </m:sSub>
                                <m:r>
                                  <a:rPr lang="en-US" altLang="zh-CN" sz="1800" b="0" i="1" smtClean="0">
                                    <a:latin typeface="Cambria Math" panose="02040503050406030204" pitchFamily="18" charset="0"/>
                                    <a:cs typeface="Times New Roman" panose="02020603050405020304" pitchFamily="18" charset="0"/>
                                  </a:rPr>
                                  <m:t>=20</m:t>
                                </m:r>
                                <m:sSub>
                                  <m:sSubPr>
                                    <m:ctrlPr>
                                      <a:rPr lang="en-US" altLang="zh-CN" sz="1800" i="1" smtClean="0">
                                        <a:latin typeface="Cambria Math" panose="02040503050406030204" pitchFamily="18" charset="0"/>
                                        <a:cs typeface="Times New Roman" panose="02020603050405020304" pitchFamily="18" charset="0"/>
                                      </a:rPr>
                                    </m:ctrlPr>
                                  </m:sSubPr>
                                  <m:e>
                                    <m:r>
                                      <a:rPr lang="zh-CN" altLang="en-US" sz="1800" i="1" smtClean="0">
                                        <a:latin typeface="Cambria Math" panose="02040503050406030204" pitchFamily="18" charset="0"/>
                                        <a:cs typeface="Times New Roman" panose="02020603050405020304" pitchFamily="18" charset="0"/>
                                      </a:rPr>
                                      <m:t>𝜇</m:t>
                                    </m:r>
                                    <m:r>
                                      <a:rPr lang="en-US" altLang="zh-CN" sz="1800" b="0" i="1" smtClean="0">
                                        <a:latin typeface="Cambria Math" panose="02040503050406030204" pitchFamily="18" charset="0"/>
                                        <a:cs typeface="Times New Roman" panose="02020603050405020304" pitchFamily="18" charset="0"/>
                                      </a:rPr>
                                      <m:t>𝐴</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=6.0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0.1</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11"/>
                      </a:ext>
                    </a:extLst>
                  </a:tr>
                  <a:tr h="369260">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𝑂𝐿</m:t>
                                    </m:r>
                                  </m:sub>
                                </m:sSub>
                                <m:r>
                                  <a:rPr lang="en-US" altLang="zh-CN" sz="1800" b="0" i="1" smtClean="0">
                                    <a:latin typeface="Cambria Math" panose="02040503050406030204" pitchFamily="18" charset="0"/>
                                    <a:cs typeface="Times New Roman" panose="02020603050405020304" pitchFamily="18" charset="0"/>
                                  </a:rPr>
                                  <m:t>=4</m:t>
                                </m:r>
                                <m:sSub>
                                  <m:sSubPr>
                                    <m:ctrlPr>
                                      <a:rPr lang="en-US" altLang="zh-CN" sz="1800" i="1" smtClean="0">
                                        <a:latin typeface="Cambria Math" panose="02040503050406030204" pitchFamily="18" charset="0"/>
                                        <a:cs typeface="Times New Roman" panose="02020603050405020304" pitchFamily="18" charset="0"/>
                                      </a:rPr>
                                    </m:ctrlPr>
                                  </m:sSubPr>
                                  <m:e>
                                    <m:r>
                                      <m:rPr>
                                        <m:sty m:val="p"/>
                                      </m:rPr>
                                      <a:rPr lang="en-US" altLang="zh-CN" sz="1800" i="1" smtClean="0">
                                        <a:latin typeface="Cambria Math" panose="02040503050406030204" pitchFamily="18" charset="0"/>
                                        <a:cs typeface="Times New Roman" panose="02020603050405020304" pitchFamily="18" charset="0"/>
                                      </a:rPr>
                                      <m:t>m</m:t>
                                    </m:r>
                                    <m:r>
                                      <a:rPr lang="en-US" altLang="zh-CN" sz="1800" b="0" i="1" smtClean="0">
                                        <a:latin typeface="Cambria Math" panose="02040503050406030204" pitchFamily="18" charset="0"/>
                                        <a:cs typeface="Times New Roman" panose="02020603050405020304" pitchFamily="18" charset="0"/>
                                      </a:rPr>
                                      <m:t>𝐴</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=4.5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0.33</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12"/>
                      </a:ext>
                    </a:extLst>
                  </a:tr>
                  <a:tr h="479779">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𝑂𝐿</m:t>
                                    </m:r>
                                  </m:sub>
                                </m:sSub>
                                <m:r>
                                  <a:rPr lang="en-US" altLang="zh-CN" sz="1800" b="0" i="1" smtClean="0">
                                    <a:latin typeface="Cambria Math" panose="02040503050406030204" pitchFamily="18" charset="0"/>
                                    <a:cs typeface="Times New Roman" panose="02020603050405020304" pitchFamily="18" charset="0"/>
                                  </a:rPr>
                                  <m:t>=5.2</m:t>
                                </m:r>
                                <m:sSub>
                                  <m:sSubPr>
                                    <m:ctrlPr>
                                      <a:rPr lang="en-US" altLang="zh-CN" sz="1800" i="1" smtClean="0">
                                        <a:latin typeface="Cambria Math" panose="02040503050406030204" pitchFamily="18" charset="0"/>
                                        <a:cs typeface="Times New Roman" panose="02020603050405020304" pitchFamily="18" charset="0"/>
                                      </a:rPr>
                                    </m:ctrlPr>
                                  </m:sSubPr>
                                  <m:e>
                                    <m:r>
                                      <m:rPr>
                                        <m:sty m:val="p"/>
                                      </m:rPr>
                                      <a:rPr lang="en-US" altLang="zh-CN" sz="1800" i="1" smtClean="0">
                                        <a:latin typeface="Cambria Math" panose="02040503050406030204" pitchFamily="18" charset="0"/>
                                        <a:cs typeface="Times New Roman" panose="02020603050405020304" pitchFamily="18" charset="0"/>
                                      </a:rPr>
                                      <m:t>m</m:t>
                                    </m:r>
                                    <m:r>
                                      <a:rPr lang="en-US" altLang="zh-CN" sz="1800" b="0" i="1" smtClean="0">
                                        <a:latin typeface="Cambria Math" panose="02040503050406030204" pitchFamily="18" charset="0"/>
                                        <a:cs typeface="Times New Roman" panose="02020603050405020304" pitchFamily="18" charset="0"/>
                                      </a:rPr>
                                      <m:t>𝐴</m:t>
                                    </m:r>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=6.0 </m:t>
                                </m:r>
                                <m:r>
                                  <a:rPr lang="en-US" altLang="zh-CN" sz="1800" b="0" i="1" smtClean="0">
                                    <a:latin typeface="Cambria Math" panose="02040503050406030204" pitchFamily="18" charset="0"/>
                                    <a:cs typeface="Times New Roman" panose="02020603050405020304" pitchFamily="18" charset="0"/>
                                  </a:rPr>
                                  <m:t>𝑉</m:t>
                                </m:r>
                              </m:oMath>
                            </m:oMathPara>
                          </a14:m>
                          <a:endParaRPr lang="en-US" altLang="zh-CN" sz="1800" b="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0.33</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13"/>
                      </a:ext>
                    </a:extLst>
                  </a:tr>
                </a:tbl>
              </a:graphicData>
            </a:graphic>
          </p:graphicFrame>
        </mc:Choice>
        <mc:Fallback xmlns="">
          <p:graphicFrame>
            <p:nvGraphicFramePr>
              <p:cNvPr id="3" name="表格 2"/>
              <p:cNvGraphicFramePr>
                <a:graphicFrameLocks noGrp="1"/>
              </p:cNvGraphicFramePr>
              <p:nvPr/>
            </p:nvGraphicFramePr>
            <p:xfrm>
              <a:off x="-2629" y="1628044"/>
              <a:ext cx="9144000" cy="5238159"/>
            </p:xfrm>
            <a:graphic>
              <a:graphicData uri="http://schemas.openxmlformats.org/drawingml/2006/table">
                <a:tbl>
                  <a:tblPr firstRow="1" bandRow="1">
                    <a:tableStyleId>{5C22544A-7EE6-4342-B048-85BDC9FD1C3A}</a:tableStyleId>
                  </a:tblPr>
                  <a:tblGrid>
                    <a:gridCol w="1306285"/>
                    <a:gridCol w="1582047"/>
                    <a:gridCol w="2948672"/>
                    <a:gridCol w="648072"/>
                    <a:gridCol w="936104"/>
                    <a:gridCol w="790437"/>
                    <a:gridCol w="932383"/>
                  </a:tblGrid>
                  <a:tr h="365760">
                    <a:tc rowSpan="2">
                      <a:txBody>
                        <a:bodyPr/>
                        <a:lstStyle/>
                        <a:p>
                          <a:pPr algn="ctr">
                            <a:buNone/>
                          </a:pPr>
                          <a:r>
                            <a:rPr lang="en-US" altLang="zh-CN" sz="1800" dirty="0">
                              <a:latin typeface="Times New Roman" panose="02020603050405020304" pitchFamily="18" charset="0"/>
                              <a:cs typeface="Times New Roman" panose="02020603050405020304" pitchFamily="18" charset="0"/>
                            </a:rPr>
                            <a:t>Symbol</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Parameter</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Conditions</a:t>
                          </a:r>
                        </a:p>
                      </a:txBody>
                      <a:tcPr anchor="ctr"/>
                    </a:tc>
                    <a:tc gridSpan="3">
                      <a:txBody>
                        <a:bodyPr/>
                        <a:lstStyle/>
                        <a:p>
                          <a:pPr algn="ctr"/>
                          <a:r>
                            <a:rPr lang="en-US" altLang="zh-CN" sz="1800" dirty="0" smtClean="0">
                              <a:latin typeface="Times New Roman" panose="02020603050405020304" pitchFamily="18" charset="0"/>
                              <a:cs typeface="Times New Roman" panose="02020603050405020304" pitchFamily="18" charset="0"/>
                            </a:rPr>
                            <a:t>SN74HC08(25</a:t>
                          </a:r>
                          <a:r>
                            <a:rPr lang="zh-CN" altLang="en-US" sz="1800" dirty="0" smtClean="0">
                              <a:latin typeface="Times New Roman" panose="02020603050405020304" pitchFamily="18" charset="0"/>
                              <a:cs typeface="Times New Roman" panose="02020603050405020304" pitchFamily="18" charset="0"/>
                            </a:rPr>
                            <a:t>℃</a:t>
                          </a: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nchor="ct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Unit</a:t>
                          </a:r>
                          <a:endParaRPr lang="en-US" altLang="zh-CN" sz="1800" dirty="0">
                            <a:latin typeface="Times New Roman" panose="02020603050405020304" pitchFamily="18" charset="0"/>
                            <a:cs typeface="Times New Roman" panose="02020603050405020304" pitchFamily="18" charset="0"/>
                          </a:endParaRPr>
                        </a:p>
                      </a:txBody>
                      <a:tcPr anchor="ctr"/>
                    </a:tc>
                  </a:tr>
                  <a:tr h="36576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Min</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err="1" smtClean="0">
                              <a:latin typeface="Times New Roman" panose="02020603050405020304" pitchFamily="18" charset="0"/>
                              <a:cs typeface="Times New Roman" panose="02020603050405020304" pitchFamily="18" charset="0"/>
                            </a:rPr>
                            <a:t>Typ</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Max</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r>
                  <a:tr h="365760">
                    <a:tc rowSpan="6">
                      <a:txBody>
                        <a:bodyPr/>
                        <a:lstStyle/>
                        <a:p>
                          <a:endParaRPr lang="zh-CN"/>
                        </a:p>
                      </a:txBody>
                      <a:tcPr anchor="ctr">
                        <a:blipFill rotWithShape="0">
                          <a:blip r:embed="rId3"/>
                          <a:stretch>
                            <a:fillRect l="-467" t="-34722" r="-603271" b="-107222"/>
                          </a:stretch>
                        </a:blipFill>
                      </a:tcPr>
                    </a:tc>
                    <a:tc rowSpan="6">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err="1" smtClean="0">
                              <a:latin typeface="Times New Roman" panose="02020603050405020304" pitchFamily="18" charset="0"/>
                              <a:cs typeface="Times New Roman" panose="02020603050405020304" pitchFamily="18" charset="0"/>
                            </a:rPr>
                            <a:t>HIGH-level</a:t>
                          </a:r>
                          <a:r>
                            <a:rPr lang="en-US" altLang="zh-CN" sz="1800" baseline="0" dirty="0" smtClean="0">
                              <a:latin typeface="Times New Roman" panose="02020603050405020304" pitchFamily="18" charset="0"/>
                              <a:cs typeface="Times New Roman" panose="02020603050405020304" pitchFamily="18" charset="0"/>
                            </a:rPr>
                            <a:t> output </a:t>
                          </a:r>
                          <a:r>
                            <a:rPr lang="en-US" altLang="zh-CN" sz="1800" dirty="0" smtClean="0">
                              <a:latin typeface="Times New Roman" panose="02020603050405020304" pitchFamily="18" charset="0"/>
                              <a:cs typeface="Times New Roman" panose="02020603050405020304" pitchFamily="18" charset="0"/>
                            </a:rPr>
                            <a:t>voltage</a:t>
                          </a:r>
                          <a:endParaRPr lang="zh-CN" altLang="en-US" sz="1800" dirty="0" smtClean="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3"/>
                          <a:stretch>
                            <a:fillRect l="-98140" t="-208333" r="-113017" b="-1143333"/>
                          </a:stretch>
                        </a:blipFill>
                      </a:tcPr>
                    </a:tc>
                    <a:tc>
                      <a:txBody>
                        <a:bodyPr/>
                        <a:lstStyle/>
                        <a:p>
                          <a:endParaRPr lang="zh-CN" altLang="en-US" dirty="0"/>
                        </a:p>
                      </a:txBody>
                      <a:tcPr anchor="ctr"/>
                    </a:tc>
                    <a:tc>
                      <a:txBody>
                        <a:bodyPr/>
                        <a:lstStyle/>
                        <a:p>
                          <a:endParaRPr lang="zh-CN" altLang="en-US"/>
                        </a:p>
                      </a:txBody>
                      <a:tcPr anchor="ctr"/>
                    </a:tc>
                    <a:tc>
                      <a:txBody>
                        <a:bodyPr/>
                        <a:lstStyle/>
                        <a:p>
                          <a:endParaRPr lang="zh-CN" altLang="en-US" dirty="0"/>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98140" t="-308333" r="-113017" b="-1043333"/>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1.9</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98140" t="-408333" r="-113017" b="-943333"/>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4.4</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98140" t="-508333" r="-113017" b="-843333"/>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5.9</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98140" t="-608333" r="-113017" b="-743333"/>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3.84</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98140" t="-708333" r="-113017" b="-643333"/>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5.34</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65760">
                    <a:tc rowSpan="6">
                      <a:txBody>
                        <a:bodyPr/>
                        <a:lstStyle/>
                        <a:p>
                          <a:endParaRPr lang="zh-CN"/>
                        </a:p>
                      </a:txBody>
                      <a:tcPr anchor="ctr">
                        <a:blipFill rotWithShape="0">
                          <a:blip r:embed="rId3"/>
                          <a:stretch>
                            <a:fillRect l="-467" t="-127632" r="-603271" b="-1579"/>
                          </a:stretch>
                        </a:blipFill>
                      </a:tcPr>
                    </a:tc>
                    <a:tc rowSpan="6">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err="1" smtClean="0">
                              <a:latin typeface="Times New Roman" panose="02020603050405020304" pitchFamily="18" charset="0"/>
                              <a:cs typeface="Times New Roman" panose="02020603050405020304" pitchFamily="18" charset="0"/>
                            </a:rPr>
                            <a:t>LOW-level</a:t>
                          </a:r>
                          <a:r>
                            <a:rPr lang="en-US" altLang="zh-CN" sz="1800" baseline="0" dirty="0" smtClean="0">
                              <a:latin typeface="Times New Roman" panose="02020603050405020304" pitchFamily="18" charset="0"/>
                              <a:cs typeface="Times New Roman" panose="02020603050405020304" pitchFamily="18" charset="0"/>
                            </a:rPr>
                            <a:t> output </a:t>
                          </a:r>
                          <a:r>
                            <a:rPr lang="en-US" altLang="zh-CN" sz="1800" dirty="0" smtClean="0">
                              <a:latin typeface="Times New Roman" panose="02020603050405020304" pitchFamily="18" charset="0"/>
                              <a:cs typeface="Times New Roman" panose="02020603050405020304" pitchFamily="18" charset="0"/>
                            </a:rPr>
                            <a:t>voltage</a:t>
                          </a:r>
                          <a:endParaRPr lang="zh-CN" altLang="en-US" sz="1800" dirty="0" smtClean="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3"/>
                          <a:stretch>
                            <a:fillRect l="-98140" t="-808333" r="-113017" b="-543333"/>
                          </a:stretch>
                        </a:blipFill>
                      </a:tcPr>
                    </a:tc>
                    <a:tc>
                      <a:txBody>
                        <a:bodyPr/>
                        <a:lstStyle/>
                        <a:p>
                          <a:endParaRPr lang="zh-CN" altLang="en-US" dirty="0"/>
                        </a:p>
                      </a:txBody>
                      <a:tcPr anchor="ctr"/>
                    </a:tc>
                    <a:tc>
                      <a:txBody>
                        <a:bodyPr/>
                        <a:lstStyle/>
                        <a:p>
                          <a:endParaRPr lang="zh-CN" altLang="en-US"/>
                        </a:p>
                      </a:txBody>
                      <a:tcPr anchor="ctr"/>
                    </a:tc>
                    <a:tc>
                      <a:txBody>
                        <a:bodyPr/>
                        <a:lstStyle/>
                        <a:p>
                          <a:endParaRPr lang="zh-CN" altLang="en-US"/>
                        </a:p>
                      </a:txBody>
                      <a:tcPr anchor="ctr"/>
                    </a:tc>
                    <a:tc>
                      <a:txBody>
                        <a:bodyPr/>
                        <a:lstStyle/>
                        <a:p>
                          <a:endParaRPr lang="zh-CN" altLang="en-US" dirty="0"/>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98140" t="-893443" r="-113017" b="-434426"/>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0.1</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98140" t="-1010000" r="-113017" b="-341667"/>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0.1</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657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98140" t="-1110000" r="-113017" b="-241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0.1</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6926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98140" t="-1210000" r="-113017" b="-141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0.33</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479779">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3"/>
                          <a:stretch>
                            <a:fillRect l="-98140" t="-994937" r="-113017" b="-759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0.33</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bl>
              </a:graphicData>
            </a:graphic>
          </p:graphicFrame>
        </mc:Fallback>
      </mc:AlternateContent>
      <p:sp>
        <p:nvSpPr>
          <p:cNvPr id="14" name="文本框 13"/>
          <p:cNvSpPr txBox="1"/>
          <p:nvPr/>
        </p:nvSpPr>
        <p:spPr>
          <a:xfrm>
            <a:off x="4067944" y="1268311"/>
            <a:ext cx="5226833" cy="400110"/>
          </a:xfrm>
          <a:prstGeom prst="rect">
            <a:avLst/>
          </a:prstGeom>
          <a:noFill/>
        </p:spPr>
        <p:txBody>
          <a:bodyPr wrap="square" rtlCol="0" anchor="t">
            <a:spAutoFit/>
          </a:bodyPr>
          <a:lstStyle/>
          <a:p>
            <a:pPr>
              <a:buNone/>
            </a:pPr>
            <a:r>
              <a:rPr lang="en-US" altLang="zh-CN" sz="2000" b="1" dirty="0">
                <a:latin typeface="Times New Roman" panose="02020603050405020304" pitchFamily="18" charset="0"/>
                <a:cs typeface="Times New Roman" panose="02020603050405020304" pitchFamily="18" charset="0"/>
              </a:rPr>
              <a:t>Table 4	Static characteristics</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V</a:t>
            </a:r>
            <a:r>
              <a:rPr lang="en-US" altLang="zh-CN" sz="2000" b="1" baseline="-25000" dirty="0">
                <a:latin typeface="Times New Roman" panose="02020603050405020304" pitchFamily="18" charset="0"/>
                <a:cs typeface="Times New Roman" panose="02020603050405020304" pitchFamily="18" charset="0"/>
              </a:rPr>
              <a:t>OH</a:t>
            </a:r>
            <a:r>
              <a:rPr lang="en-US" altLang="zh-CN" sz="2000" b="1" dirty="0">
                <a:latin typeface="Times New Roman" panose="02020603050405020304" pitchFamily="18" charset="0"/>
                <a:cs typeface="Times New Roman" panose="02020603050405020304" pitchFamily="18" charset="0"/>
              </a:rPr>
              <a:t>/V</a:t>
            </a:r>
            <a:r>
              <a:rPr lang="en-US" altLang="zh-CN" sz="2000" b="1" baseline="-25000" dirty="0">
                <a:latin typeface="Times New Roman" panose="02020603050405020304" pitchFamily="18" charset="0"/>
                <a:cs typeface="Times New Roman" panose="02020603050405020304" pitchFamily="18" charset="0"/>
              </a:rPr>
              <a:t>OL</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p:txBody>
      </p:sp>
      <p:sp>
        <p:nvSpPr>
          <p:cNvPr id="15" name="矩形 14"/>
          <p:cNvSpPr/>
          <p:nvPr/>
        </p:nvSpPr>
        <p:spPr>
          <a:xfrm>
            <a:off x="2736686" y="69587"/>
            <a:ext cx="6343403" cy="707886"/>
          </a:xfrm>
          <a:prstGeom prst="rect">
            <a:avLst/>
          </a:prstGeom>
        </p:spPr>
        <p:txBody>
          <a:bodyPr wrap="none">
            <a:spAutoFit/>
          </a:bodyPr>
          <a:lstStyle/>
          <a:p>
            <a:pPr>
              <a:buClr>
                <a:srgbClr val="FFFFFF"/>
              </a:buClr>
              <a:defRPr/>
            </a:pP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数据手册</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以</a:t>
            </a:r>
            <a:r>
              <a:rPr lang="en-US" altLang="zh-CN" sz="4000" b="1" dirty="0">
                <a:solidFill>
                  <a:schemeClr val="accent1"/>
                </a:solidFill>
                <a:effectLst>
                  <a:outerShdw blurRad="38100" dist="25400" dir="5400000" algn="ctr" rotWithShape="0">
                    <a:srgbClr val="6E747A">
                      <a:alpha val="43000"/>
                    </a:srgbClr>
                  </a:outerShdw>
                </a:effectLst>
                <a:latin typeface="+mj-ea"/>
                <a:ea typeface="+mj-ea"/>
              </a:rPr>
              <a:t>74HC08</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为例</a:t>
            </a:r>
          </a:p>
        </p:txBody>
      </p:sp>
    </p:spTree>
    <p:extLst>
      <p:ext uri="{BB962C8B-B14F-4D97-AF65-F5344CB8AC3E}">
        <p14:creationId xmlns:p14="http://schemas.microsoft.com/office/powerpoint/2010/main" val="1860763376"/>
      </p:ext>
    </p:extLst>
  </p:cSld>
  <p:clrMapOvr>
    <a:masterClrMapping/>
  </p:clrMapOvr>
  <p:transition spd="slow">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13" name="矩形 12"/>
          <p:cNvSpPr/>
          <p:nvPr/>
        </p:nvSpPr>
        <p:spPr>
          <a:xfrm>
            <a:off x="569883" y="1052736"/>
            <a:ext cx="2271776" cy="646331"/>
          </a:xfrm>
          <a:prstGeom prst="rect">
            <a:avLst/>
          </a:prstGeom>
        </p:spPr>
        <p:txBody>
          <a:bodyPr wrap="none">
            <a:spAutoFit/>
          </a:bodyPr>
          <a:lstStyle/>
          <a:p>
            <a:pPr>
              <a:buClr>
                <a:srgbClr val="FFFFFF"/>
              </a:buClr>
              <a:defRPr/>
            </a:pP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4</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a:t>
            </a: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DC</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参数</a:t>
            </a: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323528" y="2708920"/>
              <a:ext cx="8420002" cy="2134020"/>
            </p:xfrm>
            <a:graphic>
              <a:graphicData uri="http://schemas.openxmlformats.org/drawingml/2006/table">
                <a:tbl>
                  <a:tblPr firstRow="1" bandRow="1">
                    <a:tableStyleId>{5C22544A-7EE6-4342-B048-85BDC9FD1C3A}</a:tableStyleId>
                  </a:tblPr>
                  <a:tblGrid>
                    <a:gridCol w="1202857">
                      <a:extLst>
                        <a:ext uri="{9D8B030D-6E8A-4147-A177-3AD203B41FA5}">
                          <a16:colId xmlns:a16="http://schemas.microsoft.com/office/drawing/2014/main" xmlns="" val="20000"/>
                        </a:ext>
                      </a:extLst>
                    </a:gridCol>
                    <a:gridCol w="1456785">
                      <a:extLst>
                        <a:ext uri="{9D8B030D-6E8A-4147-A177-3AD203B41FA5}">
                          <a16:colId xmlns:a16="http://schemas.microsoft.com/office/drawing/2014/main" xmlns="" val="20001"/>
                        </a:ext>
                      </a:extLst>
                    </a:gridCol>
                    <a:gridCol w="2786707">
                      <a:extLst>
                        <a:ext uri="{9D8B030D-6E8A-4147-A177-3AD203B41FA5}">
                          <a16:colId xmlns:a16="http://schemas.microsoft.com/office/drawing/2014/main" xmlns="" val="20002"/>
                        </a:ext>
                      </a:extLst>
                    </a:gridCol>
                    <a:gridCol w="720080">
                      <a:extLst>
                        <a:ext uri="{9D8B030D-6E8A-4147-A177-3AD203B41FA5}">
                          <a16:colId xmlns:a16="http://schemas.microsoft.com/office/drawing/2014/main" xmlns="" val="20003"/>
                        </a:ext>
                      </a:extLst>
                    </a:gridCol>
                    <a:gridCol w="667162">
                      <a:extLst>
                        <a:ext uri="{9D8B030D-6E8A-4147-A177-3AD203B41FA5}">
                          <a16:colId xmlns:a16="http://schemas.microsoft.com/office/drawing/2014/main" xmlns="" val="20004"/>
                        </a:ext>
                      </a:extLst>
                    </a:gridCol>
                    <a:gridCol w="845006">
                      <a:extLst>
                        <a:ext uri="{9D8B030D-6E8A-4147-A177-3AD203B41FA5}">
                          <a16:colId xmlns:a16="http://schemas.microsoft.com/office/drawing/2014/main" xmlns="" val="20005"/>
                        </a:ext>
                      </a:extLst>
                    </a:gridCol>
                    <a:gridCol w="741405">
                      <a:extLst>
                        <a:ext uri="{9D8B030D-6E8A-4147-A177-3AD203B41FA5}">
                          <a16:colId xmlns:a16="http://schemas.microsoft.com/office/drawing/2014/main" xmlns="" val="20006"/>
                        </a:ext>
                      </a:extLst>
                    </a:gridCol>
                  </a:tblGrid>
                  <a:tr h="257552">
                    <a:tc rowSpan="2">
                      <a:txBody>
                        <a:bodyPr/>
                        <a:lstStyle/>
                        <a:p>
                          <a:pPr algn="ctr">
                            <a:buNone/>
                          </a:pPr>
                          <a:r>
                            <a:rPr lang="en-US" altLang="zh-CN" sz="1800" dirty="0">
                              <a:latin typeface="Times New Roman" panose="02020603050405020304" pitchFamily="18" charset="0"/>
                              <a:cs typeface="Times New Roman" panose="02020603050405020304" pitchFamily="18" charset="0"/>
                            </a:rPr>
                            <a:t>Symbol</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Parameter</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Conditions</a:t>
                          </a:r>
                        </a:p>
                      </a:txBody>
                      <a:tcPr anchor="ctr"/>
                    </a:tc>
                    <a:tc gridSpan="3">
                      <a:txBody>
                        <a:bodyPr/>
                        <a:lstStyle/>
                        <a:p>
                          <a:pPr algn="ctr"/>
                          <a:r>
                            <a:rPr lang="en-US" altLang="zh-CN" sz="1800" dirty="0">
                              <a:latin typeface="Times New Roman" panose="02020603050405020304" pitchFamily="18" charset="0"/>
                              <a:cs typeface="Times New Roman" panose="02020603050405020304" pitchFamily="18" charset="0"/>
                            </a:rPr>
                            <a:t>74HC08(25</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nchor="ctr"/>
                    </a:tc>
                    <a:tc>
                      <a:txBody>
                        <a:bodyPr/>
                        <a:lstStyle/>
                        <a:p>
                          <a:pPr algn="ctr">
                            <a:buNone/>
                          </a:pPr>
                          <a:r>
                            <a:rPr lang="en-US" altLang="zh-CN" sz="1800" dirty="0">
                              <a:latin typeface="Times New Roman" panose="02020603050405020304" pitchFamily="18" charset="0"/>
                              <a:cs typeface="Times New Roman" panose="02020603050405020304" pitchFamily="18" charset="0"/>
                            </a:rPr>
                            <a:t>Unit</a:t>
                          </a:r>
                        </a:p>
                      </a:txBody>
                      <a:tcPr anchor="ctr"/>
                    </a:tc>
                    <a:extLst>
                      <a:ext uri="{0D108BD9-81ED-4DB2-BD59-A6C34878D82A}">
                        <a16:rowId xmlns:a16="http://schemas.microsoft.com/office/drawing/2014/main" xmlns="" val="10000"/>
                      </a:ext>
                    </a:extLst>
                  </a:tr>
                  <a:tr h="25755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buNone/>
                          </a:pPr>
                          <a:r>
                            <a:rPr lang="en-US" altLang="zh-CN" sz="1800" dirty="0">
                              <a:latin typeface="Times New Roman" panose="02020603050405020304" pitchFamily="18" charset="0"/>
                              <a:cs typeface="Times New Roman" panose="02020603050405020304" pitchFamily="18" charset="0"/>
                            </a:rPr>
                            <a:t>Min</a:t>
                          </a:r>
                        </a:p>
                      </a:txBody>
                      <a:tcPr anchor="ctr"/>
                    </a:tc>
                    <a:tc>
                      <a:txBody>
                        <a:bodyPr/>
                        <a:lstStyle/>
                        <a:p>
                          <a:pPr algn="ctr">
                            <a:buNone/>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Typ</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a:latin typeface="Times New Roman" panose="02020603050405020304" pitchFamily="18" charset="0"/>
                              <a:cs typeface="Times New Roman" panose="02020603050405020304" pitchFamily="18" charset="0"/>
                            </a:rPr>
                            <a:t>Max</a:t>
                          </a: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1"/>
                      </a:ext>
                    </a:extLst>
                  </a:tr>
                  <a:tr h="758620">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𝐼</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Input leakage current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𝐼</m:t>
                                    </m:r>
                                  </m:sub>
                                </m:sSub>
                                <m:r>
                                  <a:rPr lang="en-US" altLang="zh-CN" sz="1800" b="0" i="1" smtClean="0">
                                    <a:latin typeface="Cambria Math" panose="02040503050406030204" pitchFamily="18" charset="0"/>
                                    <a:cs typeface="Times New Roman" panose="02020603050405020304" pitchFamily="18" charset="0"/>
                                  </a:rPr>
                                  <m:t>=</m:t>
                                </m:r>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 </m:t>
                                </m:r>
                                <m:r>
                                  <a:rPr lang="en-US" altLang="zh-CN" sz="1800" b="0" i="1" smtClean="0">
                                    <a:latin typeface="Cambria Math" panose="02040503050406030204" pitchFamily="18" charset="0"/>
                                    <a:cs typeface="Times New Roman" panose="02020603050405020304" pitchFamily="18" charset="0"/>
                                  </a:rPr>
                                  <m:t>𝑜𝑟</m:t>
                                </m:r>
                                <m:r>
                                  <a:rPr lang="en-US" altLang="zh-CN" sz="1800" b="0" i="1" smtClean="0">
                                    <a:latin typeface="Cambria Math" panose="02040503050406030204" pitchFamily="18" charset="0"/>
                                    <a:cs typeface="Times New Roman" panose="02020603050405020304" pitchFamily="18" charset="0"/>
                                  </a:rPr>
                                  <m:t> </m:t>
                                </m:r>
                                <m:r>
                                  <a:rPr lang="en-US" altLang="zh-CN" sz="1800" b="0" i="1" smtClean="0">
                                    <a:latin typeface="Cambria Math" panose="02040503050406030204" pitchFamily="18" charset="0"/>
                                    <a:cs typeface="Times New Roman" panose="02020603050405020304" pitchFamily="18" charset="0"/>
                                  </a:rPr>
                                  <m:t>𝐺𝑁𝐷</m:t>
                                </m:r>
                              </m:oMath>
                            </m:oMathPara>
                          </a14:m>
                          <a:endParaRPr lang="en-US" altLang="zh-CN" sz="1800" b="0" i="1" dirty="0">
                            <a:latin typeface="Cambria Math" panose="020405030504060302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=6.0 </m:t>
                                </m:r>
                                <m:r>
                                  <a:rPr lang="en-US" altLang="zh-CN" sz="1800" b="0" i="1" smtClean="0">
                                    <a:latin typeface="Cambria Math" panose="02040503050406030204" pitchFamily="18" charset="0"/>
                                    <a:cs typeface="Times New Roman" panose="02020603050405020304" pitchFamily="18" charset="0"/>
                                  </a:rPr>
                                  <m:t>𝑉</m:t>
                                </m:r>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cs typeface="Times New Roman" panose="02020603050405020304" pitchFamily="18" charset="0"/>
                                  </a:rPr>
                                  <m:t>𝜇</m:t>
                                </m:r>
                                <m:r>
                                  <m:rPr>
                                    <m:sty m:val="p"/>
                                  </m:rPr>
                                  <a:rPr lang="en-US" altLang="zh-CN" sz="1800" b="0" i="0" smtClean="0">
                                    <a:latin typeface="Cambria Math" panose="02040503050406030204" pitchFamily="18" charset="0"/>
                                    <a:cs typeface="Times New Roman" panose="02020603050405020304" pitchFamily="18" charset="0"/>
                                  </a:rPr>
                                  <m:t>A</m:t>
                                </m:r>
                              </m:oMath>
                            </m:oMathPara>
                          </a14:m>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2"/>
                      </a:ext>
                    </a:extLst>
                  </a:tr>
                  <a:tr h="643880">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𝐶𝐶</m:t>
                                    </m:r>
                                  </m:sub>
                                </m:sSub>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Supply current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𝐼</m:t>
                                    </m:r>
                                  </m:sub>
                                </m:sSub>
                                <m:r>
                                  <a:rPr lang="en-US" altLang="zh-CN" sz="1800" b="0" i="1" smtClean="0">
                                    <a:latin typeface="Cambria Math" panose="02040503050406030204" pitchFamily="18" charset="0"/>
                                    <a:cs typeface="Times New Roman" panose="02020603050405020304" pitchFamily="18" charset="0"/>
                                  </a:rPr>
                                  <m:t>=</m:t>
                                </m:r>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 </m:t>
                                </m:r>
                                <m:r>
                                  <a:rPr lang="en-US" altLang="zh-CN" sz="1800" b="0" i="1" smtClean="0">
                                    <a:latin typeface="Cambria Math" panose="02040503050406030204" pitchFamily="18" charset="0"/>
                                    <a:cs typeface="Times New Roman" panose="02020603050405020304" pitchFamily="18" charset="0"/>
                                  </a:rPr>
                                  <m:t>𝑜𝑟</m:t>
                                </m:r>
                                <m:r>
                                  <a:rPr lang="en-US" altLang="zh-CN" sz="1800" b="0" i="1" smtClean="0">
                                    <a:latin typeface="Cambria Math" panose="02040503050406030204" pitchFamily="18" charset="0"/>
                                    <a:cs typeface="Times New Roman" panose="02020603050405020304" pitchFamily="18" charset="0"/>
                                  </a:rPr>
                                  <m:t> </m:t>
                                </m:r>
                                <m:r>
                                  <a:rPr lang="en-US" altLang="zh-CN" sz="1800" b="0" i="1" smtClean="0">
                                    <a:latin typeface="Cambria Math" panose="02040503050406030204" pitchFamily="18" charset="0"/>
                                    <a:cs typeface="Times New Roman" panose="02020603050405020304" pitchFamily="18" charset="0"/>
                                  </a:rPr>
                                  <m:t>𝐺𝑁𝐷</m:t>
                                </m:r>
                              </m:oMath>
                            </m:oMathPara>
                          </a14:m>
                          <a:endParaRPr lang="en-US" altLang="zh-CN" sz="1800" b="0" i="1" dirty="0">
                            <a:latin typeface="Cambria Math" panose="020405030504060302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𝐼</m:t>
                                    </m:r>
                                  </m:e>
                                  <m:sub>
                                    <m:r>
                                      <a:rPr lang="en-US" altLang="zh-CN" sz="1800" b="0" i="1" smtClean="0">
                                        <a:latin typeface="Cambria Math" panose="02040503050406030204" pitchFamily="18" charset="0"/>
                                        <a:cs typeface="Times New Roman" panose="02020603050405020304" pitchFamily="18" charset="0"/>
                                      </a:rPr>
                                      <m:t>𝑂</m:t>
                                    </m:r>
                                  </m:sub>
                                </m:sSub>
                                <m:r>
                                  <a:rPr lang="en-US" altLang="zh-CN" sz="1800" b="0" i="1" smtClean="0">
                                    <a:latin typeface="Cambria Math" panose="02040503050406030204" pitchFamily="18" charset="0"/>
                                    <a:cs typeface="Times New Roman" panose="02020603050405020304" pitchFamily="18" charset="0"/>
                                  </a:rPr>
                                  <m:t>=0</m:t>
                                </m:r>
                                <m:r>
                                  <a:rPr lang="en-US" altLang="zh-CN" sz="1800" b="0" i="1" smtClean="0">
                                    <a:latin typeface="Cambria Math" panose="02040503050406030204" pitchFamily="18" charset="0"/>
                                    <a:cs typeface="Times New Roman" panose="02020603050405020304" pitchFamily="18" charset="0"/>
                                  </a:rPr>
                                  <m:t>𝐴</m:t>
                                </m:r>
                                <m:sSub>
                                  <m:sSubPr>
                                    <m:ctrlPr>
                                      <a:rPr lang="en-US" altLang="zh-CN" sz="1800" i="1" smtClean="0">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𝑉</m:t>
                                    </m:r>
                                  </m:e>
                                  <m:sub>
                                    <m:r>
                                      <a:rPr lang="en-US" altLang="zh-CN" sz="1800" b="0" i="1" smtClean="0">
                                        <a:latin typeface="Cambria Math" panose="02040503050406030204" pitchFamily="18" charset="0"/>
                                        <a:cs typeface="Times New Roman" panose="02020603050405020304" pitchFamily="18" charset="0"/>
                                      </a:rPr>
                                      <m:t>𝐶𝐶</m:t>
                                    </m:r>
                                  </m:sub>
                                </m:sSub>
                                <m:r>
                                  <a:rPr lang="en-US" altLang="zh-CN" sz="1800" b="0" i="1" smtClean="0">
                                    <a:latin typeface="Cambria Math" panose="02040503050406030204" pitchFamily="18" charset="0"/>
                                    <a:cs typeface="Times New Roman" panose="02020603050405020304" pitchFamily="18" charset="0"/>
                                  </a:rPr>
                                  <m:t>=6.0 </m:t>
                                </m:r>
                                <m:r>
                                  <a:rPr lang="en-US" altLang="zh-CN" sz="1800" b="0" i="1" smtClean="0">
                                    <a:latin typeface="Cambria Math" panose="02040503050406030204" pitchFamily="18" charset="0"/>
                                    <a:cs typeface="Times New Roman" panose="02020603050405020304" pitchFamily="18" charset="0"/>
                                  </a:rPr>
                                  <m:t>𝑉</m:t>
                                </m:r>
                              </m:oMath>
                            </m:oMathPara>
                          </a14:m>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20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cs typeface="Times New Roman" panose="02020603050405020304" pitchFamily="18" charset="0"/>
                                  </a:rPr>
                                  <m:t>𝜇</m:t>
                                </m:r>
                                <m:r>
                                  <m:rPr>
                                    <m:sty m:val="p"/>
                                  </m:rPr>
                                  <a:rPr lang="en-US" altLang="zh-CN" sz="1800" b="0" i="0" smtClean="0">
                                    <a:latin typeface="Cambria Math" panose="02040503050406030204" pitchFamily="18" charset="0"/>
                                    <a:cs typeface="Times New Roman" panose="02020603050405020304" pitchFamily="18" charset="0"/>
                                  </a:rPr>
                                  <m:t>A</m:t>
                                </m:r>
                              </m:oMath>
                            </m:oMathPara>
                          </a14:m>
                          <a:endParaRPr lang="zh-CN" alt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3" name="表格 2"/>
              <p:cNvGraphicFramePr>
                <a:graphicFrameLocks noGrp="1"/>
              </p:cNvGraphicFramePr>
              <p:nvPr/>
            </p:nvGraphicFramePr>
            <p:xfrm>
              <a:off x="323528" y="2708920"/>
              <a:ext cx="8420002" cy="2134020"/>
            </p:xfrm>
            <a:graphic>
              <a:graphicData uri="http://schemas.openxmlformats.org/drawingml/2006/table">
                <a:tbl>
                  <a:tblPr firstRow="1" bandRow="1">
                    <a:tableStyleId>{5C22544A-7EE6-4342-B048-85BDC9FD1C3A}</a:tableStyleId>
                  </a:tblPr>
                  <a:tblGrid>
                    <a:gridCol w="1202857"/>
                    <a:gridCol w="1456785"/>
                    <a:gridCol w="2786707"/>
                    <a:gridCol w="720080"/>
                    <a:gridCol w="667162"/>
                    <a:gridCol w="845006"/>
                    <a:gridCol w="741405"/>
                  </a:tblGrid>
                  <a:tr h="365760">
                    <a:tc rowSpan="2">
                      <a:txBody>
                        <a:bodyPr/>
                        <a:lstStyle/>
                        <a:p>
                          <a:pPr algn="ctr">
                            <a:buNone/>
                          </a:pPr>
                          <a:r>
                            <a:rPr lang="en-US" altLang="zh-CN" sz="1800" dirty="0">
                              <a:latin typeface="Times New Roman" panose="02020603050405020304" pitchFamily="18" charset="0"/>
                              <a:cs typeface="Times New Roman" panose="02020603050405020304" pitchFamily="18" charset="0"/>
                            </a:rPr>
                            <a:t>Symbol</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Parameter</a:t>
                          </a:r>
                        </a:p>
                      </a:txBody>
                      <a:tcPr anchor="ctr"/>
                    </a:tc>
                    <a:tc rowSpan="2">
                      <a:txBody>
                        <a:bodyPr/>
                        <a:lstStyle/>
                        <a:p>
                          <a:pPr algn="ctr">
                            <a:buNone/>
                          </a:pPr>
                          <a:r>
                            <a:rPr lang="en-US" altLang="zh-CN" sz="1800" dirty="0">
                              <a:latin typeface="Times New Roman" panose="02020603050405020304" pitchFamily="18" charset="0"/>
                              <a:cs typeface="Times New Roman" panose="02020603050405020304" pitchFamily="18" charset="0"/>
                            </a:rPr>
                            <a:t>Conditions</a:t>
                          </a:r>
                        </a:p>
                      </a:txBody>
                      <a:tcPr anchor="ctr"/>
                    </a:tc>
                    <a:tc gridSpan="3">
                      <a:txBody>
                        <a:bodyPr/>
                        <a:lstStyle/>
                        <a:p>
                          <a:pPr algn="ctr"/>
                          <a:r>
                            <a:rPr lang="en-US" altLang="zh-CN" sz="1800" dirty="0" smtClean="0">
                              <a:latin typeface="Times New Roman" panose="02020603050405020304" pitchFamily="18" charset="0"/>
                              <a:cs typeface="Times New Roman" panose="02020603050405020304" pitchFamily="18" charset="0"/>
                            </a:rPr>
                            <a:t>74HC08(25</a:t>
                          </a:r>
                          <a:r>
                            <a:rPr lang="zh-CN" altLang="en-US" sz="1800" dirty="0" smtClean="0">
                              <a:latin typeface="Times New Roman" panose="02020603050405020304" pitchFamily="18" charset="0"/>
                              <a:cs typeface="Times New Roman" panose="02020603050405020304" pitchFamily="18" charset="0"/>
                            </a:rPr>
                            <a:t>℃</a:t>
                          </a: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nchor="ct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Unit</a:t>
                          </a:r>
                          <a:endParaRPr lang="en-US" altLang="zh-CN" sz="1800" dirty="0">
                            <a:latin typeface="Times New Roman" panose="02020603050405020304" pitchFamily="18" charset="0"/>
                            <a:cs typeface="Times New Roman" panose="02020603050405020304" pitchFamily="18" charset="0"/>
                          </a:endParaRPr>
                        </a:p>
                      </a:txBody>
                      <a:tcPr anchor="ctr"/>
                    </a:tc>
                  </a:tr>
                  <a:tr h="36576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Min</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 </a:t>
                          </a:r>
                          <a:r>
                            <a:rPr lang="en-US" altLang="zh-CN" sz="1800" dirty="0" err="1" smtClean="0">
                              <a:latin typeface="Times New Roman" panose="02020603050405020304" pitchFamily="18" charset="0"/>
                              <a:cs typeface="Times New Roman" panose="02020603050405020304" pitchFamily="18" charset="0"/>
                            </a:rPr>
                            <a:t>Typ</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800" dirty="0" smtClean="0">
                              <a:latin typeface="Times New Roman" panose="02020603050405020304" pitchFamily="18" charset="0"/>
                              <a:cs typeface="Times New Roman" panose="02020603050405020304" pitchFamily="18" charset="0"/>
                            </a:rPr>
                            <a:t>Max</a:t>
                          </a:r>
                          <a:endParaRPr lang="en-US" altLang="zh-CN" sz="1800" dirty="0">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sz="1800" dirty="0">
                            <a:latin typeface="Times New Roman" panose="02020603050405020304" pitchFamily="18" charset="0"/>
                            <a:cs typeface="Times New Roman" panose="02020603050405020304" pitchFamily="18" charset="0"/>
                          </a:endParaRPr>
                        </a:p>
                      </a:txBody>
                      <a:tcPr anchor="ctr"/>
                    </a:tc>
                  </a:tr>
                  <a:tr h="758620">
                    <a:tc>
                      <a:txBody>
                        <a:bodyPr/>
                        <a:lstStyle/>
                        <a:p>
                          <a:endParaRPr lang="zh-CN"/>
                        </a:p>
                      </a:txBody>
                      <a:tcPr anchor="ctr">
                        <a:blipFill rotWithShape="0">
                          <a:blip r:embed="rId3"/>
                          <a:stretch>
                            <a:fillRect l="-508" t="-100000" r="-603553" b="-96800"/>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Input leakage current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3"/>
                          <a:stretch>
                            <a:fillRect l="-95842" t="-100000" r="-107659" b="-96800"/>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3"/>
                          <a:stretch>
                            <a:fillRect l="-1033607" t="-100000" r="-3279" b="-96800"/>
                          </a:stretch>
                        </a:blipFill>
                      </a:tcPr>
                    </a:tc>
                  </a:tr>
                  <a:tr h="643880">
                    <a:tc>
                      <a:txBody>
                        <a:bodyPr/>
                        <a:lstStyle/>
                        <a:p>
                          <a:endParaRPr lang="zh-CN"/>
                        </a:p>
                      </a:txBody>
                      <a:tcPr anchor="ctr">
                        <a:blipFill rotWithShape="0">
                          <a:blip r:embed="rId3"/>
                          <a:stretch>
                            <a:fillRect l="-508" t="-235849" r="-603553" b="-14151"/>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Supply current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3"/>
                          <a:stretch>
                            <a:fillRect l="-95842" t="-235849" r="-107659" b="-14151"/>
                          </a:stretch>
                        </a:blipFill>
                      </a:tcP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800" dirty="0" smtClean="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cs typeface="Times New Roman" panose="02020603050405020304" pitchFamily="18" charset="0"/>
                            </a:rPr>
                            <a:t>20</a:t>
                          </a:r>
                          <a:endParaRPr lang="zh-CN" altLang="en-US" sz="18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rotWithShape="0">
                          <a:blip r:embed="rId3"/>
                          <a:stretch>
                            <a:fillRect l="-1033607" t="-235849" r="-3279" b="-14151"/>
                          </a:stretch>
                        </a:blipFill>
                      </a:tcPr>
                    </a:tc>
                  </a:tr>
                </a:tbl>
              </a:graphicData>
            </a:graphic>
          </p:graphicFrame>
        </mc:Fallback>
      </mc:AlternateContent>
      <p:sp>
        <p:nvSpPr>
          <p:cNvPr id="12" name="文本框 11"/>
          <p:cNvSpPr txBox="1"/>
          <p:nvPr/>
        </p:nvSpPr>
        <p:spPr>
          <a:xfrm>
            <a:off x="1871700" y="2132856"/>
            <a:ext cx="5400600" cy="400110"/>
          </a:xfrm>
          <a:prstGeom prst="rect">
            <a:avLst/>
          </a:prstGeom>
          <a:noFill/>
        </p:spPr>
        <p:txBody>
          <a:bodyPr wrap="square" rtlCol="0" anchor="t">
            <a:spAutoFit/>
          </a:bodyPr>
          <a:lstStyle/>
          <a:p>
            <a:pPr>
              <a:buNone/>
            </a:pPr>
            <a:r>
              <a:rPr lang="en-US" altLang="zh-CN" sz="2000" b="1" dirty="0">
                <a:latin typeface="Times New Roman" panose="02020603050405020304" pitchFamily="18" charset="0"/>
                <a:cs typeface="Times New Roman" panose="02020603050405020304" pitchFamily="18" charset="0"/>
              </a:rPr>
              <a:t>Table4	Static characteristics</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I</a:t>
            </a:r>
            <a:r>
              <a:rPr lang="en-US" altLang="zh-CN" sz="2000" b="1" baseline="-25000" dirty="0">
                <a:latin typeface="Times New Roman" panose="02020603050405020304" pitchFamily="18" charset="0"/>
                <a:cs typeface="Times New Roman" panose="02020603050405020304" pitchFamily="18" charset="0"/>
              </a:rPr>
              <a:t>IH</a:t>
            </a:r>
            <a:r>
              <a:rPr lang="en-US" altLang="zh-CN" sz="2000" b="1" dirty="0">
                <a:latin typeface="Times New Roman" panose="02020603050405020304" pitchFamily="18" charset="0"/>
                <a:cs typeface="Times New Roman" panose="02020603050405020304" pitchFamily="18" charset="0"/>
              </a:rPr>
              <a:t>/I</a:t>
            </a:r>
            <a:r>
              <a:rPr lang="en-US" altLang="zh-CN" sz="2000" b="1" baseline="-25000" dirty="0">
                <a:latin typeface="Times New Roman" panose="02020603050405020304" pitchFamily="18" charset="0"/>
                <a:cs typeface="Times New Roman" panose="02020603050405020304" pitchFamily="18" charset="0"/>
              </a:rPr>
              <a:t>IL</a:t>
            </a:r>
            <a:r>
              <a:rPr lang="en-US" altLang="zh-CN" sz="2000" b="1" dirty="0">
                <a:latin typeface="Times New Roman" panose="02020603050405020304" pitchFamily="18" charset="0"/>
                <a:cs typeface="Times New Roman" panose="02020603050405020304" pitchFamily="18" charset="0"/>
              </a:rPr>
              <a:t>  I</a:t>
            </a:r>
            <a:r>
              <a:rPr lang="en-US" altLang="zh-CN" sz="2000" b="1" baseline="-25000" dirty="0">
                <a:latin typeface="Times New Roman" panose="02020603050405020304" pitchFamily="18" charset="0"/>
                <a:cs typeface="Times New Roman" panose="02020603050405020304" pitchFamily="18" charset="0"/>
              </a:rPr>
              <a:t>CC</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p:txBody>
      </p:sp>
      <p:sp>
        <p:nvSpPr>
          <p:cNvPr id="14" name="矩形 13"/>
          <p:cNvSpPr/>
          <p:nvPr/>
        </p:nvSpPr>
        <p:spPr>
          <a:xfrm>
            <a:off x="2736686" y="69587"/>
            <a:ext cx="6343403" cy="707886"/>
          </a:xfrm>
          <a:prstGeom prst="rect">
            <a:avLst/>
          </a:prstGeom>
        </p:spPr>
        <p:txBody>
          <a:bodyPr wrap="none">
            <a:spAutoFit/>
          </a:bodyPr>
          <a:lstStyle/>
          <a:p>
            <a:pPr>
              <a:buClr>
                <a:srgbClr val="FFFFFF"/>
              </a:buClr>
              <a:defRPr/>
            </a:pP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数据手册</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以</a:t>
            </a:r>
            <a:r>
              <a:rPr lang="en-US" altLang="zh-CN" sz="4000" b="1" dirty="0">
                <a:solidFill>
                  <a:schemeClr val="accent1"/>
                </a:solidFill>
                <a:effectLst>
                  <a:outerShdw blurRad="38100" dist="25400" dir="5400000" algn="ctr" rotWithShape="0">
                    <a:srgbClr val="6E747A">
                      <a:alpha val="43000"/>
                    </a:srgbClr>
                  </a:outerShdw>
                </a:effectLst>
                <a:latin typeface="+mj-ea"/>
                <a:ea typeface="+mj-ea"/>
              </a:rPr>
              <a:t>74HC08</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为例</a:t>
            </a:r>
          </a:p>
        </p:txBody>
      </p:sp>
    </p:spTree>
    <p:extLst>
      <p:ext uri="{BB962C8B-B14F-4D97-AF65-F5344CB8AC3E}">
        <p14:creationId xmlns:p14="http://schemas.microsoft.com/office/powerpoint/2010/main" val="2095174663"/>
      </p:ext>
    </p:extLst>
  </p:cSld>
  <p:clrMapOvr>
    <a:masterClrMapping/>
  </p:clrMapOvr>
  <p:transition spd="slow">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mc:AlternateContent xmlns:mc="http://schemas.openxmlformats.org/markup-compatibility/2006" xmlns:a14="http://schemas.microsoft.com/office/drawing/2010/main">
        <mc:Choice Requires="a14">
          <p:sp>
            <p:nvSpPr>
              <p:cNvPr id="16" name="矩形 15"/>
              <p:cNvSpPr/>
              <p:nvPr/>
            </p:nvSpPr>
            <p:spPr>
              <a:xfrm>
                <a:off x="1533" y="1492523"/>
                <a:ext cx="3634105" cy="3837305"/>
              </a:xfrm>
              <a:prstGeom prst="rect">
                <a:avLst/>
              </a:prstGeom>
            </p:spPr>
            <p:txBody>
              <a:bodyPr wrap="square">
                <a:spAutoFit/>
              </a:bodyPr>
              <a:lstStyle/>
              <a:p>
                <a:pPr indent="0" fontAlgn="auto">
                  <a:lnSpc>
                    <a:spcPct val="150000"/>
                  </a:lnSpc>
                  <a:buFont typeface="Wingdings" panose="05000000000000000000" charset="0"/>
                  <a:buNone/>
                </a:pP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表格</a:t>
                </a:r>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5</a:t>
                </a: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为</a:t>
                </a:r>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AC</a:t>
                </a: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参数测试提供测试极限和测试条件，确保</a:t>
                </a:r>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DUT</a:t>
                </a: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符合所有时序规范（建立时间，保持时间，引脚到引脚延迟等）</a:t>
                </a:r>
                <a:endPar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endParaRPr>
              </a:p>
              <a:p>
                <a:pPr indent="0" fontAlgn="auto">
                  <a:lnSpc>
                    <a:spcPct val="150000"/>
                  </a:lnSpc>
                  <a:buFont typeface="Wingdings" panose="05000000000000000000" charset="0"/>
                  <a:buNone/>
                </a:pP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主要包括：</a:t>
                </a:r>
                <a:endPar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endParaRPr>
              </a:p>
              <a:p>
                <a:pPr indent="0" fontAlgn="auto">
                  <a:lnSpc>
                    <a:spcPct val="150000"/>
                  </a:lnSpc>
                  <a:buFont typeface="Wingdings" panose="05000000000000000000" charset="0"/>
                  <a:buNone/>
                </a:pPr>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1</a:t>
                </a: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）输入端到输出端的传输延时</a:t>
                </a:r>
                <a14:m>
                  <m:oMath xmlns:m="http://schemas.openxmlformats.org/officeDocument/2006/math">
                    <m:sSub>
                      <m:sSubPr>
                        <m:ctrlP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rPr>
                        </m:ctrlPr>
                      </m:sSubPr>
                      <m:e>
                        <m: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rPr>
                          <m:t>𝑡</m:t>
                        </m:r>
                      </m:e>
                      <m:sub>
                        <m: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rPr>
                          <m:t>𝑝h𝑙</m:t>
                        </m:r>
                      </m:sub>
                    </m:sSub>
                  </m:oMath>
                </a14:m>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rPr>
                  <a:t>/</a:t>
                </a:r>
                <a14:m>
                  <m:oMath xmlns:m="http://schemas.openxmlformats.org/officeDocument/2006/math">
                    <m:sSub>
                      <m:sSubPr>
                        <m:ctrlP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sym typeface="+mn-ea"/>
                          </a:rPr>
                        </m:ctrlPr>
                      </m:sSubPr>
                      <m:e>
                        <m: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sym typeface="+mn-ea"/>
                          </a:rPr>
                          <m:t>𝑡</m:t>
                        </m:r>
                      </m:e>
                      <m:sub>
                        <m: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sym typeface="+mn-ea"/>
                          </a:rPr>
                          <m:t>𝑝𝑙h</m:t>
                        </m:r>
                      </m:sub>
                    </m:sSub>
                  </m:oMath>
                </a14:m>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rPr>
                  <a:t>（</a:t>
                </a:r>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rPr>
                  <a:t>Fig2</a:t>
                </a: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rPr>
                  <a:t>）</a:t>
                </a:r>
              </a:p>
              <a:p>
                <a:pPr indent="0" fontAlgn="auto">
                  <a:lnSpc>
                    <a:spcPct val="150000"/>
                  </a:lnSpc>
                  <a:buFont typeface="Wingdings" panose="05000000000000000000" charset="0"/>
                  <a:buNone/>
                </a:pPr>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2</a:t>
                </a:r>
                <a:r>
                  <a:rPr lang="zh-CN" altLang="en-US"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）输出转换时间</a:t>
                </a:r>
                <a14:m>
                  <m:oMath xmlns:m="http://schemas.openxmlformats.org/officeDocument/2006/math">
                    <m:sSub>
                      <m:sSubPr>
                        <m:ctrlP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rPr>
                        </m:ctrlPr>
                      </m:sSubPr>
                      <m:e>
                        <m: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rPr>
                          <m:t>𝑡</m:t>
                        </m:r>
                      </m:e>
                      <m:sub>
                        <m: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rPr>
                          <m:t>𝑡h𝑙</m:t>
                        </m:r>
                      </m:sub>
                    </m:sSub>
                  </m:oMath>
                </a14:m>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rPr>
                  <a:t>/</a:t>
                </a:r>
                <a14:m>
                  <m:oMath xmlns:m="http://schemas.openxmlformats.org/officeDocument/2006/math">
                    <m:sSub>
                      <m:sSubPr>
                        <m:ctrlP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sym typeface="+mn-ea"/>
                          </a:rPr>
                        </m:ctrlPr>
                      </m:sSubPr>
                      <m:e>
                        <m: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sym typeface="+mn-ea"/>
                          </a:rPr>
                          <m:t>𝑡</m:t>
                        </m:r>
                      </m:e>
                      <m:sub>
                        <m:r>
                          <a:rPr lang="en-US" altLang="zh-CN" sz="2000" i="1" dirty="0" smtClean="0">
                            <a:solidFill>
                              <a:schemeClr val="tx1"/>
                            </a:solidFill>
                            <a:effectLst>
                              <a:outerShdw blurRad="38100" dist="19050" dir="2700000" algn="tl" rotWithShape="0">
                                <a:schemeClr val="dk1">
                                  <a:alpha val="40000"/>
                                </a:schemeClr>
                              </a:outerShdw>
                            </a:effectLst>
                            <a:latin typeface="Cambria Math" panose="02040503050406030204" pitchFamily="18" charset="0"/>
                            <a:ea typeface="楷体" panose="02010609060101010101" charset="-122"/>
                            <a:cs typeface="Cambria Math" panose="02040503050406030204" pitchFamily="18" charset="0"/>
                            <a:sym typeface="+mn-ea"/>
                          </a:rPr>
                          <m:t>𝑡𝑙h</m:t>
                        </m:r>
                      </m:sub>
                    </m:sSub>
                  </m:oMath>
                </a14:m>
                <a:endPar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charset="-122"/>
                  <a:cs typeface="Times New Roman" panose="02020603050405020304" pitchFamily="18" charset="0"/>
                  <a:sym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1533" y="1492523"/>
                <a:ext cx="3634105" cy="3837305"/>
              </a:xfrm>
              <a:prstGeom prst="rect">
                <a:avLst/>
              </a:prstGeom>
              <a:blipFill rotWithShape="0">
                <a:blip r:embed="rId3"/>
                <a:stretch>
                  <a:fillRect l="-2013" r="-2181" b="-12719"/>
                </a:stretch>
              </a:blipFill>
            </p:spPr>
            <p:txBody>
              <a:bodyPr/>
              <a:lstStyle/>
              <a:p>
                <a:r>
                  <a:rPr lang="zh-CN" altLang="en-US">
                    <a:noFill/>
                  </a:rPr>
                  <a:t> </a:t>
                </a:r>
              </a:p>
            </p:txBody>
          </p:sp>
        </mc:Fallback>
      </mc:AlternateContent>
      <p:sp>
        <p:nvSpPr>
          <p:cNvPr id="13" name="矩形 12"/>
          <p:cNvSpPr/>
          <p:nvPr/>
        </p:nvSpPr>
        <p:spPr>
          <a:xfrm>
            <a:off x="15105" y="1041596"/>
            <a:ext cx="4124847" cy="646331"/>
          </a:xfrm>
          <a:prstGeom prst="rect">
            <a:avLst/>
          </a:prstGeom>
        </p:spPr>
        <p:txBody>
          <a:bodyPr wrap="none">
            <a:spAutoFit/>
          </a:bodyPr>
          <a:lstStyle/>
          <a:p>
            <a:pPr>
              <a:buClr>
                <a:srgbClr val="FFFFFF"/>
              </a:buClr>
              <a:defRPr/>
            </a:pP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5</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、时序图：</a:t>
            </a:r>
            <a:r>
              <a:rPr lang="en-US" altLang="zh-CN"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AC</a:t>
            </a:r>
            <a:r>
              <a:rPr lang="zh-CN" altLang="en-US" sz="3600" b="1" dirty="0">
                <a:solidFill>
                  <a:srgbClr val="C2674A"/>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参数</a:t>
            </a:r>
          </a:p>
        </p:txBody>
      </p:sp>
      <p:pic>
        <p:nvPicPr>
          <p:cNvPr id="14" name="图片 13"/>
          <p:cNvPicPr>
            <a:picLocks noChangeAspect="1"/>
          </p:cNvPicPr>
          <p:nvPr/>
        </p:nvPicPr>
        <p:blipFill>
          <a:blip r:embed="rId4"/>
          <a:stretch>
            <a:fillRect/>
          </a:stretch>
        </p:blipFill>
        <p:spPr>
          <a:xfrm>
            <a:off x="3635638" y="1052736"/>
            <a:ext cx="5304600" cy="3092123"/>
          </a:xfrm>
          <a:prstGeom prst="rect">
            <a:avLst/>
          </a:prstGeom>
        </p:spPr>
      </p:pic>
      <mc:AlternateContent xmlns:mc="http://schemas.openxmlformats.org/markup-compatibility/2006" xmlns:a14="http://schemas.microsoft.com/office/drawing/2010/main">
        <mc:Choice Requires="a14">
          <p:graphicFrame>
            <p:nvGraphicFramePr>
              <p:cNvPr id="15" name="表格 14"/>
              <p:cNvGraphicFramePr>
                <a:graphicFrameLocks noGrp="1"/>
              </p:cNvGraphicFramePr>
              <p:nvPr/>
            </p:nvGraphicFramePr>
            <p:xfrm>
              <a:off x="3023064" y="4846320"/>
              <a:ext cx="6120936" cy="2011680"/>
            </p:xfrm>
            <a:graphic>
              <a:graphicData uri="http://schemas.openxmlformats.org/drawingml/2006/table">
                <a:tbl>
                  <a:tblPr firstRow="1" bandRow="1">
                    <a:tableStyleId>{5C22544A-7EE6-4342-B048-85BDC9FD1C3A}</a:tableStyleId>
                  </a:tblPr>
                  <a:tblGrid>
                    <a:gridCol w="862868">
                      <a:extLst>
                        <a:ext uri="{9D8B030D-6E8A-4147-A177-3AD203B41FA5}">
                          <a16:colId xmlns:a16="http://schemas.microsoft.com/office/drawing/2014/main" xmlns="" val="20000"/>
                        </a:ext>
                      </a:extLst>
                    </a:gridCol>
                    <a:gridCol w="1191481">
                      <a:extLst>
                        <a:ext uri="{9D8B030D-6E8A-4147-A177-3AD203B41FA5}">
                          <a16:colId xmlns:a16="http://schemas.microsoft.com/office/drawing/2014/main" xmlns="" val="20001"/>
                        </a:ext>
                      </a:extLst>
                    </a:gridCol>
                    <a:gridCol w="1295446">
                      <a:extLst>
                        <a:ext uri="{9D8B030D-6E8A-4147-A177-3AD203B41FA5}">
                          <a16:colId xmlns:a16="http://schemas.microsoft.com/office/drawing/2014/main" xmlns="" val="20002"/>
                        </a:ext>
                      </a:extLst>
                    </a:gridCol>
                    <a:gridCol w="607208">
                      <a:extLst>
                        <a:ext uri="{9D8B030D-6E8A-4147-A177-3AD203B41FA5}">
                          <a16:colId xmlns:a16="http://schemas.microsoft.com/office/drawing/2014/main" xmlns="" val="20003"/>
                        </a:ext>
                      </a:extLst>
                    </a:gridCol>
                    <a:gridCol w="684818">
                      <a:extLst>
                        <a:ext uri="{9D8B030D-6E8A-4147-A177-3AD203B41FA5}">
                          <a16:colId xmlns:a16="http://schemas.microsoft.com/office/drawing/2014/main" xmlns="" val="20004"/>
                        </a:ext>
                      </a:extLst>
                    </a:gridCol>
                    <a:gridCol w="684818">
                      <a:extLst>
                        <a:ext uri="{9D8B030D-6E8A-4147-A177-3AD203B41FA5}">
                          <a16:colId xmlns:a16="http://schemas.microsoft.com/office/drawing/2014/main" xmlns="" val="20005"/>
                        </a:ext>
                      </a:extLst>
                    </a:gridCol>
                    <a:gridCol w="794297">
                      <a:extLst>
                        <a:ext uri="{9D8B030D-6E8A-4147-A177-3AD203B41FA5}">
                          <a16:colId xmlns:a16="http://schemas.microsoft.com/office/drawing/2014/main" xmlns="" val="20006"/>
                        </a:ext>
                      </a:extLst>
                    </a:gridCol>
                  </a:tblGrid>
                  <a:tr h="307065">
                    <a:tc rowSpan="2">
                      <a:txBody>
                        <a:bodyPr/>
                        <a:lstStyle/>
                        <a:p>
                          <a:pPr algn="ctr">
                            <a:buNone/>
                          </a:pPr>
                          <a:r>
                            <a:rPr lang="en-US" altLang="zh-CN" sz="1600" dirty="0">
                              <a:latin typeface="Times New Roman" panose="02020603050405020304" pitchFamily="18" charset="0"/>
                              <a:cs typeface="Times New Roman" panose="02020603050405020304" pitchFamily="18" charset="0"/>
                            </a:rPr>
                            <a:t>Symbol</a:t>
                          </a:r>
                        </a:p>
                      </a:txBody>
                      <a:tcPr anchor="ctr"/>
                    </a:tc>
                    <a:tc rowSpan="2">
                      <a:txBody>
                        <a:bodyPr/>
                        <a:lstStyle/>
                        <a:p>
                          <a:pPr algn="ctr">
                            <a:buNone/>
                          </a:pPr>
                          <a:r>
                            <a:rPr lang="en-US" altLang="zh-CN" sz="1600" dirty="0">
                              <a:latin typeface="Times New Roman" panose="02020603050405020304" pitchFamily="18" charset="0"/>
                              <a:cs typeface="Times New Roman" panose="02020603050405020304" pitchFamily="18" charset="0"/>
                            </a:rPr>
                            <a:t>Parameter</a:t>
                          </a:r>
                        </a:p>
                      </a:txBody>
                      <a:tcPr anchor="ctr"/>
                    </a:tc>
                    <a:tc rowSpan="2">
                      <a:txBody>
                        <a:bodyPr/>
                        <a:lstStyle/>
                        <a:p>
                          <a:pPr algn="ctr">
                            <a:buNone/>
                          </a:pPr>
                          <a:r>
                            <a:rPr lang="en-US" altLang="zh-CN" sz="1600" dirty="0">
                              <a:latin typeface="Times New Roman" panose="02020603050405020304" pitchFamily="18" charset="0"/>
                              <a:cs typeface="Times New Roman" panose="02020603050405020304" pitchFamily="18" charset="0"/>
                            </a:rPr>
                            <a:t>Conditions</a:t>
                          </a:r>
                        </a:p>
                      </a:txBody>
                      <a:tcPr anchor="ctr"/>
                    </a:tc>
                    <a:tc gridSpan="3">
                      <a:txBody>
                        <a:bodyPr/>
                        <a:lstStyle/>
                        <a:p>
                          <a:pPr algn="ctr"/>
                          <a:r>
                            <a:rPr lang="en-US" altLang="zh-CN" sz="1600" dirty="0">
                              <a:latin typeface="Times New Roman" panose="02020603050405020304" pitchFamily="18" charset="0"/>
                              <a:cs typeface="Times New Roman" panose="02020603050405020304" pitchFamily="18" charset="0"/>
                            </a:rPr>
                            <a:t>74HC08(25</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cs typeface="Times New Roman" panose="02020603050405020304" pitchFamily="18" charset="0"/>
                            </a:rPr>
                            <a:t>Unit</a:t>
                          </a:r>
                        </a:p>
                      </a:txBody>
                      <a:tcPr anchor="ctr"/>
                    </a:tc>
                    <a:extLst>
                      <a:ext uri="{0D108BD9-81ED-4DB2-BD59-A6C34878D82A}">
                        <a16:rowId xmlns:a16="http://schemas.microsoft.com/office/drawing/2014/main" xmlns="" val="10000"/>
                      </a:ext>
                    </a:extLst>
                  </a:tr>
                  <a:tr h="307065">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buNone/>
                          </a:pPr>
                          <a:r>
                            <a:rPr lang="en-US" altLang="zh-CN" sz="1600" dirty="0">
                              <a:latin typeface="Times New Roman" panose="02020603050405020304" pitchFamily="18" charset="0"/>
                              <a:cs typeface="Times New Roman" panose="02020603050405020304" pitchFamily="18" charset="0"/>
                            </a:rPr>
                            <a:t>Min</a:t>
                          </a:r>
                        </a:p>
                      </a:txBody>
                      <a:tcPr anchor="ctr"/>
                    </a:tc>
                    <a:tc>
                      <a:txBody>
                        <a:bodyPr/>
                        <a:lstStyle/>
                        <a:p>
                          <a:pPr algn="ctr">
                            <a:buNone/>
                          </a:pPr>
                          <a:r>
                            <a:rPr lang="en-US" altLang="zh-CN" sz="1600" dirty="0" err="1">
                              <a:latin typeface="Times New Roman" panose="02020603050405020304" pitchFamily="18" charset="0"/>
                              <a:cs typeface="Times New Roman" panose="02020603050405020304" pitchFamily="18" charset="0"/>
                            </a:rPr>
                            <a:t>Typ</a:t>
                          </a:r>
                          <a:endParaRPr lang="en-US" altLang="zh-CN" sz="16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600" dirty="0">
                              <a:latin typeface="Times New Roman" panose="02020603050405020304" pitchFamily="18" charset="0"/>
                              <a:cs typeface="Times New Roman" panose="02020603050405020304" pitchFamily="18" charset="0"/>
                            </a:rPr>
                            <a:t>Max</a:t>
                          </a:r>
                        </a:p>
                      </a:txBody>
                      <a:tcPr anchor="ctr"/>
                    </a:tc>
                    <a:tc>
                      <a:txBody>
                        <a:bodyPr/>
                        <a:lstStyle/>
                        <a:p>
                          <a:pPr algn="ctr">
                            <a:buNone/>
                          </a:pPr>
                          <a:endParaRPr lang="en-US" altLang="zh-CN"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1"/>
                      </a:ext>
                    </a:extLst>
                  </a:tr>
                  <a:tr h="307065">
                    <a:tc rowSpan="4">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cs typeface="Times New Roman" panose="02020603050405020304" pitchFamily="18" charset="0"/>
                                      </a:rPr>
                                    </m:ctrlPr>
                                  </m:sSubPr>
                                  <m:e>
                                    <m:r>
                                      <m:rPr>
                                        <m:sty m:val="p"/>
                                      </m:rPr>
                                      <a:rPr lang="en-US" altLang="zh-CN" sz="1600" i="1" smtClean="0">
                                        <a:latin typeface="Cambria Math" panose="02040503050406030204" pitchFamily="18" charset="0"/>
                                        <a:cs typeface="Times New Roman" panose="02020603050405020304" pitchFamily="18" charset="0"/>
                                      </a:rPr>
                                      <m:t>t</m:t>
                                    </m:r>
                                  </m:e>
                                  <m:sub>
                                    <m:r>
                                      <m:rPr>
                                        <m:sty m:val="p"/>
                                      </m:rPr>
                                      <a:rPr lang="en-US" altLang="zh-CN" sz="1600" b="0" i="1" smtClean="0">
                                        <a:latin typeface="Cambria Math" panose="02040503050406030204" pitchFamily="18" charset="0"/>
                                        <a:cs typeface="Times New Roman" panose="02020603050405020304" pitchFamily="18" charset="0"/>
                                      </a:rPr>
                                      <m:t>pd</m:t>
                                    </m:r>
                                  </m:sub>
                                </m:sSub>
                              </m:oMath>
                            </m:oMathPara>
                          </a14:m>
                          <a:endParaRPr lang="zh-CN" altLang="en-US" sz="1600" dirty="0">
                            <a:latin typeface="Times New Roman" panose="02020603050405020304" pitchFamily="18" charset="0"/>
                            <a:cs typeface="Times New Roman" panose="02020603050405020304" pitchFamily="18" charset="0"/>
                          </a:endParaRPr>
                        </a:p>
                      </a:txBody>
                      <a:tcPr anchor="ctr"/>
                    </a:tc>
                    <a:tc rowSpan="4">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cs typeface="Times New Roman" panose="02020603050405020304" pitchFamily="18" charset="0"/>
                            </a:rPr>
                            <a:t>Propagation delay</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err="1">
                              <a:latin typeface="Times New Roman" panose="02020603050405020304" pitchFamily="18" charset="0"/>
                              <a:cs typeface="Times New Roman" panose="02020603050405020304" pitchFamily="18" charset="0"/>
                            </a:rPr>
                            <a:t>nA,nB</a:t>
                          </a:r>
                          <a:r>
                            <a:rPr lang="en-US" altLang="zh-CN" sz="1600" dirty="0">
                              <a:latin typeface="Times New Roman" panose="02020603050405020304" pitchFamily="18" charset="0"/>
                              <a:cs typeface="Times New Roman" panose="02020603050405020304" pitchFamily="18" charset="0"/>
                            </a:rPr>
                            <a:t> to </a:t>
                          </a:r>
                          <a:r>
                            <a:rPr lang="en-US" altLang="zh-CN" sz="1600" dirty="0" err="1">
                              <a:latin typeface="Times New Roman" panose="02020603050405020304" pitchFamily="18" charset="0"/>
                              <a:cs typeface="Times New Roman" panose="02020603050405020304" pitchFamily="18" charset="0"/>
                            </a:rPr>
                            <a:t>nY</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endParaRPr lang="zh-CN" altLang="en-US" sz="1600" dirty="0"/>
                        </a:p>
                      </a:txBody>
                      <a:tcPr anchor="ctr"/>
                    </a:tc>
                    <a:tc>
                      <a:txBody>
                        <a:bodyPr/>
                        <a:lstStyle/>
                        <a:p>
                          <a:endParaRPr lang="zh-CN" altLang="en-US" sz="1600"/>
                        </a:p>
                      </a:txBody>
                      <a:tcPr anchor="ctr"/>
                    </a:tc>
                    <a:tc>
                      <a:txBody>
                        <a:bodyPr/>
                        <a:lstStyle/>
                        <a:p>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xmlns="" val="10002"/>
                      </a:ext>
                    </a:extLst>
                  </a:tr>
                  <a:tr h="307065">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𝑉</m:t>
                                    </m:r>
                                  </m:e>
                                  <m:sub>
                                    <m:r>
                                      <a:rPr lang="en-US" altLang="zh-CN" sz="1600" b="0" i="1" smtClean="0">
                                        <a:latin typeface="Cambria Math" panose="02040503050406030204" pitchFamily="18" charset="0"/>
                                        <a:cs typeface="Times New Roman" panose="02020603050405020304" pitchFamily="18" charset="0"/>
                                      </a:rPr>
                                      <m:t>𝐶𝐶</m:t>
                                    </m:r>
                                  </m:sub>
                                </m:sSub>
                                <m:r>
                                  <a:rPr lang="en-US" altLang="zh-CN" sz="1600" b="0" i="1" smtClean="0">
                                    <a:latin typeface="Cambria Math" panose="02040503050406030204" pitchFamily="18" charset="0"/>
                                    <a:cs typeface="Times New Roman" panose="02020603050405020304" pitchFamily="18" charset="0"/>
                                  </a:rPr>
                                  <m:t>=2.5 </m:t>
                                </m:r>
                                <m:r>
                                  <a:rPr lang="en-US" altLang="zh-CN" sz="1600" b="0" i="1" smtClean="0">
                                    <a:latin typeface="Cambria Math" panose="02040503050406030204" pitchFamily="18" charset="0"/>
                                    <a:cs typeface="Times New Roman" panose="02020603050405020304" pitchFamily="18" charset="0"/>
                                  </a:rPr>
                                  <m:t>𝑉</m:t>
                                </m:r>
                              </m:oMath>
                            </m:oMathPara>
                          </a14:m>
                          <a:endParaRPr lang="en-US" altLang="zh-CN" sz="16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1.9</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2.0</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125</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ns</a:t>
                          </a:r>
                          <a:endParaRPr lang="zh-CN" alt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3"/>
                      </a:ext>
                    </a:extLst>
                  </a:tr>
                  <a:tr h="307065">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𝑉</m:t>
                                    </m:r>
                                  </m:e>
                                  <m:sub>
                                    <m:r>
                                      <a:rPr lang="en-US" altLang="zh-CN" sz="1600" b="0" i="1" smtClean="0">
                                        <a:latin typeface="Cambria Math" panose="02040503050406030204" pitchFamily="18" charset="0"/>
                                        <a:cs typeface="Times New Roman" panose="02020603050405020304" pitchFamily="18" charset="0"/>
                                      </a:rPr>
                                      <m:t>𝐶𝐶</m:t>
                                    </m:r>
                                  </m:sub>
                                </m:sSub>
                                <m:r>
                                  <a:rPr lang="en-US" altLang="zh-CN" sz="1600" b="0" i="1" smtClean="0">
                                    <a:latin typeface="Cambria Math" panose="02040503050406030204" pitchFamily="18" charset="0"/>
                                    <a:cs typeface="Times New Roman" panose="02020603050405020304" pitchFamily="18" charset="0"/>
                                  </a:rPr>
                                  <m:t>=4.5 </m:t>
                                </m:r>
                                <m:r>
                                  <a:rPr lang="en-US" altLang="zh-CN" sz="1600" b="0" i="1" smtClean="0">
                                    <a:latin typeface="Cambria Math" panose="02040503050406030204" pitchFamily="18" charset="0"/>
                                    <a:cs typeface="Times New Roman" panose="02020603050405020304" pitchFamily="18" charset="0"/>
                                  </a:rPr>
                                  <m:t>𝑉</m:t>
                                </m:r>
                              </m:oMath>
                            </m:oMathPara>
                          </a14:m>
                          <a:endParaRPr lang="en-US" altLang="zh-CN" sz="16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4.4</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4.5</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25</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ns</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04"/>
                      </a:ext>
                    </a:extLst>
                  </a:tr>
                  <a:tr h="307065">
                    <a:tc vMerge="1">
                      <a:txBody>
                        <a:bodyPr/>
                        <a:lstStyle/>
                        <a:p>
                          <a:endParaRPr lang="zh-CN"/>
                        </a:p>
                      </a:txBody>
                      <a:tcPr anchor="ctr"/>
                    </a:tc>
                    <a:tc v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𝑉</m:t>
                                    </m:r>
                                  </m:e>
                                  <m:sub>
                                    <m:r>
                                      <a:rPr lang="en-US" altLang="zh-CN" sz="1600" b="0" i="1" smtClean="0">
                                        <a:latin typeface="Cambria Math" panose="02040503050406030204" pitchFamily="18" charset="0"/>
                                        <a:cs typeface="Times New Roman" panose="02020603050405020304" pitchFamily="18" charset="0"/>
                                      </a:rPr>
                                      <m:t>𝐶𝐶</m:t>
                                    </m:r>
                                  </m:sub>
                                </m:sSub>
                                <m:r>
                                  <a:rPr lang="en-US" altLang="zh-CN" sz="1600" b="0" i="1" smtClean="0">
                                    <a:latin typeface="Cambria Math" panose="02040503050406030204" pitchFamily="18" charset="0"/>
                                    <a:cs typeface="Times New Roman" panose="02020603050405020304" pitchFamily="18" charset="0"/>
                                  </a:rPr>
                                  <m:t>=6.0 </m:t>
                                </m:r>
                                <m:r>
                                  <a:rPr lang="en-US" altLang="zh-CN" sz="1600" b="0" i="1" smtClean="0">
                                    <a:latin typeface="Cambria Math" panose="02040503050406030204" pitchFamily="18" charset="0"/>
                                    <a:cs typeface="Times New Roman" panose="02020603050405020304" pitchFamily="18" charset="0"/>
                                  </a:rPr>
                                  <m:t>𝑉</m:t>
                                </m:r>
                              </m:oMath>
                            </m:oMathPara>
                          </a14:m>
                          <a:endParaRPr lang="en-US" altLang="zh-CN" sz="16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3.98</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a:latin typeface="Times New Roman" panose="02020603050405020304" pitchFamily="18" charset="0"/>
                              <a:cs typeface="Times New Roman" panose="02020603050405020304" pitchFamily="18" charset="0"/>
                            </a:rPr>
                            <a:t>4.32</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ns</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xmlns="" val="10005"/>
                      </a:ext>
                    </a:extLst>
                  </a:tr>
                </a:tbl>
              </a:graphicData>
            </a:graphic>
          </p:graphicFrame>
        </mc:Choice>
        <mc:Fallback xmlns="">
          <p:graphicFrame>
            <p:nvGraphicFramePr>
              <p:cNvPr id="15" name="表格 14"/>
              <p:cNvGraphicFramePr>
                <a:graphicFrameLocks noGrp="1"/>
              </p:cNvGraphicFramePr>
              <p:nvPr/>
            </p:nvGraphicFramePr>
            <p:xfrm>
              <a:off x="3023064" y="4846320"/>
              <a:ext cx="6120936" cy="2011680"/>
            </p:xfrm>
            <a:graphic>
              <a:graphicData uri="http://schemas.openxmlformats.org/drawingml/2006/table">
                <a:tbl>
                  <a:tblPr firstRow="1" bandRow="1">
                    <a:tableStyleId>{5C22544A-7EE6-4342-B048-85BDC9FD1C3A}</a:tableStyleId>
                  </a:tblPr>
                  <a:tblGrid>
                    <a:gridCol w="862868"/>
                    <a:gridCol w="1191481"/>
                    <a:gridCol w="1295446"/>
                    <a:gridCol w="607208"/>
                    <a:gridCol w="684818"/>
                    <a:gridCol w="684818"/>
                    <a:gridCol w="794297"/>
                  </a:tblGrid>
                  <a:tr h="335280">
                    <a:tc rowSpan="2">
                      <a:txBody>
                        <a:bodyPr/>
                        <a:lstStyle/>
                        <a:p>
                          <a:pPr algn="ctr">
                            <a:buNone/>
                          </a:pPr>
                          <a:r>
                            <a:rPr lang="en-US" altLang="zh-CN" sz="1600" dirty="0">
                              <a:latin typeface="Times New Roman" panose="02020603050405020304" pitchFamily="18" charset="0"/>
                              <a:cs typeface="Times New Roman" panose="02020603050405020304" pitchFamily="18" charset="0"/>
                            </a:rPr>
                            <a:t>Symbol</a:t>
                          </a:r>
                        </a:p>
                      </a:txBody>
                      <a:tcPr anchor="ctr"/>
                    </a:tc>
                    <a:tc rowSpan="2">
                      <a:txBody>
                        <a:bodyPr/>
                        <a:lstStyle/>
                        <a:p>
                          <a:pPr algn="ctr">
                            <a:buNone/>
                          </a:pPr>
                          <a:r>
                            <a:rPr lang="en-US" altLang="zh-CN" sz="1600" dirty="0">
                              <a:latin typeface="Times New Roman" panose="02020603050405020304" pitchFamily="18" charset="0"/>
                              <a:cs typeface="Times New Roman" panose="02020603050405020304" pitchFamily="18" charset="0"/>
                            </a:rPr>
                            <a:t>Parameter</a:t>
                          </a:r>
                        </a:p>
                      </a:txBody>
                      <a:tcPr anchor="ctr"/>
                    </a:tc>
                    <a:tc rowSpan="2">
                      <a:txBody>
                        <a:bodyPr/>
                        <a:lstStyle/>
                        <a:p>
                          <a:pPr algn="ctr">
                            <a:buNone/>
                          </a:pPr>
                          <a:r>
                            <a:rPr lang="en-US" altLang="zh-CN" sz="1600" dirty="0">
                              <a:latin typeface="Times New Roman" panose="02020603050405020304" pitchFamily="18" charset="0"/>
                              <a:cs typeface="Times New Roman" panose="02020603050405020304" pitchFamily="18" charset="0"/>
                            </a:rPr>
                            <a:t>Conditions</a:t>
                          </a:r>
                        </a:p>
                      </a:txBody>
                      <a:tcPr anchor="ctr"/>
                    </a:tc>
                    <a:tc gridSpan="3">
                      <a:txBody>
                        <a:bodyPr/>
                        <a:lstStyle/>
                        <a:p>
                          <a:pPr algn="ctr"/>
                          <a:r>
                            <a:rPr lang="en-US" altLang="zh-CN" sz="1600" dirty="0" smtClean="0">
                              <a:latin typeface="Times New Roman" panose="02020603050405020304" pitchFamily="18" charset="0"/>
                              <a:cs typeface="Times New Roman" panose="02020603050405020304" pitchFamily="18" charset="0"/>
                            </a:rPr>
                            <a:t>74HC08(25</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Times New Roman" panose="02020603050405020304" pitchFamily="18" charset="0"/>
                              <a:cs typeface="Times New Roman" panose="02020603050405020304" pitchFamily="18" charset="0"/>
                            </a:rPr>
                            <a:t>Unit</a:t>
                          </a:r>
                        </a:p>
                      </a:txBody>
                      <a:tcPr anchor="ctr"/>
                    </a:tc>
                  </a:tr>
                  <a:tr h="33528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buNone/>
                          </a:pPr>
                          <a:r>
                            <a:rPr lang="en-US" altLang="zh-CN" sz="1600" dirty="0" smtClean="0">
                              <a:latin typeface="Times New Roman" panose="02020603050405020304" pitchFamily="18" charset="0"/>
                              <a:cs typeface="Times New Roman" panose="02020603050405020304" pitchFamily="18" charset="0"/>
                            </a:rPr>
                            <a:t>Min</a:t>
                          </a:r>
                          <a:endParaRPr lang="en-US" altLang="zh-CN" sz="16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600" dirty="0" err="1" smtClean="0">
                              <a:latin typeface="Times New Roman" panose="02020603050405020304" pitchFamily="18" charset="0"/>
                              <a:cs typeface="Times New Roman" panose="02020603050405020304" pitchFamily="18" charset="0"/>
                            </a:rPr>
                            <a:t>Typ</a:t>
                          </a:r>
                          <a:endParaRPr lang="en-US" altLang="zh-CN" sz="1600" dirty="0">
                            <a:latin typeface="Times New Roman" panose="02020603050405020304" pitchFamily="18" charset="0"/>
                            <a:cs typeface="Times New Roman" panose="02020603050405020304" pitchFamily="18" charset="0"/>
                          </a:endParaRPr>
                        </a:p>
                      </a:txBody>
                      <a:tcPr anchor="ctr"/>
                    </a:tc>
                    <a:tc>
                      <a:txBody>
                        <a:bodyPr/>
                        <a:lstStyle/>
                        <a:p>
                          <a:pPr algn="ctr">
                            <a:buNone/>
                          </a:pPr>
                          <a:r>
                            <a:rPr lang="en-US" altLang="zh-CN" sz="1600" dirty="0" smtClean="0">
                              <a:latin typeface="Times New Roman" panose="02020603050405020304" pitchFamily="18" charset="0"/>
                              <a:cs typeface="Times New Roman" panose="02020603050405020304" pitchFamily="18" charset="0"/>
                            </a:rPr>
                            <a:t>Max</a:t>
                          </a:r>
                          <a:endParaRPr lang="en-US" altLang="zh-CN" sz="1600" dirty="0">
                            <a:latin typeface="Times New Roman" panose="02020603050405020304" pitchFamily="18" charset="0"/>
                            <a:cs typeface="Times New Roman" panose="02020603050405020304" pitchFamily="18" charset="0"/>
                          </a:endParaRPr>
                        </a:p>
                      </a:txBody>
                      <a:tcPr anchor="ctr"/>
                    </a:tc>
                    <a:tc>
                      <a:txBody>
                        <a:bodyPr/>
                        <a:lstStyle/>
                        <a:p>
                          <a:pPr algn="ctr">
                            <a:buNone/>
                          </a:pPr>
                          <a:endParaRPr lang="en-US" altLang="zh-CN" sz="1600" dirty="0">
                            <a:latin typeface="Times New Roman" panose="02020603050405020304" pitchFamily="18" charset="0"/>
                            <a:cs typeface="Times New Roman" panose="02020603050405020304" pitchFamily="18" charset="0"/>
                          </a:endParaRPr>
                        </a:p>
                      </a:txBody>
                      <a:tcPr anchor="ctr"/>
                    </a:tc>
                  </a:tr>
                  <a:tr h="335280">
                    <a:tc rowSpan="4">
                      <a:txBody>
                        <a:bodyPr/>
                        <a:lstStyle/>
                        <a:p>
                          <a:endParaRPr lang="zh-CN"/>
                        </a:p>
                      </a:txBody>
                      <a:tcPr anchor="ctr">
                        <a:blipFill rotWithShape="0">
                          <a:blip r:embed="rId5"/>
                          <a:stretch>
                            <a:fillRect l="-704" t="-51364" r="-611268" b="-5909"/>
                          </a:stretch>
                        </a:blipFill>
                      </a:tcPr>
                    </a:tc>
                    <a:tc rowSpan="4">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Times New Roman" panose="02020603050405020304" pitchFamily="18" charset="0"/>
                              <a:cs typeface="Times New Roman" panose="02020603050405020304" pitchFamily="18" charset="0"/>
                            </a:rPr>
                            <a:t>Propagation delay</a:t>
                          </a:r>
                          <a:endParaRPr lang="zh-CN" altLang="en-US" sz="1600"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err="1" smtClean="0">
                              <a:latin typeface="Times New Roman" panose="02020603050405020304" pitchFamily="18" charset="0"/>
                              <a:cs typeface="Times New Roman" panose="02020603050405020304" pitchFamily="18" charset="0"/>
                            </a:rPr>
                            <a:t>nA,nB</a:t>
                          </a:r>
                          <a:r>
                            <a:rPr lang="en-US" altLang="zh-CN" sz="1600" dirty="0" smtClean="0">
                              <a:latin typeface="Times New Roman" panose="02020603050405020304" pitchFamily="18" charset="0"/>
                              <a:cs typeface="Times New Roman" panose="02020603050405020304" pitchFamily="18" charset="0"/>
                            </a:rPr>
                            <a:t> to </a:t>
                          </a:r>
                          <a:r>
                            <a:rPr lang="en-US" altLang="zh-CN" sz="1600" dirty="0" err="1" smtClean="0">
                              <a:latin typeface="Times New Roman" panose="02020603050405020304" pitchFamily="18" charset="0"/>
                              <a:cs typeface="Times New Roman" panose="02020603050405020304" pitchFamily="18" charset="0"/>
                            </a:rPr>
                            <a:t>nY</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endParaRPr lang="zh-CN" altLang="en-US" sz="1600" dirty="0"/>
                        </a:p>
                      </a:txBody>
                      <a:tcPr anchor="ctr"/>
                    </a:tc>
                    <a:tc>
                      <a:txBody>
                        <a:bodyPr/>
                        <a:lstStyle/>
                        <a:p>
                          <a:endParaRPr lang="zh-CN" altLang="en-US" sz="1600"/>
                        </a:p>
                      </a:txBody>
                      <a:tcPr anchor="ctr"/>
                    </a:tc>
                    <a:tc>
                      <a:txBody>
                        <a:bodyPr/>
                        <a:lstStyle/>
                        <a:p>
                          <a:endParaRPr lang="zh-CN" altLang="en-US" sz="1600" dirty="0"/>
                        </a:p>
                      </a:txBody>
                      <a:tcPr anchor="ctr"/>
                    </a:tc>
                    <a:tc>
                      <a:txBody>
                        <a:bodyPr/>
                        <a:lstStyle/>
                        <a:p>
                          <a:endParaRPr lang="zh-CN" altLang="en-US" sz="1600" dirty="0"/>
                        </a:p>
                      </a:txBody>
                      <a:tcPr anchor="ctr"/>
                    </a:tc>
                  </a:tr>
                  <a:tr h="33528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5"/>
                          <a:stretch>
                            <a:fillRect l="-158685" t="-305455" r="-215962" b="-223636"/>
                          </a:stretch>
                        </a:blipFill>
                      </a:tcPr>
                    </a:tc>
                    <a:tc>
                      <a:txBody>
                        <a:bodyPr/>
                        <a:lstStyle/>
                        <a:p>
                          <a:pPr algn="ctr"/>
                          <a:r>
                            <a:rPr lang="en-US" altLang="zh-CN" sz="1600" dirty="0" smtClean="0">
                              <a:latin typeface="Times New Roman" panose="02020603050405020304" pitchFamily="18" charset="0"/>
                              <a:cs typeface="Times New Roman" panose="02020603050405020304" pitchFamily="18" charset="0"/>
                            </a:rPr>
                            <a:t>1.9</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smtClean="0">
                              <a:latin typeface="Times New Roman" panose="02020603050405020304" pitchFamily="18" charset="0"/>
                              <a:cs typeface="Times New Roman" panose="02020603050405020304" pitchFamily="18" charset="0"/>
                            </a:rPr>
                            <a:t>2.0</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smtClean="0">
                              <a:latin typeface="Times New Roman" panose="02020603050405020304" pitchFamily="18" charset="0"/>
                              <a:cs typeface="Times New Roman" panose="02020603050405020304" pitchFamily="18" charset="0"/>
                            </a:rPr>
                            <a:t>125</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smtClean="0">
                              <a:latin typeface="Times New Roman" panose="02020603050405020304" pitchFamily="18" charset="0"/>
                              <a:cs typeface="Times New Roman" panose="02020603050405020304" pitchFamily="18" charset="0"/>
                            </a:rPr>
                            <a:t>ns</a:t>
                          </a:r>
                          <a:endParaRPr lang="zh-CN" altLang="en-US" sz="1600" dirty="0">
                            <a:latin typeface="Times New Roman" panose="02020603050405020304" pitchFamily="18" charset="0"/>
                            <a:cs typeface="Times New Roman" panose="02020603050405020304" pitchFamily="18" charset="0"/>
                          </a:endParaRPr>
                        </a:p>
                      </a:txBody>
                      <a:tcPr anchor="ctr"/>
                    </a:tc>
                  </a:tr>
                  <a:tr h="33528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5"/>
                          <a:stretch>
                            <a:fillRect l="-158685" t="-405455" r="-215962" b="-123636"/>
                          </a:stretch>
                        </a:blipFill>
                      </a:tcPr>
                    </a:tc>
                    <a:tc>
                      <a:txBody>
                        <a:bodyPr/>
                        <a:lstStyle/>
                        <a:p>
                          <a:pPr algn="ctr"/>
                          <a:r>
                            <a:rPr lang="en-US" altLang="zh-CN" sz="1600" dirty="0" smtClean="0">
                              <a:latin typeface="Times New Roman" panose="02020603050405020304" pitchFamily="18" charset="0"/>
                              <a:cs typeface="Times New Roman" panose="02020603050405020304" pitchFamily="18" charset="0"/>
                            </a:rPr>
                            <a:t>4.4</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smtClean="0">
                              <a:latin typeface="Times New Roman" panose="02020603050405020304" pitchFamily="18" charset="0"/>
                              <a:cs typeface="Times New Roman" panose="02020603050405020304" pitchFamily="18" charset="0"/>
                            </a:rPr>
                            <a:t>4.5</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smtClean="0">
                              <a:latin typeface="Times New Roman" panose="02020603050405020304" pitchFamily="18" charset="0"/>
                              <a:cs typeface="Times New Roman" panose="02020603050405020304" pitchFamily="18" charset="0"/>
                            </a:rPr>
                            <a:t>25</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ns</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r h="335280">
                    <a:tc vMerge="1">
                      <a:txBody>
                        <a:bodyPr/>
                        <a:lstStyle/>
                        <a:p>
                          <a:endParaRPr lang="zh-CN"/>
                        </a:p>
                      </a:txBody>
                      <a:tcPr anchor="ctr"/>
                    </a:tc>
                    <a:tc vMerge="1">
                      <a:txBody>
                        <a:bodyPr/>
                        <a:lstStyle/>
                        <a:p>
                          <a:endParaRPr lang="zh-CN"/>
                        </a:p>
                      </a:txBody>
                      <a:tcPr anchor="ctr"/>
                    </a:tc>
                    <a:tc>
                      <a:txBody>
                        <a:bodyPr/>
                        <a:lstStyle/>
                        <a:p>
                          <a:endParaRPr lang="zh-CN"/>
                        </a:p>
                      </a:txBody>
                      <a:tcPr anchor="ctr">
                        <a:blipFill rotWithShape="0">
                          <a:blip r:embed="rId5"/>
                          <a:stretch>
                            <a:fillRect l="-158685" t="-505455" r="-215962" b="-23636"/>
                          </a:stretch>
                        </a:blipFill>
                      </a:tcPr>
                    </a:tc>
                    <a:tc>
                      <a:txBody>
                        <a:bodyPr/>
                        <a:lstStyle/>
                        <a:p>
                          <a:pPr algn="ctr"/>
                          <a:r>
                            <a:rPr lang="en-US" altLang="zh-CN" sz="1600" dirty="0" smtClean="0">
                              <a:latin typeface="Times New Roman" panose="02020603050405020304" pitchFamily="18" charset="0"/>
                              <a:cs typeface="Times New Roman" panose="02020603050405020304" pitchFamily="18" charset="0"/>
                            </a:rPr>
                            <a:t>3.98</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600" dirty="0" smtClean="0">
                              <a:latin typeface="Times New Roman" panose="02020603050405020304" pitchFamily="18" charset="0"/>
                              <a:cs typeface="Times New Roman" panose="02020603050405020304" pitchFamily="18" charset="0"/>
                            </a:rPr>
                            <a:t>4.32</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dirty="0" smtClean="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ns</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txBody>
                      <a:tcPr anchor="ctr"/>
                    </a:tc>
                  </a:tr>
                </a:tbl>
              </a:graphicData>
            </a:graphic>
          </p:graphicFrame>
        </mc:Fallback>
      </mc:AlternateContent>
      <p:sp>
        <p:nvSpPr>
          <p:cNvPr id="17" name="矩形 16"/>
          <p:cNvSpPr/>
          <p:nvPr/>
        </p:nvSpPr>
        <p:spPr>
          <a:xfrm>
            <a:off x="4560331" y="4558648"/>
            <a:ext cx="3243196" cy="369332"/>
          </a:xfrm>
          <a:prstGeom prst="rect">
            <a:avLst/>
          </a:prstGeom>
        </p:spPr>
        <p:txBody>
          <a:bodyPr wrap="none">
            <a:spAutoFit/>
          </a:bodyPr>
          <a:lstStyle/>
          <a:p>
            <a:pPr>
              <a:buNone/>
            </a:pPr>
            <a:r>
              <a:rPr lang="en-US" altLang="zh-CN" dirty="0">
                <a:latin typeface="Times New Roman" panose="02020603050405020304" pitchFamily="18" charset="0"/>
                <a:cs typeface="Times New Roman" panose="02020603050405020304" pitchFamily="18" charset="0"/>
              </a:rPr>
              <a:t>Table 5	Dynamic characteristic</a:t>
            </a:r>
          </a:p>
        </p:txBody>
      </p:sp>
      <p:sp>
        <p:nvSpPr>
          <p:cNvPr id="18" name="文本框 17"/>
          <p:cNvSpPr txBox="1"/>
          <p:nvPr/>
        </p:nvSpPr>
        <p:spPr>
          <a:xfrm>
            <a:off x="4439060" y="4004288"/>
            <a:ext cx="3465689" cy="369332"/>
          </a:xfrm>
          <a:prstGeom prst="rect">
            <a:avLst/>
          </a:prstGeom>
          <a:noFill/>
        </p:spPr>
        <p:txBody>
          <a:bodyPr wrap="square" rtlCol="0" anchor="t">
            <a:spAutoFit/>
          </a:bodyPr>
          <a:lstStyle/>
          <a:p>
            <a:pPr>
              <a:buNone/>
            </a:pPr>
            <a:r>
              <a:rPr lang="en-US" altLang="zh-CN" dirty="0">
                <a:latin typeface="Times New Roman" panose="02020603050405020304" pitchFamily="18" charset="0"/>
                <a:cs typeface="Times New Roman" panose="02020603050405020304" pitchFamily="18" charset="0"/>
              </a:rPr>
              <a:t>Fig2     Waveform</a:t>
            </a:r>
          </a:p>
        </p:txBody>
      </p:sp>
      <p:sp>
        <p:nvSpPr>
          <p:cNvPr id="19" name="矩形 18"/>
          <p:cNvSpPr/>
          <p:nvPr/>
        </p:nvSpPr>
        <p:spPr>
          <a:xfrm>
            <a:off x="2736686" y="69587"/>
            <a:ext cx="6343403" cy="707886"/>
          </a:xfrm>
          <a:prstGeom prst="rect">
            <a:avLst/>
          </a:prstGeom>
        </p:spPr>
        <p:txBody>
          <a:bodyPr wrap="none">
            <a:spAutoFit/>
          </a:bodyPr>
          <a:lstStyle/>
          <a:p>
            <a:pPr>
              <a:buClr>
                <a:srgbClr val="FFFFFF"/>
              </a:buClr>
              <a:defRPr/>
            </a:pP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数据手册</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以</a:t>
            </a:r>
            <a:r>
              <a:rPr lang="en-US" altLang="zh-CN" sz="4000" b="1" dirty="0">
                <a:solidFill>
                  <a:schemeClr val="accent1"/>
                </a:solidFill>
                <a:effectLst>
                  <a:outerShdw blurRad="38100" dist="25400" dir="5400000" algn="ctr" rotWithShape="0">
                    <a:srgbClr val="6E747A">
                      <a:alpha val="43000"/>
                    </a:srgbClr>
                  </a:outerShdw>
                </a:effectLst>
                <a:latin typeface="+mj-ea"/>
                <a:ea typeface="+mj-ea"/>
              </a:rPr>
              <a:t>74HC08</a:t>
            </a:r>
            <a:r>
              <a:rPr lang="zh-CN" altLang="en-US" sz="4000" b="1" dirty="0">
                <a:solidFill>
                  <a:schemeClr val="accent1"/>
                </a:solidFill>
                <a:effectLst>
                  <a:outerShdw blurRad="38100" dist="25400" dir="5400000" algn="ctr" rotWithShape="0">
                    <a:srgbClr val="6E747A">
                      <a:alpha val="43000"/>
                    </a:srgbClr>
                  </a:outerShdw>
                </a:effectLst>
                <a:latin typeface="+mj-ea"/>
                <a:ea typeface="+mj-ea"/>
              </a:rPr>
              <a:t>为例</a:t>
            </a:r>
          </a:p>
        </p:txBody>
      </p:sp>
    </p:spTree>
    <p:extLst>
      <p:ext uri="{BB962C8B-B14F-4D97-AF65-F5344CB8AC3E}">
        <p14:creationId xmlns:p14="http://schemas.microsoft.com/office/powerpoint/2010/main" val="2519882870"/>
      </p:ext>
    </p:extLst>
  </p:cSld>
  <p:clrMapOvr>
    <a:masterClrMapping/>
  </p:clrMapOvr>
  <p:transition spd="slow">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3" name="文本框 2"/>
          <p:cNvSpPr txBox="1"/>
          <p:nvPr/>
        </p:nvSpPr>
        <p:spPr>
          <a:xfrm>
            <a:off x="4499992" y="-78432"/>
            <a:ext cx="3384510" cy="830997"/>
          </a:xfrm>
          <a:prstGeom prst="rect">
            <a:avLst/>
          </a:prstGeom>
          <a:noFill/>
        </p:spPr>
        <p:txBody>
          <a:bodyPr wrap="square" rtlCol="0" anchor="t">
            <a:spAutoFit/>
            <a:scene3d>
              <a:camera prst="orthographicFront"/>
              <a:lightRig rig="threePt" dir="t"/>
            </a:scene3d>
          </a:bodyPr>
          <a:lstStyle/>
          <a:p>
            <a:pPr>
              <a:lnSpc>
                <a:spcPct val="150000"/>
              </a:lnSpc>
            </a:pPr>
            <a:r>
              <a:rPr lang="en-US" altLang="zh-CN" sz="3200" b="0" kern="1200" dirty="0">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74HC08</a:t>
            </a:r>
            <a:r>
              <a:rPr lang="zh-CN" altLang="en-US" sz="3200" b="0" kern="1200" dirty="0">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测试方案</a:t>
            </a:r>
          </a:p>
        </p:txBody>
      </p:sp>
      <p:graphicFrame>
        <p:nvGraphicFramePr>
          <p:cNvPr id="7" name="表格 6"/>
          <p:cNvGraphicFramePr/>
          <p:nvPr>
            <p:custDataLst>
              <p:tags r:id="rId1"/>
            </p:custDataLst>
            <p:extLst/>
          </p:nvPr>
        </p:nvGraphicFramePr>
        <p:xfrm>
          <a:off x="762635" y="1235710"/>
          <a:ext cx="7769225" cy="5516880"/>
        </p:xfrm>
        <a:graphic>
          <a:graphicData uri="http://schemas.openxmlformats.org/drawingml/2006/table">
            <a:tbl>
              <a:tblPr firstRow="1" bandRow="1">
                <a:tableStyleId>{5C22544A-7EE6-4342-B048-85BDC9FD1C3A}</a:tableStyleId>
              </a:tblPr>
              <a:tblGrid>
                <a:gridCol w="1296035">
                  <a:extLst>
                    <a:ext uri="{9D8B030D-6E8A-4147-A177-3AD203B41FA5}">
                      <a16:colId xmlns:a16="http://schemas.microsoft.com/office/drawing/2014/main" xmlns="" val="20000"/>
                    </a:ext>
                  </a:extLst>
                </a:gridCol>
                <a:gridCol w="1969770">
                  <a:extLst>
                    <a:ext uri="{9D8B030D-6E8A-4147-A177-3AD203B41FA5}">
                      <a16:colId xmlns:a16="http://schemas.microsoft.com/office/drawing/2014/main" xmlns="" val="20001"/>
                    </a:ext>
                  </a:extLst>
                </a:gridCol>
                <a:gridCol w="4503420">
                  <a:extLst>
                    <a:ext uri="{9D8B030D-6E8A-4147-A177-3AD203B41FA5}">
                      <a16:colId xmlns:a16="http://schemas.microsoft.com/office/drawing/2014/main" xmlns="" val="20002"/>
                    </a:ext>
                  </a:extLst>
                </a:gridCol>
              </a:tblGrid>
              <a:tr h="365760">
                <a:tc>
                  <a:txBody>
                    <a:bodyPr/>
                    <a:lstStyle/>
                    <a:p>
                      <a:pPr>
                        <a:buNone/>
                      </a:pPr>
                      <a:r>
                        <a:rPr lang="zh-CN" altLang="en-US" dirty="0"/>
                        <a:t>测试名称</a:t>
                      </a:r>
                    </a:p>
                  </a:txBody>
                  <a:tcPr/>
                </a:tc>
                <a:tc>
                  <a:txBody>
                    <a:bodyPr/>
                    <a:lstStyle/>
                    <a:p>
                      <a:pPr>
                        <a:buNone/>
                      </a:pPr>
                      <a:r>
                        <a:rPr lang="zh-CN" altLang="en-US"/>
                        <a:t>测试点</a:t>
                      </a:r>
                    </a:p>
                  </a:txBody>
                  <a:tcPr/>
                </a:tc>
                <a:tc>
                  <a:txBody>
                    <a:bodyPr/>
                    <a:lstStyle/>
                    <a:p>
                      <a:pPr>
                        <a:buNone/>
                      </a:pPr>
                      <a:r>
                        <a:rPr lang="zh-CN" altLang="en-US"/>
                        <a:t>测试方案（简述）</a:t>
                      </a:r>
                    </a:p>
                  </a:txBody>
                  <a:tcPr/>
                </a:tc>
                <a:extLst>
                  <a:ext uri="{0D108BD9-81ED-4DB2-BD59-A6C34878D82A}">
                    <a16:rowId xmlns:a16="http://schemas.microsoft.com/office/drawing/2014/main" xmlns="" val="10000"/>
                  </a:ext>
                </a:extLst>
              </a:tr>
              <a:tr h="1310640">
                <a:tc rowSpan="2">
                  <a:txBody>
                    <a:bodyPr/>
                    <a:lstStyle/>
                    <a:p>
                      <a:pPr>
                        <a:buNone/>
                      </a:pPr>
                      <a:r>
                        <a:rPr lang="zh-CN" altLang="en-US"/>
                        <a:t>连接性测试</a:t>
                      </a:r>
                    </a:p>
                  </a:txBody>
                  <a:tcPr>
                    <a:solidFill>
                      <a:schemeClr val="tx2">
                        <a:lumMod val="40000"/>
                        <a:lumOff val="60000"/>
                      </a:schemeClr>
                    </a:solidFill>
                  </a:tcPr>
                </a:tc>
                <a:tc>
                  <a:txBody>
                    <a:bodyPr/>
                    <a:lstStyle/>
                    <a:p>
                      <a:pPr>
                        <a:buNone/>
                      </a:pPr>
                      <a:r>
                        <a:rPr lang="zh-CN" altLang="en-US"/>
                        <a:t>测试管脚与</a:t>
                      </a:r>
                      <a:r>
                        <a:rPr lang="en-US" altLang="zh-CN"/>
                        <a:t>VCC</a:t>
                      </a:r>
                      <a:r>
                        <a:rPr lang="zh-CN" altLang="en-US"/>
                        <a:t>管脚逻辑电路</a:t>
                      </a:r>
                    </a:p>
                  </a:txBody>
                  <a:tcP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将所有引脚接地包括</a:t>
                      </a:r>
                      <a:r>
                        <a:rPr lang="en-US" altLang="zh-CN"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VDD</a:t>
                      </a:r>
                      <a:endParaRPr lang="en-US" altLang="zh-CN" sz="16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将电压钳位设置为</a:t>
                      </a:r>
                      <a:r>
                        <a:rPr lang="en-US" altLang="zh-CN"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3.0V</a:t>
                      </a:r>
                      <a:endParaRPr lang="en-US" altLang="zh-CN" sz="16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使用</a:t>
                      </a:r>
                      <a:r>
                        <a:rPr lang="en-US" altLang="zh-CN"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PPMU</a:t>
                      </a: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强制电流</a:t>
                      </a:r>
                      <a:r>
                        <a:rPr lang="en-US" altLang="zh-CN"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100uA</a:t>
                      </a: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，一次一个引脚</a:t>
                      </a:r>
                      <a:endPar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等待几个毫秒的稳定时间</a:t>
                      </a:r>
                      <a:endPar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测量因此而产生的电压</a:t>
                      </a:r>
                      <a:endParaRPr lang="zh-CN" altLang="en-US" sz="1600"/>
                    </a:p>
                  </a:txBody>
                  <a:tcPr>
                    <a:solidFill>
                      <a:schemeClr val="tx2">
                        <a:lumMod val="40000"/>
                        <a:lumOff val="60000"/>
                      </a:schemeClr>
                    </a:solidFill>
                  </a:tcPr>
                </a:tc>
                <a:extLst>
                  <a:ext uri="{0D108BD9-81ED-4DB2-BD59-A6C34878D82A}">
                    <a16:rowId xmlns:a16="http://schemas.microsoft.com/office/drawing/2014/main" xmlns="" val="10001"/>
                  </a:ext>
                </a:extLst>
              </a:tr>
              <a:tr h="1310640">
                <a:tc vMerge="1">
                  <a:txBody>
                    <a:bodyPr/>
                    <a:lstStyle/>
                    <a:p>
                      <a:endParaRPr lang="zh-CN"/>
                    </a:p>
                  </a:txBody>
                  <a:tcPr/>
                </a:tc>
                <a:tc>
                  <a:txBody>
                    <a:bodyPr/>
                    <a:lstStyle/>
                    <a:p>
                      <a:pPr>
                        <a:buNone/>
                      </a:pPr>
                      <a:r>
                        <a:rPr lang="zh-CN" altLang="en-US"/>
                        <a:t>测试管脚与</a:t>
                      </a:r>
                      <a:r>
                        <a:rPr lang="en-US" altLang="zh-CN"/>
                        <a:t>GND</a:t>
                      </a:r>
                      <a:r>
                        <a:rPr lang="zh-CN" altLang="en-US"/>
                        <a:t>管脚逻辑电路</a:t>
                      </a:r>
                    </a:p>
                  </a:txBody>
                  <a:tcPr>
                    <a:solidFill>
                      <a:schemeClr val="tx2">
                        <a:lumMod val="40000"/>
                        <a:lumOff val="60000"/>
                      </a:schemeClr>
                    </a:solidFill>
                  </a:tcPr>
                </a:tc>
                <a:tc>
                  <a:txBody>
                    <a:bodyPr/>
                    <a:lstStyle/>
                    <a:p>
                      <a:pPr>
                        <a:buNone/>
                      </a:pP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将所有引脚接地包括</a:t>
                      </a:r>
                      <a:r>
                        <a:rPr lang="en-US" altLang="zh-CN"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VDD</a:t>
                      </a:r>
                      <a:endParaRPr lang="en-US" altLang="zh-CN"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a:buNone/>
                      </a:pP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将电压钳位设置为</a:t>
                      </a:r>
                      <a:r>
                        <a:rPr lang="en-US" altLang="zh-CN"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-3.0V</a:t>
                      </a:r>
                      <a:endParaRPr lang="en-US" altLang="zh-CN"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a:buNone/>
                      </a:pP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使用</a:t>
                      </a:r>
                      <a:r>
                        <a:rPr lang="en-US" altLang="zh-CN"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PPMU</a:t>
                      </a: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强制电流</a:t>
                      </a:r>
                      <a:r>
                        <a:rPr lang="en-US" altLang="zh-CN"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-100uA</a:t>
                      </a: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，一次一个引脚</a:t>
                      </a:r>
                      <a:endPar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a:buNone/>
                      </a:pP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等待几个毫秒的稳定时间</a:t>
                      </a:r>
                      <a:endPar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a:buNone/>
                      </a:pPr>
                      <a:r>
                        <a:rPr lang="zh-CN" altLang="en-US"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测量因此而产生的电压</a:t>
                      </a:r>
                      <a:endParaRPr lang="zh-CN" altLang="en-US" sz="1600" dirty="0"/>
                    </a:p>
                  </a:txBody>
                  <a:tcPr>
                    <a:solidFill>
                      <a:schemeClr val="tx2">
                        <a:lumMod val="40000"/>
                        <a:lumOff val="60000"/>
                      </a:schemeClr>
                    </a:solidFill>
                  </a:tcPr>
                </a:tc>
                <a:extLst>
                  <a:ext uri="{0D108BD9-81ED-4DB2-BD59-A6C34878D82A}">
                    <a16:rowId xmlns:a16="http://schemas.microsoft.com/office/drawing/2014/main" xmlns="" val="10002"/>
                  </a:ext>
                </a:extLst>
              </a:tr>
              <a:tr h="2529840">
                <a:tc>
                  <a:txBody>
                    <a:bodyPr/>
                    <a:lstStyle/>
                    <a:p>
                      <a:pPr>
                        <a:buNone/>
                      </a:pPr>
                      <a:r>
                        <a:rPr lang="zh-CN" altLang="en-US"/>
                        <a:t>功能性测试</a:t>
                      </a:r>
                    </a:p>
                  </a:txBody>
                  <a:tcPr/>
                </a:tc>
                <a:tc>
                  <a:txBody>
                    <a:bodyPr/>
                    <a:lstStyle/>
                    <a:p>
                      <a:pPr>
                        <a:buNone/>
                      </a:pPr>
                      <a:r>
                        <a:rPr lang="zh-CN" altLang="en-US" dirty="0"/>
                        <a:t>四组与门</a:t>
                      </a:r>
                      <a:endParaRPr lang="en-US" altLang="zh-CN" dirty="0"/>
                    </a:p>
                    <a:p>
                      <a:pPr>
                        <a:buNone/>
                      </a:pPr>
                      <a:r>
                        <a:rPr lang="zh-CN" altLang="en-US" dirty="0"/>
                        <a:t>共八个输入</a:t>
                      </a:r>
                    </a:p>
                  </a:txBody>
                  <a:tcPr/>
                </a:tc>
                <a:tc>
                  <a:txBody>
                    <a:bodyPr/>
                    <a:lstStyle/>
                    <a:p>
                      <a:pPr>
                        <a:buNone/>
                      </a:pPr>
                      <a:r>
                        <a:rPr 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1</a:t>
                      </a:r>
                      <a:r>
                        <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r>
                        <a:rPr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A1~A4、B1~B4依次输入高电平；检测Y1~Y4是否为高电平；</a:t>
                      </a:r>
                    </a:p>
                    <a:p>
                      <a:pPr>
                        <a:buNone/>
                      </a:pPr>
                      <a:r>
                        <a:rPr 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2</a:t>
                      </a:r>
                      <a:r>
                        <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r>
                        <a:rPr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A1~A4、B1~B4依次输入低电平；检测Y1~Y4是否为低电平；</a:t>
                      </a:r>
                    </a:p>
                    <a:p>
                      <a:pPr>
                        <a:buNone/>
                      </a:pPr>
                      <a:r>
                        <a:rPr 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3</a:t>
                      </a:r>
                      <a:r>
                        <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r>
                        <a:rPr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A1~A4依次输入低电平；B1~B4依次输入高电平；检测Y1~Y4是否为低电平；</a:t>
                      </a:r>
                    </a:p>
                    <a:p>
                      <a:pPr>
                        <a:buNone/>
                      </a:pPr>
                      <a:r>
                        <a:rPr 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4</a:t>
                      </a:r>
                      <a:r>
                        <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r>
                        <a:rPr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A1~A4依次输入高电平；B1~B4依次输入低电平；检测Y1~Y4是否为低电平；</a:t>
                      </a:r>
                    </a:p>
                    <a:p>
                      <a:pPr>
                        <a:buNone/>
                      </a:pPr>
                      <a:r>
                        <a:rPr 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5</a:t>
                      </a:r>
                      <a:r>
                        <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r>
                        <a:rPr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A1~A4、B1~B4输入电平随机；检测Y1~Y4的输出是否符合于门特性；</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744818929"/>
      </p:ext>
    </p:extLst>
  </p:cSld>
  <p:clrMapOvr>
    <a:masterClrMapping/>
  </p:clrMapOvr>
  <p:transition spd="slow">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graphicFrame>
        <p:nvGraphicFramePr>
          <p:cNvPr id="7" name="表格 6"/>
          <p:cNvGraphicFramePr/>
          <p:nvPr>
            <p:custDataLst>
              <p:tags r:id="rId1"/>
            </p:custDataLst>
            <p:extLst>
              <p:ext uri="{D42A27DB-BD31-4B8C-83A1-F6EECF244321}">
                <p14:modId xmlns:p14="http://schemas.microsoft.com/office/powerpoint/2010/main" val="1826641879"/>
              </p:ext>
            </p:extLst>
          </p:nvPr>
        </p:nvGraphicFramePr>
        <p:xfrm>
          <a:off x="397510" y="1109345"/>
          <a:ext cx="8315325" cy="5654675"/>
        </p:xfrm>
        <a:graphic>
          <a:graphicData uri="http://schemas.openxmlformats.org/drawingml/2006/table">
            <a:tbl>
              <a:tblPr firstRow="1" bandRow="1">
                <a:tableStyleId>{5C22544A-7EE6-4342-B048-85BDC9FD1C3A}</a:tableStyleId>
              </a:tblPr>
              <a:tblGrid>
                <a:gridCol w="1388110">
                  <a:extLst>
                    <a:ext uri="{9D8B030D-6E8A-4147-A177-3AD203B41FA5}">
                      <a16:colId xmlns:a16="http://schemas.microsoft.com/office/drawing/2014/main" xmlns="" val="20000"/>
                    </a:ext>
                  </a:extLst>
                </a:gridCol>
                <a:gridCol w="2701290">
                  <a:extLst>
                    <a:ext uri="{9D8B030D-6E8A-4147-A177-3AD203B41FA5}">
                      <a16:colId xmlns:a16="http://schemas.microsoft.com/office/drawing/2014/main" xmlns="" val="20001"/>
                    </a:ext>
                  </a:extLst>
                </a:gridCol>
                <a:gridCol w="4225925">
                  <a:extLst>
                    <a:ext uri="{9D8B030D-6E8A-4147-A177-3AD203B41FA5}">
                      <a16:colId xmlns:a16="http://schemas.microsoft.com/office/drawing/2014/main" xmlns="" val="20002"/>
                    </a:ext>
                  </a:extLst>
                </a:gridCol>
              </a:tblGrid>
              <a:tr h="365760">
                <a:tc>
                  <a:txBody>
                    <a:bodyPr/>
                    <a:lstStyle/>
                    <a:p>
                      <a:pPr>
                        <a:buNone/>
                      </a:pPr>
                      <a:r>
                        <a:rPr lang="zh-CN" altLang="en-US" dirty="0"/>
                        <a:t>测试名称</a:t>
                      </a:r>
                    </a:p>
                  </a:txBody>
                  <a:tcPr/>
                </a:tc>
                <a:tc>
                  <a:txBody>
                    <a:bodyPr/>
                    <a:lstStyle/>
                    <a:p>
                      <a:pPr>
                        <a:buNone/>
                      </a:pPr>
                      <a:r>
                        <a:rPr lang="zh-CN" altLang="en-US"/>
                        <a:t>测试点</a:t>
                      </a:r>
                    </a:p>
                  </a:txBody>
                  <a:tcPr/>
                </a:tc>
                <a:tc>
                  <a:txBody>
                    <a:bodyPr/>
                    <a:lstStyle/>
                    <a:p>
                      <a:pPr>
                        <a:buNone/>
                      </a:pPr>
                      <a:r>
                        <a:rPr lang="zh-CN" altLang="en-US"/>
                        <a:t>测试方案（简述）</a:t>
                      </a:r>
                    </a:p>
                  </a:txBody>
                  <a:tcPr/>
                </a:tc>
                <a:extLst>
                  <a:ext uri="{0D108BD9-81ED-4DB2-BD59-A6C34878D82A}">
                    <a16:rowId xmlns:a16="http://schemas.microsoft.com/office/drawing/2014/main" xmlns="" val="10000"/>
                  </a:ext>
                </a:extLst>
              </a:tr>
              <a:tr h="1310640">
                <a:tc rowSpan="4">
                  <a:txBody>
                    <a:bodyPr/>
                    <a:lstStyle/>
                    <a:p>
                      <a:pPr>
                        <a:buNone/>
                      </a:pPr>
                      <a:r>
                        <a:rPr lang="en-US" altLang="zh-CN"/>
                        <a:t>DC</a:t>
                      </a:r>
                      <a:r>
                        <a:rPr lang="zh-CN" altLang="en-US"/>
                        <a:t>参数测试</a:t>
                      </a:r>
                    </a:p>
                  </a:txBody>
                  <a:tcPr>
                    <a:solidFill>
                      <a:schemeClr val="tx2">
                        <a:lumMod val="40000"/>
                        <a:lumOff val="60000"/>
                      </a:schemeClr>
                    </a:solidFill>
                  </a:tcPr>
                </a:tc>
                <a:tc>
                  <a:txBody>
                    <a:bodyPr/>
                    <a:lstStyle/>
                    <a:p>
                      <a:pPr>
                        <a:buNone/>
                      </a:pPr>
                      <a:r>
                        <a:rPr lang="en-US" dirty="0"/>
                        <a:t>IIL</a:t>
                      </a:r>
                      <a:r>
                        <a:rPr lang="zh-CN" altLang="en-US" dirty="0"/>
                        <a:t>（漏电流）测试</a:t>
                      </a:r>
                    </a:p>
                  </a:txBody>
                  <a:tcP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使用VDD Max</a:t>
                      </a:r>
                    </a:p>
                    <a:p>
                      <a:pPr marL="0" marR="0" lvl="0" indent="0" algn="l" defTabSz="914400" rtl="0" eaLnBrk="1" fontAlgn="auto" latinLnBrk="0" hangingPunct="1">
                        <a:lnSpc>
                          <a:spcPct val="100000"/>
                        </a:lnSpc>
                        <a:spcBef>
                          <a:spcPts val="0"/>
                        </a:spcBef>
                        <a:spcAft>
                          <a:spcPts val="0"/>
                        </a:spcAft>
                        <a:buClrTx/>
                        <a:buSzTx/>
                        <a:buFontTx/>
                        <a:buNone/>
                        <a:defRPr/>
                      </a:pPr>
                      <a:r>
                        <a:rPr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将所有输入预置为逻辑1</a:t>
                      </a:r>
                    </a:p>
                    <a:p>
                      <a:pPr marL="0" marR="0" lvl="0" indent="0" algn="l" defTabSz="914400" rtl="0" eaLnBrk="1" fontAlgn="auto" latinLnBrk="0" hangingPunct="1">
                        <a:lnSpc>
                          <a:spcPct val="100000"/>
                        </a:lnSpc>
                        <a:spcBef>
                          <a:spcPts val="0"/>
                        </a:spcBef>
                        <a:spcAft>
                          <a:spcPts val="0"/>
                        </a:spcAft>
                        <a:buClrTx/>
                        <a:buSzTx/>
                        <a:buFontTx/>
                        <a:buNone/>
                        <a:defRPr/>
                      </a:pPr>
                      <a:r>
                        <a:rPr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使用PPMU强制 0V</a:t>
                      </a:r>
                    </a:p>
                    <a:p>
                      <a:pPr marL="0" marR="0" lvl="0" indent="0" algn="l" defTabSz="914400" rtl="0" eaLnBrk="1" fontAlgn="auto" latinLnBrk="0" hangingPunct="1">
                        <a:lnSpc>
                          <a:spcPct val="100000"/>
                        </a:lnSpc>
                        <a:spcBef>
                          <a:spcPts val="0"/>
                        </a:spcBef>
                        <a:spcAft>
                          <a:spcPts val="0"/>
                        </a:spcAft>
                        <a:buClrTx/>
                        <a:buSzTx/>
                        <a:buFontTx/>
                        <a:buNone/>
                        <a:defRPr/>
                      </a:pPr>
                      <a:r>
                        <a:rPr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等待几毫秒建立时间</a:t>
                      </a:r>
                    </a:p>
                    <a:p>
                      <a:pPr marL="0" marR="0" lvl="0" indent="0" algn="l" defTabSz="914400" rtl="0" eaLnBrk="1" fontAlgn="auto" latinLnBrk="0" hangingPunct="1">
                        <a:lnSpc>
                          <a:spcPct val="100000"/>
                        </a:lnSpc>
                        <a:spcBef>
                          <a:spcPts val="0"/>
                        </a:spcBef>
                        <a:spcAft>
                          <a:spcPts val="0"/>
                        </a:spcAft>
                        <a:buClrTx/>
                        <a:buSzTx/>
                        <a:buFontTx/>
                        <a:buNone/>
                        <a:defRPr/>
                      </a:pPr>
                      <a:r>
                        <a:rPr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测量因此而产生的电流</a:t>
                      </a:r>
                    </a:p>
                  </a:txBody>
                  <a:tcPr>
                    <a:solidFill>
                      <a:schemeClr val="tx2">
                        <a:lumMod val="40000"/>
                        <a:lumOff val="60000"/>
                      </a:schemeClr>
                    </a:solidFill>
                  </a:tcPr>
                </a:tc>
                <a:extLst>
                  <a:ext uri="{0D108BD9-81ED-4DB2-BD59-A6C34878D82A}">
                    <a16:rowId xmlns:a16="http://schemas.microsoft.com/office/drawing/2014/main" xmlns="" val="10001"/>
                  </a:ext>
                </a:extLst>
              </a:tr>
              <a:tr h="1310640">
                <a:tc vMerge="1">
                  <a:txBody>
                    <a:bodyPr/>
                    <a:lstStyle/>
                    <a:p>
                      <a:endParaRPr lang="zh-CN"/>
                    </a:p>
                  </a:txBody>
                  <a:tcPr/>
                </a:tc>
                <a:tc>
                  <a:txBody>
                    <a:bodyPr/>
                    <a:lstStyle/>
                    <a:p>
                      <a:pPr>
                        <a:buNone/>
                      </a:pPr>
                      <a:r>
                        <a:rPr lang="en-US" dirty="0"/>
                        <a:t>IIH</a:t>
                      </a:r>
                      <a:r>
                        <a:rPr lang="zh-CN" altLang="en-US" dirty="0"/>
                        <a:t>（漏电流）测试</a:t>
                      </a:r>
                    </a:p>
                  </a:txBody>
                  <a:tcPr>
                    <a:solidFill>
                      <a:schemeClr val="tx2">
                        <a:lumMod val="40000"/>
                        <a:lumOff val="60000"/>
                      </a:schemeClr>
                    </a:solidFill>
                  </a:tcPr>
                </a:tc>
                <a:tc>
                  <a:txBody>
                    <a:bodyPr/>
                    <a:lstStyle/>
                    <a:p>
                      <a:pPr>
                        <a:buNone/>
                      </a:pPr>
                      <a:r>
                        <a:rPr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使用VDD Max</a:t>
                      </a:r>
                    </a:p>
                    <a:p>
                      <a:pPr>
                        <a:buNone/>
                      </a:pPr>
                      <a:r>
                        <a:rPr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将所有输入预置为逻辑0</a:t>
                      </a:r>
                    </a:p>
                    <a:p>
                      <a:pPr>
                        <a:buNone/>
                      </a:pPr>
                      <a:r>
                        <a:rPr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使用PPMU强制 VDD Max</a:t>
                      </a:r>
                    </a:p>
                    <a:p>
                      <a:pPr>
                        <a:buNone/>
                      </a:pPr>
                      <a:r>
                        <a:rPr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等待几毫秒建立时间</a:t>
                      </a:r>
                    </a:p>
                    <a:p>
                      <a:pPr>
                        <a:buNone/>
                      </a:pPr>
                      <a:r>
                        <a:rPr sz="16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测量因此而产生的电流</a:t>
                      </a:r>
                    </a:p>
                  </a:txBody>
                  <a:tcPr>
                    <a:solidFill>
                      <a:schemeClr val="tx2">
                        <a:lumMod val="40000"/>
                        <a:lumOff val="60000"/>
                      </a:schemeClr>
                    </a:solidFill>
                  </a:tcPr>
                </a:tc>
                <a:extLst>
                  <a:ext uri="{0D108BD9-81ED-4DB2-BD59-A6C34878D82A}">
                    <a16:rowId xmlns:a16="http://schemas.microsoft.com/office/drawing/2014/main" xmlns="" val="10002"/>
                  </a:ext>
                </a:extLst>
              </a:tr>
              <a:tr h="1310640">
                <a:tc vMerge="1">
                  <a:txBody>
                    <a:bodyPr/>
                    <a:lstStyle/>
                    <a:p>
                      <a:endParaRPr lang="zh-CN"/>
                    </a:p>
                  </a:txBody>
                  <a:tcPr/>
                </a:tc>
                <a:tc>
                  <a:txBody>
                    <a:bodyPr/>
                    <a:lstStyle/>
                    <a:p>
                      <a:pPr>
                        <a:buNone/>
                      </a:pPr>
                      <a:r>
                        <a:rPr lang="en-US" altLang="zh-CN" dirty="0"/>
                        <a:t>VOL</a:t>
                      </a:r>
                      <a:r>
                        <a:rPr lang="zh-CN" altLang="en-US" dirty="0"/>
                        <a:t>（输出低门限）测试</a:t>
                      </a:r>
                    </a:p>
                  </a:txBody>
                  <a:tcPr>
                    <a:solidFill>
                      <a:schemeClr val="tx2">
                        <a:lumMod val="40000"/>
                        <a:lumOff val="60000"/>
                      </a:schemeClr>
                    </a:solidFill>
                  </a:tcPr>
                </a:tc>
                <a:tc>
                  <a:txBody>
                    <a:bodyPr/>
                    <a:lstStyle/>
                    <a:p>
                      <a:pPr>
                        <a:buNone/>
                      </a:pPr>
                      <a:r>
                        <a:rPr sz="1600" kern="1200" dirty="0" err="1">
                          <a:solidFill>
                            <a:srgbClr val="000000"/>
                          </a:solidFill>
                          <a:latin typeface="Times New Roman" panose="02020603050405020304" pitchFamily="18" charset="0"/>
                          <a:ea typeface="楷体" panose="02010609060101010101" charset="-122"/>
                          <a:cs typeface="Times New Roman" panose="02020603050405020304" pitchFamily="18" charset="0"/>
                        </a:rPr>
                        <a:t>使用VDD</a:t>
                      </a:r>
                      <a:r>
                        <a:rPr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 Min</a:t>
                      </a:r>
                    </a:p>
                    <a:p>
                      <a:pPr>
                        <a:buNone/>
                      </a:pPr>
                      <a:r>
                        <a:rPr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将所有输出预置为逻辑0</a:t>
                      </a:r>
                    </a:p>
                    <a:p>
                      <a:pPr>
                        <a:buNone/>
                      </a:pPr>
                      <a:r>
                        <a:rPr sz="1600" kern="1200" dirty="0" err="1">
                          <a:solidFill>
                            <a:srgbClr val="000000"/>
                          </a:solidFill>
                          <a:latin typeface="Times New Roman" panose="02020603050405020304" pitchFamily="18" charset="0"/>
                          <a:ea typeface="楷体" panose="02010609060101010101" charset="-122"/>
                          <a:cs typeface="Times New Roman" panose="02020603050405020304" pitchFamily="18" charset="0"/>
                        </a:rPr>
                        <a:t>PPMU强制使用IOL（设置电压钳位</a:t>
                      </a:r>
                      <a:r>
                        <a:rPr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a:t>
                      </a:r>
                    </a:p>
                    <a:p>
                      <a:pPr>
                        <a:buNone/>
                      </a:pPr>
                      <a:r>
                        <a:rPr sz="1600" kern="1200" dirty="0" err="1">
                          <a:solidFill>
                            <a:srgbClr val="000000"/>
                          </a:solidFill>
                          <a:latin typeface="Times New Roman" panose="02020603050405020304" pitchFamily="18" charset="0"/>
                          <a:ea typeface="楷体" panose="02010609060101010101" charset="-122"/>
                          <a:cs typeface="Times New Roman" panose="02020603050405020304" pitchFamily="18" charset="0"/>
                        </a:rPr>
                        <a:t>等待几毫秒时间</a:t>
                      </a:r>
                      <a:endParaRPr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p>
                      <a:pPr>
                        <a:buNone/>
                      </a:pPr>
                      <a:r>
                        <a:rPr sz="1600" kern="1200" dirty="0" err="1">
                          <a:solidFill>
                            <a:srgbClr val="000000"/>
                          </a:solidFill>
                          <a:latin typeface="Times New Roman" panose="02020603050405020304" pitchFamily="18" charset="0"/>
                          <a:ea typeface="楷体" panose="02010609060101010101" charset="-122"/>
                          <a:cs typeface="Times New Roman" panose="02020603050405020304" pitchFamily="18" charset="0"/>
                        </a:rPr>
                        <a:t>测量因此而产生的电压</a:t>
                      </a:r>
                      <a:endParaRPr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txBody>
                  <a:tcPr>
                    <a:solidFill>
                      <a:schemeClr val="tx2">
                        <a:lumMod val="40000"/>
                        <a:lumOff val="60000"/>
                      </a:schemeClr>
                    </a:solidFill>
                  </a:tcPr>
                </a:tc>
                <a:extLst>
                  <a:ext uri="{0D108BD9-81ED-4DB2-BD59-A6C34878D82A}">
                    <a16:rowId xmlns:a16="http://schemas.microsoft.com/office/drawing/2014/main" xmlns="" val="10003"/>
                  </a:ext>
                </a:extLst>
              </a:tr>
              <a:tr h="1356995">
                <a:tc vMerge="1">
                  <a:txBody>
                    <a:bodyPr/>
                    <a:lstStyle/>
                    <a:p>
                      <a:endParaRPr lang="zh-CN"/>
                    </a:p>
                  </a:txBody>
                  <a:tcPr>
                    <a:solidFill>
                      <a:schemeClr val="tx2">
                        <a:lumMod val="40000"/>
                        <a:lumOff val="60000"/>
                      </a:schemeClr>
                    </a:solidFill>
                  </a:tcPr>
                </a:tc>
                <a:tc>
                  <a:txBody>
                    <a:bodyPr/>
                    <a:lstStyle/>
                    <a:p>
                      <a:pPr>
                        <a:buNone/>
                      </a:pPr>
                      <a:r>
                        <a:rPr lang="en-US" altLang="zh-CN"/>
                        <a:t>VOH</a:t>
                      </a:r>
                      <a:r>
                        <a:rPr lang="zh-CN" altLang="en-US"/>
                        <a:t>（输出高门限）测试</a:t>
                      </a:r>
                    </a:p>
                  </a:txBody>
                  <a:tcPr>
                    <a:solidFill>
                      <a:schemeClr val="tx2">
                        <a:lumMod val="40000"/>
                        <a:lumOff val="60000"/>
                      </a:schemeClr>
                    </a:solidFill>
                  </a:tcPr>
                </a:tc>
                <a:tc>
                  <a:txBody>
                    <a:bodyPr/>
                    <a:lstStyle/>
                    <a:p>
                      <a:pPr>
                        <a:buNone/>
                      </a:pPr>
                      <a:r>
                        <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使用VDD Min</a:t>
                      </a:r>
                    </a:p>
                    <a:p>
                      <a:pPr>
                        <a:buNone/>
                      </a:pPr>
                      <a:r>
                        <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将所有输出预置为逻辑1</a:t>
                      </a:r>
                    </a:p>
                    <a:p>
                      <a:pPr>
                        <a:buNone/>
                      </a:pPr>
                      <a:r>
                        <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PPMU强制使用IOH（设置电压钳位）</a:t>
                      </a:r>
                    </a:p>
                    <a:p>
                      <a:pPr>
                        <a:buNone/>
                      </a:pPr>
                      <a:r>
                        <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等待几毫秒时间</a:t>
                      </a:r>
                    </a:p>
                    <a:p>
                      <a:pPr>
                        <a:buNone/>
                      </a:pPr>
                      <a:r>
                        <a:rPr lang="zh-CN" altLang="en-US" sz="1600" kern="1200" dirty="0">
                          <a:solidFill>
                            <a:srgbClr val="000000"/>
                          </a:solidFill>
                          <a:latin typeface="Times New Roman" panose="02020603050405020304" pitchFamily="18" charset="0"/>
                          <a:ea typeface="楷体" panose="02010609060101010101" charset="-122"/>
                          <a:cs typeface="Times New Roman" panose="02020603050405020304" pitchFamily="18" charset="0"/>
                        </a:rPr>
                        <a:t>测量因此而产生的电压</a:t>
                      </a:r>
                    </a:p>
                  </a:txBody>
                  <a:tcPr>
                    <a:solidFill>
                      <a:schemeClr val="tx2">
                        <a:lumMod val="40000"/>
                        <a:lumOff val="60000"/>
                      </a:schemeClr>
                    </a:solidFill>
                  </a:tcPr>
                </a:tc>
                <a:extLst>
                  <a:ext uri="{0D108BD9-81ED-4DB2-BD59-A6C34878D82A}">
                    <a16:rowId xmlns:a16="http://schemas.microsoft.com/office/drawing/2014/main" xmlns="" val="10004"/>
                  </a:ext>
                </a:extLst>
              </a:tr>
            </a:tbl>
          </a:graphicData>
        </a:graphic>
      </p:graphicFrame>
      <p:sp>
        <p:nvSpPr>
          <p:cNvPr id="13" name="文本框 12"/>
          <p:cNvSpPr txBox="1"/>
          <p:nvPr/>
        </p:nvSpPr>
        <p:spPr>
          <a:xfrm>
            <a:off x="4499992" y="-78432"/>
            <a:ext cx="3384510" cy="830997"/>
          </a:xfrm>
          <a:prstGeom prst="rect">
            <a:avLst/>
          </a:prstGeom>
          <a:noFill/>
        </p:spPr>
        <p:txBody>
          <a:bodyPr wrap="square" rtlCol="0" anchor="t">
            <a:spAutoFit/>
            <a:scene3d>
              <a:camera prst="orthographicFront"/>
              <a:lightRig rig="threePt" dir="t"/>
            </a:scene3d>
          </a:bodyPr>
          <a:lstStyle/>
          <a:p>
            <a:pPr>
              <a:lnSpc>
                <a:spcPct val="150000"/>
              </a:lnSpc>
            </a:pPr>
            <a:r>
              <a:rPr lang="en-US" altLang="zh-CN" sz="3200" b="0" kern="1200" dirty="0">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74HC08</a:t>
            </a:r>
            <a:r>
              <a:rPr lang="zh-CN" altLang="en-US" sz="3200" b="0" kern="1200" dirty="0">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测试方案</a:t>
            </a:r>
          </a:p>
        </p:txBody>
      </p:sp>
    </p:spTree>
    <p:extLst>
      <p:ext uri="{BB962C8B-B14F-4D97-AF65-F5344CB8AC3E}">
        <p14:creationId xmlns:p14="http://schemas.microsoft.com/office/powerpoint/2010/main" val="1709172758"/>
      </p:ext>
    </p:extLst>
  </p:cSld>
  <p:clrMapOvr>
    <a:masterClrMapping/>
  </p:clrMapOvr>
  <p:transition spd="slow">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mc:AlternateContent xmlns:mc="http://schemas.openxmlformats.org/markup-compatibility/2006" xmlns:a14="http://schemas.microsoft.com/office/drawing/2010/main">
        <mc:Choice Requires="a14">
          <p:graphicFrame>
            <p:nvGraphicFramePr>
              <p:cNvPr id="7" name="表格 6"/>
              <p:cNvGraphicFramePr/>
              <p:nvPr>
                <p:custDataLst>
                  <p:tags r:id="rId1"/>
                </p:custDataLst>
                <p:extLst>
                  <p:ext uri="{D42A27DB-BD31-4B8C-83A1-F6EECF244321}">
                    <p14:modId xmlns:p14="http://schemas.microsoft.com/office/powerpoint/2010/main" val="3196437146"/>
                  </p:ext>
                </p:extLst>
              </p:nvPr>
            </p:nvGraphicFramePr>
            <p:xfrm>
              <a:off x="397510" y="1109345"/>
              <a:ext cx="8315325" cy="5669280"/>
            </p:xfrm>
            <a:graphic>
              <a:graphicData uri="http://schemas.openxmlformats.org/drawingml/2006/table">
                <a:tbl>
                  <a:tblPr firstRow="1" bandRow="1">
                    <a:tableStyleId>{5C22544A-7EE6-4342-B048-85BDC9FD1C3A}</a:tableStyleId>
                  </a:tblPr>
                  <a:tblGrid>
                    <a:gridCol w="1388110">
                      <a:extLst>
                        <a:ext uri="{9D8B030D-6E8A-4147-A177-3AD203B41FA5}">
                          <a16:colId xmlns:a16="http://schemas.microsoft.com/office/drawing/2014/main" xmlns="" val="20000"/>
                        </a:ext>
                      </a:extLst>
                    </a:gridCol>
                    <a:gridCol w="2701290">
                      <a:extLst>
                        <a:ext uri="{9D8B030D-6E8A-4147-A177-3AD203B41FA5}">
                          <a16:colId xmlns:a16="http://schemas.microsoft.com/office/drawing/2014/main" xmlns="" val="20001"/>
                        </a:ext>
                      </a:extLst>
                    </a:gridCol>
                    <a:gridCol w="4225925">
                      <a:extLst>
                        <a:ext uri="{9D8B030D-6E8A-4147-A177-3AD203B41FA5}">
                          <a16:colId xmlns:a16="http://schemas.microsoft.com/office/drawing/2014/main" xmlns="" val="20002"/>
                        </a:ext>
                      </a:extLst>
                    </a:gridCol>
                  </a:tblGrid>
                  <a:tr h="365760">
                    <a:tc>
                      <a:txBody>
                        <a:bodyPr/>
                        <a:lstStyle/>
                        <a:p>
                          <a:pPr>
                            <a:buNone/>
                          </a:pPr>
                          <a:r>
                            <a:rPr lang="zh-CN" altLang="en-US"/>
                            <a:t>测试名称</a:t>
                          </a:r>
                        </a:p>
                      </a:txBody>
                      <a:tcPr/>
                    </a:tc>
                    <a:tc>
                      <a:txBody>
                        <a:bodyPr/>
                        <a:lstStyle/>
                        <a:p>
                          <a:pPr>
                            <a:buNone/>
                          </a:pPr>
                          <a:r>
                            <a:rPr lang="zh-CN" altLang="en-US"/>
                            <a:t>测试点</a:t>
                          </a:r>
                        </a:p>
                      </a:txBody>
                      <a:tcPr/>
                    </a:tc>
                    <a:tc>
                      <a:txBody>
                        <a:bodyPr/>
                        <a:lstStyle/>
                        <a:p>
                          <a:pPr>
                            <a:buNone/>
                          </a:pPr>
                          <a:r>
                            <a:rPr lang="zh-CN" altLang="en-US"/>
                            <a:t>测试方案（简述）</a:t>
                          </a:r>
                        </a:p>
                      </a:txBody>
                      <a:tcPr/>
                    </a:tc>
                    <a:extLst>
                      <a:ext uri="{0D108BD9-81ED-4DB2-BD59-A6C34878D82A}">
                        <a16:rowId xmlns:a16="http://schemas.microsoft.com/office/drawing/2014/main" xmlns="" val="10000"/>
                      </a:ext>
                    </a:extLst>
                  </a:tr>
                  <a:tr h="4658995">
                    <a:tc>
                      <a:txBody>
                        <a:bodyPr/>
                        <a:lstStyle/>
                        <a:p>
                          <a:pPr>
                            <a:buNone/>
                          </a:pPr>
                          <a:r>
                            <a:rPr lang="en-US" altLang="zh-CN"/>
                            <a:t>AC</a:t>
                          </a:r>
                          <a:r>
                            <a:rPr lang="zh-CN" altLang="en-US"/>
                            <a:t>参数测试</a:t>
                          </a:r>
                        </a:p>
                      </a:txBody>
                      <a:tcPr>
                        <a:solidFill>
                          <a:schemeClr val="tx2">
                            <a:lumMod val="40000"/>
                            <a:lumOff val="60000"/>
                          </a:schemeClr>
                        </a:solidFill>
                      </a:tcPr>
                    </a:tc>
                    <a:tc>
                      <a:txBody>
                        <a:bodyPr/>
                        <a:lstStyle/>
                        <a:p>
                          <a:pPr>
                            <a:buNone/>
                          </a:pPr>
                          <a:r>
                            <a:rPr lang="zh-CN" altLang="en-US"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输出转换时间</a:t>
                          </a:r>
                          <a14:m>
                            <m:oMath xmlns:m="http://schemas.openxmlformats.org/officeDocument/2006/math">
                              <m:sSub>
                                <m:sSubPr>
                                  <m:ctrlPr>
                                    <a:rPr lang="en-US" altLang="zh-CN" sz="1800" i="1">
                                      <a:latin typeface="Cambria Math" panose="02040503050406030204" pitchFamily="18" charset="0"/>
                                      <a:cs typeface="Cambria Math" panose="02040503050406030204" pitchFamily="18" charset="0"/>
                                    </a:rPr>
                                  </m:ctrlPr>
                                </m:sSubPr>
                                <m:e>
                                  <m:r>
                                    <a:rPr lang="en-US" altLang="zh-CN" sz="1800" i="1">
                                      <a:latin typeface="Cambria Math" panose="02040503050406030204" pitchFamily="18" charset="0"/>
                                      <a:cs typeface="Cambria Math" panose="02040503050406030204" pitchFamily="18" charset="0"/>
                                    </a:rPr>
                                    <m:t>𝑡</m:t>
                                  </m:r>
                                </m:e>
                                <m:sub>
                                  <m:r>
                                    <m:rPr>
                                      <m:sty m:val="p"/>
                                    </m:rPr>
                                    <a:rPr lang="en-US" altLang="zh-CN" sz="1800" i="1" smtClean="0">
                                      <a:latin typeface="Cambria Math" panose="02040503050406030204" pitchFamily="18" charset="0"/>
                                      <a:cs typeface="Cambria Math" panose="02040503050406030204" pitchFamily="18" charset="0"/>
                                    </a:rPr>
                                    <m:t>T</m:t>
                                  </m:r>
                                  <m:r>
                                    <a:rPr lang="en-US" altLang="zh-CN" sz="1800" i="1">
                                      <a:latin typeface="Cambria Math" panose="02040503050406030204" pitchFamily="18" charset="0"/>
                                      <a:cs typeface="Cambria Math" panose="02040503050406030204" pitchFamily="18" charset="0"/>
                                    </a:rPr>
                                    <m:t>𝐻𝐿</m:t>
                                  </m:r>
                                </m:sub>
                              </m:sSub>
                              <m:r>
                                <a:rPr lang="en-US" altLang="zh-CN" sz="1800" i="1">
                                  <a:latin typeface="Cambria Math" panose="02040503050406030204" pitchFamily="18" charset="0"/>
                                  <a:cs typeface="Cambria Math" panose="02040503050406030204" pitchFamily="18" charset="0"/>
                                </a:rPr>
                                <m:t>/</m:t>
                              </m:r>
                              <m:sSub>
                                <m:sSubPr>
                                  <m:ctrlPr>
                                    <a:rPr lang="en-US" altLang="zh-CN" sz="1800" i="1" dirty="0" smtClean="0">
                                      <a:solidFill>
                                        <a:srgbClr val="000000"/>
                                      </a:solidFill>
                                      <a:latin typeface="Cambria Math" panose="02040503050406030204" pitchFamily="18" charset="0"/>
                                      <a:ea typeface="楷体" panose="02010609060101010101" charset="-122"/>
                                      <a:cs typeface="Cambria Math" panose="02040503050406030204" pitchFamily="18" charset="0"/>
                                      <a:sym typeface="+mn-ea"/>
                                    </a:rPr>
                                  </m:ctrlPr>
                                </m:sSubPr>
                                <m:e>
                                  <m:r>
                                    <a:rPr lang="en-US" altLang="zh-CN" sz="1800" i="1" dirty="0" smtClean="0">
                                      <a:solidFill>
                                        <a:srgbClr val="000000"/>
                                      </a:solidFill>
                                      <a:latin typeface="Cambria Math" panose="02040503050406030204" pitchFamily="18" charset="0"/>
                                      <a:ea typeface="楷体" panose="02010609060101010101" charset="-122"/>
                                      <a:cs typeface="Cambria Math" panose="02040503050406030204" pitchFamily="18" charset="0"/>
                                      <a:sym typeface="+mn-ea"/>
                                    </a:rPr>
                                    <m:t>𝑡</m:t>
                                  </m:r>
                                </m:e>
                                <m:sub>
                                  <m:r>
                                    <m:rPr>
                                      <m:sty m:val="p"/>
                                    </m:rPr>
                                    <a:rPr lang="en-US" altLang="zh-CN" sz="1800" i="1" dirty="0" smtClean="0">
                                      <a:solidFill>
                                        <a:srgbClr val="000000"/>
                                      </a:solidFill>
                                      <a:latin typeface="Cambria Math" panose="02040503050406030204" pitchFamily="18" charset="0"/>
                                      <a:ea typeface="楷体" panose="02010609060101010101" charset="-122"/>
                                      <a:cs typeface="Cambria Math" panose="02040503050406030204" pitchFamily="18" charset="0"/>
                                      <a:sym typeface="+mn-ea"/>
                                    </a:rPr>
                                    <m:t>T</m:t>
                                  </m:r>
                                  <m:r>
                                    <a:rPr lang="en-US" altLang="zh-CN" sz="1800" i="1" dirty="0" smtClean="0">
                                      <a:solidFill>
                                        <a:srgbClr val="000000"/>
                                      </a:solidFill>
                                      <a:latin typeface="Cambria Math" panose="02040503050406030204" pitchFamily="18" charset="0"/>
                                      <a:ea typeface="楷体" panose="02010609060101010101" charset="-122"/>
                                      <a:cs typeface="Cambria Math" panose="02040503050406030204" pitchFamily="18" charset="0"/>
                                      <a:sym typeface="+mn-ea"/>
                                    </a:rPr>
                                    <m:t>𝐿𝐻</m:t>
                                  </m:r>
                                </m:sub>
                              </m:sSub>
                            </m:oMath>
                          </a14:m>
                          <a:endParaRPr lang="zh-CN" altLang="en-US" dirty="0"/>
                        </a:p>
                      </a:txBody>
                      <a:tcP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通过Shmoo扫描采样，设置参数如下：</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X轴：</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设置仿真的起止时间（0ns~1000ns）</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a:t>
                          </a:r>
                          <a:r>
                            <a:rPr sz="1800" dirty="0" err="1">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设置</a:t>
                          </a:r>
                          <a:r>
                            <a:rPr lang="zh-CN" altLang="en-US"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步进</a:t>
                          </a:r>
                          <a:endPar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设置Pin或Pin Groups对应的待测管脚/group</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设置时间集Time Sets</a:t>
                          </a:r>
                          <a:r>
                            <a:rPr lang="en-US"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Basic</a:t>
                          </a:r>
                          <a:endPar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Y轴：</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设置Type</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设置采样比对的起止电压（Start为芯片工作的最大电压*10%，Stop为芯片工作的最大电压*50%）</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a:t>
                          </a:r>
                          <a:r>
                            <a:rPr sz="1800" dirty="0" err="1">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设置</a:t>
                          </a:r>
                          <a:r>
                            <a:rPr lang="zh-CN" altLang="en-US"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步进</a:t>
                          </a:r>
                          <a:endPar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设置Pin或Pin Groups对应的待测管脚/group</a:t>
                          </a:r>
                        </a:p>
                        <a:p>
                          <a:pPr marL="0" marR="0" lvl="0" indent="0" algn="l" defTabSz="914400" rtl="0" eaLnBrk="1" fontAlgn="auto" latinLnBrk="0" hangingPunct="1">
                            <a:lnSpc>
                              <a:spcPct val="100000"/>
                            </a:lnSpc>
                            <a:spcBef>
                              <a:spcPts val="0"/>
                            </a:spcBef>
                            <a:spcAft>
                              <a:spcPts val="0"/>
                            </a:spcAft>
                            <a:buClrTx/>
                            <a:buSzTx/>
                            <a:buFontTx/>
                            <a:buNone/>
                            <a:defRPr/>
                          </a:pPr>
                          <a:endPar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sz="1800" dirty="0" err="1">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两个门限值状态变化时间点的差值即为</a:t>
                          </a:r>
                          <a:r>
                            <a:rPr lang="zh-CN" altLang="en-US"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转换</a:t>
                          </a:r>
                          <a:r>
                            <a:rPr sz="1800" dirty="0" err="1">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时间，与数据手册进行比对，检测是否满足要求</a:t>
                          </a:r>
                          <a:endParaRPr lang="en-US"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endParaRPr>
                        </a:p>
                      </a:txBody>
                      <a:tcPr>
                        <a:solidFill>
                          <a:schemeClr val="tx2">
                            <a:lumMod val="40000"/>
                            <a:lumOff val="60000"/>
                          </a:schemeClr>
                        </a:solidFill>
                      </a:tcPr>
                    </a:tc>
                    <a:extLst>
                      <a:ext uri="{0D108BD9-81ED-4DB2-BD59-A6C34878D82A}">
                        <a16:rowId xmlns:a16="http://schemas.microsoft.com/office/drawing/2014/main" xmlns="" val="10001"/>
                      </a:ext>
                    </a:extLst>
                  </a:tr>
                </a:tbl>
              </a:graphicData>
            </a:graphic>
          </p:graphicFrame>
        </mc:Choice>
        <mc:Fallback xmlns="">
          <p:graphicFrame>
            <p:nvGraphicFramePr>
              <p:cNvPr id="7" name="表格 6"/>
              <p:cNvGraphicFramePr/>
              <p:nvPr>
                <p:custDataLst>
                  <p:tags r:id="rId4"/>
                </p:custDataLst>
                <p:extLst>
                  <p:ext uri="{D42A27DB-BD31-4B8C-83A1-F6EECF244321}">
                    <p14:modId xmlns:p14="http://schemas.microsoft.com/office/powerpoint/2010/main" val="3196437146"/>
                  </p:ext>
                </p:extLst>
              </p:nvPr>
            </p:nvGraphicFramePr>
            <p:xfrm>
              <a:off x="397510" y="1109345"/>
              <a:ext cx="8315325" cy="5669280"/>
            </p:xfrm>
            <a:graphic>
              <a:graphicData uri="http://schemas.openxmlformats.org/drawingml/2006/table">
                <a:tbl>
                  <a:tblPr firstRow="1" bandRow="1">
                    <a:tableStyleId>{5C22544A-7EE6-4342-B048-85BDC9FD1C3A}</a:tableStyleId>
                  </a:tblPr>
                  <a:tblGrid>
                    <a:gridCol w="1388110">
                      <a:extLst>
                        <a:ext uri="{9D8B030D-6E8A-4147-A177-3AD203B41FA5}">
                          <a16:colId xmlns:a16="http://schemas.microsoft.com/office/drawing/2014/main" val="20000"/>
                        </a:ext>
                      </a:extLst>
                    </a:gridCol>
                    <a:gridCol w="2701290">
                      <a:extLst>
                        <a:ext uri="{9D8B030D-6E8A-4147-A177-3AD203B41FA5}">
                          <a16:colId xmlns:a16="http://schemas.microsoft.com/office/drawing/2014/main" val="20001"/>
                        </a:ext>
                      </a:extLst>
                    </a:gridCol>
                    <a:gridCol w="4225925">
                      <a:extLst>
                        <a:ext uri="{9D8B030D-6E8A-4147-A177-3AD203B41FA5}">
                          <a16:colId xmlns:a16="http://schemas.microsoft.com/office/drawing/2014/main" val="20002"/>
                        </a:ext>
                      </a:extLst>
                    </a:gridCol>
                  </a:tblGrid>
                  <a:tr h="365760">
                    <a:tc>
                      <a:txBody>
                        <a:bodyPr/>
                        <a:lstStyle/>
                        <a:p>
                          <a:pPr>
                            <a:buNone/>
                          </a:pPr>
                          <a:r>
                            <a:rPr lang="zh-CN" altLang="en-US"/>
                            <a:t>测试名称</a:t>
                          </a:r>
                        </a:p>
                      </a:txBody>
                      <a:tcPr/>
                    </a:tc>
                    <a:tc>
                      <a:txBody>
                        <a:bodyPr/>
                        <a:lstStyle/>
                        <a:p>
                          <a:pPr>
                            <a:buNone/>
                          </a:pPr>
                          <a:r>
                            <a:rPr lang="zh-CN" altLang="en-US"/>
                            <a:t>测试点</a:t>
                          </a:r>
                        </a:p>
                      </a:txBody>
                      <a:tcPr/>
                    </a:tc>
                    <a:tc>
                      <a:txBody>
                        <a:bodyPr/>
                        <a:lstStyle/>
                        <a:p>
                          <a:pPr>
                            <a:buNone/>
                          </a:pPr>
                          <a:r>
                            <a:rPr lang="zh-CN" altLang="en-US"/>
                            <a:t>测试方案（简述）</a:t>
                          </a:r>
                        </a:p>
                      </a:txBody>
                      <a:tcPr/>
                    </a:tc>
                    <a:extLst>
                      <a:ext uri="{0D108BD9-81ED-4DB2-BD59-A6C34878D82A}">
                        <a16:rowId xmlns:a16="http://schemas.microsoft.com/office/drawing/2014/main" val="10000"/>
                      </a:ext>
                    </a:extLst>
                  </a:tr>
                  <a:tr h="5303520">
                    <a:tc>
                      <a:txBody>
                        <a:bodyPr/>
                        <a:lstStyle/>
                        <a:p>
                          <a:pPr>
                            <a:buNone/>
                          </a:pPr>
                          <a:r>
                            <a:rPr lang="en-US" altLang="zh-CN"/>
                            <a:t>AC</a:t>
                          </a:r>
                          <a:r>
                            <a:rPr lang="zh-CN" altLang="en-US"/>
                            <a:t>参数测试</a:t>
                          </a:r>
                        </a:p>
                      </a:txBody>
                      <a:tcPr>
                        <a:solidFill>
                          <a:schemeClr val="tx2">
                            <a:lumMod val="40000"/>
                            <a:lumOff val="60000"/>
                          </a:schemeClr>
                        </a:solidFill>
                      </a:tcPr>
                    </a:tc>
                    <a:tc>
                      <a:txBody>
                        <a:bodyPr/>
                        <a:lstStyle/>
                        <a:p>
                          <a:endParaRPr lang="zh-CN"/>
                        </a:p>
                      </a:txBody>
                      <a:tcPr>
                        <a:blipFill>
                          <a:blip r:embed="rId5"/>
                          <a:stretch>
                            <a:fillRect l="-51693" t="-7692" r="-157562" b="-160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通过Shmoo扫描采样，设置参数如下：</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X轴：</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设置仿真的起止时间（0ns~1000ns）</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a:t>
                          </a:r>
                          <a:r>
                            <a:rPr sz="1800" dirty="0" err="1">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设置</a:t>
                          </a:r>
                          <a:r>
                            <a:rPr lang="zh-CN" altLang="en-US"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步进</a:t>
                          </a:r>
                          <a:endPar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设置Pin或Pin Groups对应的待测管脚/group</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设置时间集Time Sets</a:t>
                          </a:r>
                          <a:r>
                            <a:rPr lang="en-US"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Basic</a:t>
                          </a:r>
                          <a:endPar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Y轴：</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设置Type</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设置采样比对的起止电压（Start为芯片工作的最大电压*10%，Stop为芯片工作的最大电压*50%）</a:t>
                          </a: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a:t>
                          </a:r>
                          <a:r>
                            <a:rPr sz="1800" dirty="0" err="1">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设置</a:t>
                          </a:r>
                          <a:r>
                            <a:rPr lang="zh-CN" altLang="en-US"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步进</a:t>
                          </a:r>
                          <a:endPar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    设置Pin或Pin Groups对应的待测管脚/group</a:t>
                          </a:r>
                        </a:p>
                        <a:p>
                          <a:pPr marL="0" marR="0" lvl="0" indent="0" algn="l" defTabSz="914400" rtl="0" eaLnBrk="1" fontAlgn="auto" latinLnBrk="0" hangingPunct="1">
                            <a:lnSpc>
                              <a:spcPct val="100000"/>
                            </a:lnSpc>
                            <a:spcBef>
                              <a:spcPts val="0"/>
                            </a:spcBef>
                            <a:spcAft>
                              <a:spcPts val="0"/>
                            </a:spcAft>
                            <a:buClrTx/>
                            <a:buSzTx/>
                            <a:buFontTx/>
                            <a:buNone/>
                            <a:defRPr/>
                          </a:pPr>
                          <a:endParaRPr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sz="1800" dirty="0" err="1">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两个门限值状态变化时间点的差值即为</a:t>
                          </a:r>
                          <a:r>
                            <a:rPr lang="zh-CN" altLang="en-US"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转换</a:t>
                          </a:r>
                          <a:r>
                            <a:rPr sz="1800" dirty="0" err="1">
                              <a:solidFill>
                                <a:srgbClr val="000000"/>
                              </a:solidFill>
                              <a:latin typeface="Times New Roman" panose="02020603050405020304" pitchFamily="18" charset="0"/>
                              <a:ea typeface="楷体" panose="02010609060101010101" charset="-122"/>
                              <a:cs typeface="Times New Roman" panose="02020603050405020304" pitchFamily="18" charset="0"/>
                              <a:sym typeface="+mn-ea"/>
                            </a:rPr>
                            <a:t>时间，与数据手册进行比对，检测是否满足要求</a:t>
                          </a:r>
                          <a:endParaRPr lang="en-US" sz="1800" dirty="0">
                            <a:solidFill>
                              <a:srgbClr val="000000"/>
                            </a:solidFill>
                            <a:latin typeface="Times New Roman" panose="02020603050405020304" pitchFamily="18" charset="0"/>
                            <a:ea typeface="楷体" panose="02010609060101010101" charset="-122"/>
                            <a:cs typeface="Times New Roman" panose="02020603050405020304" pitchFamily="18" charset="0"/>
                            <a:sym typeface="+mn-ea"/>
                          </a:endParaRPr>
                        </a:p>
                      </a:txBody>
                      <a:tcPr>
                        <a:solidFill>
                          <a:schemeClr val="tx2">
                            <a:lumMod val="40000"/>
                            <a:lumOff val="60000"/>
                          </a:schemeClr>
                        </a:solidFill>
                      </a:tcPr>
                    </a:tc>
                    <a:extLst>
                      <a:ext uri="{0D108BD9-81ED-4DB2-BD59-A6C34878D82A}">
                        <a16:rowId xmlns:a16="http://schemas.microsoft.com/office/drawing/2014/main" val="10001"/>
                      </a:ext>
                    </a:extLst>
                  </a:tr>
                </a:tbl>
              </a:graphicData>
            </a:graphic>
          </p:graphicFrame>
        </mc:Fallback>
      </mc:AlternateContent>
      <p:sp>
        <p:nvSpPr>
          <p:cNvPr id="13" name="文本框 12"/>
          <p:cNvSpPr txBox="1"/>
          <p:nvPr/>
        </p:nvSpPr>
        <p:spPr>
          <a:xfrm>
            <a:off x="4499992" y="-78432"/>
            <a:ext cx="3384510" cy="830997"/>
          </a:xfrm>
          <a:prstGeom prst="rect">
            <a:avLst/>
          </a:prstGeom>
          <a:noFill/>
        </p:spPr>
        <p:txBody>
          <a:bodyPr wrap="square" rtlCol="0" anchor="t">
            <a:spAutoFit/>
            <a:scene3d>
              <a:camera prst="orthographicFront"/>
              <a:lightRig rig="threePt" dir="t"/>
            </a:scene3d>
          </a:bodyPr>
          <a:lstStyle/>
          <a:p>
            <a:pPr>
              <a:lnSpc>
                <a:spcPct val="150000"/>
              </a:lnSpc>
            </a:pPr>
            <a:r>
              <a:rPr lang="en-US" altLang="zh-CN" sz="3200" b="0" kern="1200" dirty="0">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74HC08</a:t>
            </a:r>
            <a:r>
              <a:rPr lang="zh-CN" altLang="en-US" sz="3200" b="0" kern="1200" dirty="0">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测试方案</a:t>
            </a:r>
          </a:p>
        </p:txBody>
      </p:sp>
    </p:spTree>
    <p:extLst>
      <p:ext uri="{BB962C8B-B14F-4D97-AF65-F5344CB8AC3E}">
        <p14:creationId xmlns:p14="http://schemas.microsoft.com/office/powerpoint/2010/main" val="140963017"/>
      </p:ext>
    </p:extLst>
  </p:cSld>
  <p:clrMapOvr>
    <a:masterClrMapping/>
  </p:clrMapOvr>
  <p:transition spd="slow">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3">
            <a:extLst>
              <a:ext uri="{FF2B5EF4-FFF2-40B4-BE49-F238E27FC236}">
                <a16:creationId xmlns:a16="http://schemas.microsoft.com/office/drawing/2014/main" xmlns="" id="{B888110F-9670-40F1-91E8-335EE0929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38225"/>
            <a:ext cx="6912768" cy="594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xmlns="" id="{F6FD867D-607F-45E2-ACF9-EDD7E2EB8662}"/>
              </a:ext>
            </a:extLst>
          </p:cNvPr>
          <p:cNvSpPr txBox="1"/>
          <p:nvPr/>
        </p:nvSpPr>
        <p:spPr>
          <a:xfrm>
            <a:off x="4499992" y="-78432"/>
            <a:ext cx="3384510" cy="737510"/>
          </a:xfrm>
          <a:prstGeom prst="rect">
            <a:avLst/>
          </a:prstGeom>
          <a:noFill/>
        </p:spPr>
        <p:txBody>
          <a:bodyPr wrap="square" rtlCol="0" anchor="t">
            <a:spAutoFit/>
            <a:scene3d>
              <a:camera prst="orthographicFront"/>
              <a:lightRig rig="threePt" dir="t"/>
            </a:scene3d>
          </a:bodyPr>
          <a:lstStyle/>
          <a:p>
            <a:pPr>
              <a:lnSpc>
                <a:spcPct val="150000"/>
              </a:lnSpc>
            </a:pPr>
            <a:r>
              <a:rPr lang="en-US" altLang="zh-CN" sz="3200" b="0" kern="1200" dirty="0" err="1">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t</a:t>
            </a:r>
            <a:r>
              <a:rPr lang="en-US" altLang="zh-CN" sz="3200" baseline="-25000" dirty="0" err="1">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T</a:t>
            </a:r>
            <a:r>
              <a:rPr lang="en-US" altLang="zh-CN" sz="3200" b="0" kern="1200" baseline="-25000" dirty="0" err="1">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HL</a:t>
            </a:r>
            <a:r>
              <a:rPr lang="en-US" altLang="zh-CN" sz="3200" b="0" kern="1200" dirty="0">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 </a:t>
            </a:r>
            <a:r>
              <a:rPr lang="zh-CN" altLang="en-US" sz="3200" b="0" kern="1200" dirty="0">
                <a:solidFill>
                  <a:srgbClr val="C00000"/>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测试效果图</a:t>
            </a:r>
          </a:p>
        </p:txBody>
      </p:sp>
    </p:spTree>
    <p:extLst>
      <p:ext uri="{BB962C8B-B14F-4D97-AF65-F5344CB8AC3E}">
        <p14:creationId xmlns:p14="http://schemas.microsoft.com/office/powerpoint/2010/main" val="646022047"/>
      </p:ext>
    </p:extLst>
  </p:cSld>
  <p:clrMapOvr>
    <a:masterClrMapping/>
  </p:clrMapOvr>
  <p:transition spd="slow">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三、测试应用开发实例</a:t>
            </a:r>
          </a:p>
        </p:txBody>
      </p:sp>
      <p:sp>
        <p:nvSpPr>
          <p:cNvPr id="3" name="内容占位符 2"/>
          <p:cNvSpPr>
            <a:spLocks noGrp="1"/>
          </p:cNvSpPr>
          <p:nvPr>
            <p:ph idx="1"/>
          </p:nvPr>
        </p:nvSpPr>
        <p:spPr/>
        <p:txBody>
          <a:bodyPr/>
          <a:lstStyle/>
          <a:p>
            <a:r>
              <a:rPr lang="en-US" altLang="zh-CN" dirty="0"/>
              <a:t>1.</a:t>
            </a:r>
            <a:r>
              <a:rPr lang="zh-CN" altLang="en-US" dirty="0"/>
              <a:t>数字电路</a:t>
            </a:r>
            <a:r>
              <a:rPr lang="en-US" altLang="zh-CN" dirty="0"/>
              <a:t>——</a:t>
            </a:r>
            <a:r>
              <a:rPr lang="zh-CN" altLang="en-US" dirty="0"/>
              <a:t>与门</a:t>
            </a:r>
            <a:r>
              <a:rPr lang="en-US" altLang="zh-CN" dirty="0"/>
              <a:t>74HC08</a:t>
            </a:r>
            <a:r>
              <a:rPr lang="zh-CN" altLang="en-US" dirty="0"/>
              <a:t>测试</a:t>
            </a:r>
            <a:endParaRPr lang="en-US" altLang="zh-CN" dirty="0"/>
          </a:p>
          <a:p>
            <a:r>
              <a:rPr lang="en-US" altLang="zh-CN" dirty="0"/>
              <a:t>2.</a:t>
            </a:r>
            <a:r>
              <a:rPr lang="zh-CN" altLang="en-US" dirty="0"/>
              <a:t>模数转换器（</a:t>
            </a:r>
            <a:r>
              <a:rPr lang="en-US" altLang="zh-CN" dirty="0"/>
              <a:t>ADC</a:t>
            </a:r>
            <a:r>
              <a:rPr lang="zh-CN" altLang="en-US" dirty="0"/>
              <a:t>）测试</a:t>
            </a:r>
            <a:endParaRPr lang="en-US" altLang="zh-CN" dirty="0"/>
          </a:p>
          <a:p>
            <a:pPr marL="0" indent="0">
              <a:buNone/>
            </a:pPr>
            <a:endParaRPr lang="en-US" altLang="zh-CN" dirty="0"/>
          </a:p>
          <a:p>
            <a:endParaRPr lang="zh-CN" altLang="en-US" dirty="0"/>
          </a:p>
        </p:txBody>
      </p:sp>
    </p:spTree>
    <p:extLst>
      <p:ext uri="{BB962C8B-B14F-4D97-AF65-F5344CB8AC3E}">
        <p14:creationId xmlns:p14="http://schemas.microsoft.com/office/powerpoint/2010/main" val="3162760801"/>
      </p:ext>
    </p:extLst>
  </p:cSld>
  <p:clrMapOvr>
    <a:masterClrMapping/>
  </p:clrMapOvr>
  <p:transition spd="slow">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8" name="文本框 7"/>
          <p:cNvSpPr txBox="1"/>
          <p:nvPr/>
        </p:nvSpPr>
        <p:spPr>
          <a:xfrm>
            <a:off x="6109766" y="4221088"/>
            <a:ext cx="2926730" cy="1754326"/>
          </a:xfrm>
          <a:prstGeom prst="rect">
            <a:avLst/>
          </a:prstGeom>
          <a:noFill/>
        </p:spPr>
        <p:txBody>
          <a:bodyPr wrap="square" rtlCol="0" anchor="t">
            <a:spAutoFit/>
          </a:bodyPr>
          <a:lstStyle/>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将所有引脚接地</a:t>
            </a:r>
            <a:endParaRPr lang="en-US" altLang="zh-CN" dirty="0">
              <a:solidFill>
                <a:schemeClr val="tx1"/>
              </a:solidFill>
              <a:effectLst>
                <a:outerShdw blurRad="38100" dist="19050" dir="2700000" algn="tl" rotWithShape="0">
                  <a:schemeClr val="dk1">
                    <a:alpha val="40000"/>
                  </a:schemeClr>
                </a:outerShdw>
              </a:effectLst>
            </a:endParaRP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将电压钳位设置为</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3.0V</a:t>
            </a: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使用PPMU强制</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100uA</a:t>
            </a:r>
            <a:endParaRPr lang="en-US" altLang="zh-CN" dirty="0">
              <a:solidFill>
                <a:schemeClr val="tx1"/>
              </a:solidFill>
              <a:effectLst>
                <a:outerShdw blurRad="38100" dist="19050" dir="2700000" algn="tl" rotWithShape="0">
                  <a:schemeClr val="dk1">
                    <a:alpha val="40000"/>
                  </a:schemeClr>
                </a:outerShdw>
              </a:effectLst>
            </a:endParaRP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测量因此而产生的电压</a:t>
            </a:r>
          </a:p>
        </p:txBody>
      </p:sp>
      <p:sp>
        <p:nvSpPr>
          <p:cNvPr id="13" name="文本框 12"/>
          <p:cNvSpPr txBox="1"/>
          <p:nvPr/>
        </p:nvSpPr>
        <p:spPr>
          <a:xfrm>
            <a:off x="4155390" y="87777"/>
            <a:ext cx="4176266" cy="583565"/>
          </a:xfrm>
          <a:prstGeom prst="rect">
            <a:avLst/>
          </a:prstGeom>
          <a:noFill/>
        </p:spPr>
        <p:txBody>
          <a:bodyPr wrap="square" rtlCol="0" anchor="t">
            <a:spAutoFit/>
          </a:bodyPr>
          <a:lstStyle/>
          <a:p>
            <a:r>
              <a:rPr lang="zh-CN" altLang="en-US" sz="3200" kern="0" dirty="0">
                <a:solidFill>
                  <a:srgbClr val="990000"/>
                </a:solidFill>
                <a:latin typeface="Comic Sans MS" panose="030F0702030302020204" pitchFamily="66" charset="0"/>
                <a:ea typeface="隶书" panose="02010509060101010101" pitchFamily="49" charset="-122"/>
              </a:rPr>
              <a:t>连接性测试方法</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 y="3567430"/>
            <a:ext cx="5693410" cy="265557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0979" y="5740975"/>
            <a:ext cx="1146810" cy="1068705"/>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18" y="692696"/>
            <a:ext cx="5452110" cy="265176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1003" y="2603877"/>
            <a:ext cx="1183005" cy="1113155"/>
          </a:xfrm>
          <a:prstGeom prst="rect">
            <a:avLst/>
          </a:prstGeom>
        </p:spPr>
      </p:pic>
      <p:sp>
        <p:nvSpPr>
          <p:cNvPr id="18" name="文本框 17"/>
          <p:cNvSpPr txBox="1"/>
          <p:nvPr/>
        </p:nvSpPr>
        <p:spPr>
          <a:xfrm>
            <a:off x="6097240" y="1239695"/>
            <a:ext cx="2800350" cy="1754326"/>
          </a:xfrm>
          <a:prstGeom prst="rect">
            <a:avLst/>
          </a:prstGeom>
          <a:noFill/>
        </p:spPr>
        <p:txBody>
          <a:bodyPr wrap="square" rtlCol="0" anchor="t">
            <a:spAutoFit/>
          </a:bodyPr>
          <a:lstStyle/>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将所有引脚接地</a:t>
            </a:r>
            <a:endParaRPr lang="en-US" altLang="zh-CN" dirty="0">
              <a:solidFill>
                <a:schemeClr val="tx1"/>
              </a:solidFill>
              <a:effectLst>
                <a:outerShdw blurRad="38100" dist="19050" dir="2700000" algn="tl" rotWithShape="0">
                  <a:schemeClr val="dk1">
                    <a:alpha val="40000"/>
                  </a:schemeClr>
                </a:outerShdw>
              </a:effectLst>
            </a:endParaRP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将电压钳位设置为3.0V</a:t>
            </a: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使用PPMU强制100uA</a:t>
            </a:r>
            <a:endParaRPr lang="en-US" altLang="zh-CN" dirty="0">
              <a:solidFill>
                <a:schemeClr val="tx1"/>
              </a:solidFill>
              <a:effectLst>
                <a:outerShdw blurRad="38100" dist="19050" dir="2700000" algn="tl" rotWithShape="0">
                  <a:schemeClr val="dk1">
                    <a:alpha val="40000"/>
                  </a:schemeClr>
                </a:outerShdw>
              </a:effectLst>
            </a:endParaRP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测量因此而产生的电压</a:t>
            </a:r>
          </a:p>
        </p:txBody>
      </p:sp>
    </p:spTree>
    <p:extLst>
      <p:ext uri="{BB962C8B-B14F-4D97-AF65-F5344CB8AC3E}">
        <p14:creationId xmlns:p14="http://schemas.microsoft.com/office/powerpoint/2010/main" val="1875128101"/>
      </p:ext>
    </p:extLst>
  </p:cSld>
  <p:clrMapOvr>
    <a:masterClrMapping/>
  </p:clrMapOvr>
  <p:transition spd="slow">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6239209" cy="646331"/>
          </a:xfrm>
          <a:prstGeom prst="rect">
            <a:avLst/>
          </a:prstGeom>
        </p:spPr>
        <p:txBody>
          <a:bodyPr wrap="none">
            <a:spAutoFit/>
          </a:bodyPr>
          <a:lstStyle/>
          <a:p>
            <a:pPr>
              <a:buClr>
                <a:srgbClr val="FFFFFF"/>
              </a:buClr>
              <a:defRPr/>
            </a:pPr>
            <a:r>
              <a:rPr lang="en-US" altLang="zh-CN" sz="36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36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r>
              <a:rPr lang="en-US" altLang="zh-CN" sz="36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36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新建工程</a:t>
            </a:r>
          </a:p>
        </p:txBody>
      </p:sp>
      <p:sp>
        <p:nvSpPr>
          <p:cNvPr id="21" name="文本框 20"/>
          <p:cNvSpPr txBox="1"/>
          <p:nvPr/>
        </p:nvSpPr>
        <p:spPr>
          <a:xfrm>
            <a:off x="569595" y="4940935"/>
            <a:ext cx="8053070" cy="1599565"/>
          </a:xfrm>
          <a:prstGeom prst="rect">
            <a:avLst/>
          </a:prstGeom>
          <a:noFill/>
        </p:spPr>
        <p:txBody>
          <a:bodyPr wrap="square" rtlCol="0" anchor="t">
            <a:spAutoFit/>
          </a:bodyPr>
          <a:lstStyle/>
          <a:p>
            <a:r>
              <a:rPr lang="en-US" altLang="zh-CN" sz="2000" dirty="0">
                <a:effectLst>
                  <a:outerShdw blurRad="38100" dist="19050" dir="2700000" algn="tl" rotWithShape="0">
                    <a:schemeClr val="dk1">
                      <a:alpha val="40000"/>
                    </a:schemeClr>
                  </a:outerShdw>
                </a:effectLst>
              </a:rPr>
              <a:t>1</a:t>
            </a:r>
            <a:r>
              <a:rPr lang="zh-CN" altLang="en-US" sz="2000" dirty="0">
                <a:effectLst>
                  <a:outerShdw blurRad="38100" dist="19050" dir="2700000" algn="tl" rotWithShape="0">
                    <a:schemeClr val="dk1">
                      <a:alpha val="40000"/>
                    </a:schemeClr>
                  </a:outerShdw>
                </a:effectLst>
              </a:rPr>
              <a:t>、</a:t>
            </a:r>
            <a:r>
              <a:rPr lang="zh-CN" sz="2000" dirty="0">
                <a:effectLst>
                  <a:outerShdw blurRad="38100" dist="19050" dir="2700000" algn="tl" rotWithShape="0">
                    <a:schemeClr val="dk1">
                      <a:alpha val="40000"/>
                    </a:schemeClr>
                  </a:outerShdw>
                </a:effectLst>
              </a:rPr>
              <a:t>打开</a:t>
            </a:r>
            <a:r>
              <a:rPr lang="en-US" altLang="zh-CN" sz="2000" dirty="0">
                <a:effectLst>
                  <a:outerShdw blurRad="38100" dist="19050" dir="2700000" algn="tl" rotWithShape="0">
                    <a:schemeClr val="dk1">
                      <a:alpha val="40000"/>
                    </a:schemeClr>
                  </a:outerShdw>
                </a:effectLst>
              </a:rPr>
              <a:t>“</a:t>
            </a:r>
            <a:r>
              <a:rPr lang="zh-CN" altLang="en-US" sz="2000" dirty="0">
                <a:effectLst>
                  <a:outerShdw blurRad="38100" dist="19050" dir="2700000" algn="tl" rotWithShape="0">
                    <a:schemeClr val="dk1">
                      <a:alpha val="40000"/>
                    </a:schemeClr>
                  </a:outerShdw>
                </a:effectLst>
              </a:rPr>
              <a:t>集成电路测试系统</a:t>
            </a:r>
            <a:r>
              <a:rPr lang="en-US" altLang="zh-CN" sz="2000" dirty="0">
                <a:effectLst>
                  <a:outerShdw blurRad="38100" dist="19050" dir="2700000" algn="tl" rotWithShape="0">
                    <a:schemeClr val="dk1">
                      <a:alpha val="40000"/>
                    </a:schemeClr>
                  </a:outerShdw>
                </a:effectLst>
              </a:rPr>
              <a:t>”</a:t>
            </a:r>
            <a:r>
              <a:rPr lang="zh-CN" altLang="en-US" sz="2000" dirty="0">
                <a:effectLst>
                  <a:outerShdw blurRad="38100" dist="19050" dir="2700000" algn="tl" rotWithShape="0">
                    <a:schemeClr val="dk1">
                      <a:alpha val="40000"/>
                    </a:schemeClr>
                  </a:outerShdw>
                </a:effectLst>
              </a:rPr>
              <a:t>，选择工具栏中的</a:t>
            </a:r>
            <a:r>
              <a:rPr lang="en-US" altLang="zh-CN" sz="2000" dirty="0">
                <a:effectLst>
                  <a:outerShdw blurRad="38100" dist="19050" dir="2700000" algn="tl" rotWithShape="0">
                    <a:schemeClr val="dk1">
                      <a:alpha val="40000"/>
                    </a:schemeClr>
                  </a:outerShdw>
                </a:effectLst>
              </a:rPr>
              <a:t>“</a:t>
            </a:r>
            <a:r>
              <a:rPr lang="zh-CN" altLang="en-US" sz="2000" dirty="0">
                <a:effectLst>
                  <a:outerShdw blurRad="38100" dist="19050" dir="2700000" algn="tl" rotWithShape="0">
                    <a:schemeClr val="dk1">
                      <a:alpha val="40000"/>
                    </a:schemeClr>
                  </a:outerShdw>
                </a:effectLst>
              </a:rPr>
              <a:t>新建项目</a:t>
            </a:r>
            <a:r>
              <a:rPr lang="en-US" altLang="zh-CN" sz="2000" dirty="0">
                <a:effectLst>
                  <a:outerShdw blurRad="38100" dist="19050" dir="2700000" algn="tl" rotWithShape="0">
                    <a:schemeClr val="dk1">
                      <a:alpha val="40000"/>
                    </a:schemeClr>
                  </a:outerShdw>
                </a:effectLst>
              </a:rPr>
              <a:t>”</a:t>
            </a:r>
            <a:r>
              <a:rPr lang="zh-CN" altLang="en-US" sz="2000" dirty="0">
                <a:effectLst>
                  <a:outerShdw blurRad="38100" dist="19050" dir="2700000" algn="tl" rotWithShape="0">
                    <a:schemeClr val="dk1">
                      <a:alpha val="40000"/>
                    </a:schemeClr>
                  </a:outerShdw>
                </a:effectLst>
              </a:rPr>
              <a:t>；</a:t>
            </a:r>
          </a:p>
          <a:p>
            <a:r>
              <a:rPr lang="en-US" altLang="zh-CN" sz="2000" dirty="0">
                <a:effectLst>
                  <a:outerShdw blurRad="38100" dist="19050" dir="2700000" algn="tl" rotWithShape="0">
                    <a:schemeClr val="dk1">
                      <a:alpha val="40000"/>
                    </a:schemeClr>
                  </a:outerShdw>
                </a:effectLst>
              </a:rPr>
              <a:t>2</a:t>
            </a:r>
            <a:r>
              <a:rPr lang="zh-CN" altLang="en-US" sz="2000" dirty="0">
                <a:effectLst>
                  <a:outerShdw blurRad="38100" dist="19050" dir="2700000" algn="tl" rotWithShape="0">
                    <a:schemeClr val="dk1">
                      <a:alpha val="40000"/>
                    </a:schemeClr>
                  </a:outerShdw>
                </a:effectLst>
              </a:rPr>
              <a:t>、打开</a:t>
            </a:r>
            <a:r>
              <a:rPr lang="en-US" altLang="zh-CN" sz="2000" dirty="0">
                <a:effectLst>
                  <a:outerShdw blurRad="38100" dist="19050" dir="2700000" algn="tl" rotWithShape="0">
                    <a:schemeClr val="dk1">
                      <a:alpha val="40000"/>
                    </a:schemeClr>
                  </a:outerShdw>
                </a:effectLst>
              </a:rPr>
              <a:t>“</a:t>
            </a:r>
            <a:r>
              <a:rPr lang="zh-CN" altLang="en-US" sz="2000" dirty="0">
                <a:effectLst>
                  <a:outerShdw blurRad="38100" dist="19050" dir="2700000" algn="tl" rotWithShape="0">
                    <a:schemeClr val="dk1">
                      <a:alpha val="40000"/>
                    </a:schemeClr>
                  </a:outerShdw>
                </a:effectLst>
              </a:rPr>
              <a:t>集成电路测试系统</a:t>
            </a:r>
            <a:r>
              <a:rPr lang="en-US" altLang="zh-CN" sz="2000" dirty="0">
                <a:effectLst>
                  <a:outerShdw blurRad="38100" dist="19050" dir="2700000" algn="tl" rotWithShape="0">
                    <a:schemeClr val="dk1">
                      <a:alpha val="40000"/>
                    </a:schemeClr>
                  </a:outerShdw>
                </a:effectLst>
              </a:rPr>
              <a:t>”</a:t>
            </a:r>
            <a:r>
              <a:rPr lang="zh-CN" altLang="en-US" sz="2000" dirty="0">
                <a:effectLst>
                  <a:outerShdw blurRad="38100" dist="19050" dir="2700000" algn="tl" rotWithShape="0">
                    <a:schemeClr val="dk1">
                      <a:alpha val="40000"/>
                    </a:schemeClr>
                  </a:outerShdw>
                </a:effectLst>
              </a:rPr>
              <a:t>，点击菜单栏的</a:t>
            </a:r>
            <a:r>
              <a:rPr lang="en-US" altLang="zh-CN" sz="2000" dirty="0">
                <a:effectLst>
                  <a:outerShdw blurRad="38100" dist="19050" dir="2700000" algn="tl" rotWithShape="0">
                    <a:schemeClr val="dk1">
                      <a:alpha val="40000"/>
                    </a:schemeClr>
                  </a:outerShdw>
                </a:effectLst>
              </a:rPr>
              <a:t>“</a:t>
            </a:r>
            <a:r>
              <a:rPr lang="zh-CN" altLang="en-US" sz="2000" dirty="0">
                <a:effectLst>
                  <a:outerShdw blurRad="38100" dist="19050" dir="2700000" algn="tl" rotWithShape="0">
                    <a:schemeClr val="dk1">
                      <a:alpha val="40000"/>
                    </a:schemeClr>
                  </a:outerShdw>
                </a:effectLst>
              </a:rPr>
              <a:t>测试工程</a:t>
            </a:r>
            <a:r>
              <a:rPr lang="en-US" altLang="zh-CN" sz="2000" dirty="0">
                <a:effectLst>
                  <a:outerShdw blurRad="38100" dist="19050" dir="2700000" algn="tl" rotWithShape="0">
                    <a:schemeClr val="dk1">
                      <a:alpha val="40000"/>
                    </a:schemeClr>
                  </a:outerShdw>
                </a:effectLst>
              </a:rPr>
              <a:t>”</a:t>
            </a:r>
            <a:r>
              <a:rPr lang="zh-CN" altLang="en-US" sz="2000" dirty="0">
                <a:effectLst>
                  <a:outerShdw blurRad="38100" dist="19050" dir="2700000" algn="tl" rotWithShape="0">
                    <a:schemeClr val="dk1">
                      <a:alpha val="40000"/>
                    </a:schemeClr>
                  </a:outerShdw>
                </a:effectLst>
              </a:rPr>
              <a:t>，选择该菜单栏下的</a:t>
            </a:r>
            <a:r>
              <a:rPr lang="en-US" altLang="zh-CN" sz="2000" dirty="0">
                <a:effectLst>
                  <a:outerShdw blurRad="38100" dist="19050" dir="2700000" algn="tl" rotWithShape="0">
                    <a:schemeClr val="dk1">
                      <a:alpha val="40000"/>
                    </a:schemeClr>
                  </a:outerShdw>
                </a:effectLst>
              </a:rPr>
              <a:t>“</a:t>
            </a:r>
            <a:r>
              <a:rPr lang="zh-CN" altLang="en-US" sz="2000" dirty="0">
                <a:effectLst>
                  <a:outerShdw blurRad="38100" dist="19050" dir="2700000" algn="tl" rotWithShape="0">
                    <a:schemeClr val="dk1">
                      <a:alpha val="40000"/>
                    </a:schemeClr>
                  </a:outerShdw>
                </a:effectLst>
              </a:rPr>
              <a:t>新建项目</a:t>
            </a:r>
            <a:r>
              <a:rPr lang="en-US" altLang="zh-CN" sz="2000" dirty="0">
                <a:effectLst>
                  <a:outerShdw blurRad="38100" dist="19050" dir="2700000" algn="tl" rotWithShape="0">
                    <a:schemeClr val="dk1">
                      <a:alpha val="40000"/>
                    </a:schemeClr>
                  </a:outerShdw>
                </a:effectLst>
              </a:rPr>
              <a:t>”</a:t>
            </a:r>
            <a:r>
              <a:rPr lang="zh-CN" altLang="en-US" sz="2000" dirty="0">
                <a:effectLst>
                  <a:outerShdw blurRad="38100" dist="19050" dir="2700000" algn="tl" rotWithShape="0">
                    <a:schemeClr val="dk1">
                      <a:alpha val="40000"/>
                    </a:schemeClr>
                  </a:outerShdw>
                </a:effectLst>
              </a:rPr>
              <a:t>；</a:t>
            </a:r>
          </a:p>
          <a:p>
            <a:endParaRPr lang="zh-CN" altLang="en-US" sz="2000" dirty="0">
              <a:effectLst>
                <a:outerShdw blurRad="38100" dist="19050" dir="2700000" algn="tl" rotWithShape="0">
                  <a:schemeClr val="dk1">
                    <a:alpha val="40000"/>
                  </a:schemeClr>
                </a:outerShdw>
              </a:effectLst>
            </a:endParaRPr>
          </a:p>
          <a:p>
            <a:pPr algn="ctr"/>
            <a:r>
              <a:rPr lang="zh-CN" altLang="en-US" dirty="0">
                <a:solidFill>
                  <a:srgbClr val="C00000"/>
                </a:solidFill>
                <a:effectLst>
                  <a:outerShdw blurRad="38100" dist="19050" dir="2700000" algn="tl" rotWithShape="0">
                    <a:schemeClr val="dk1">
                      <a:alpha val="40000"/>
                    </a:schemeClr>
                  </a:outerShdw>
                </a:effectLst>
              </a:rPr>
              <a:t>本实验测试工程名：</a:t>
            </a:r>
            <a:r>
              <a:rPr lang="en-US" altLang="zh-CN" dirty="0">
                <a:solidFill>
                  <a:srgbClr val="C00000"/>
                </a:solidFill>
                <a:effectLst>
                  <a:outerShdw blurRad="38100" dist="19050" dir="2700000" algn="tl" rotWithShape="0">
                    <a:schemeClr val="dk1">
                      <a:alpha val="40000"/>
                    </a:schemeClr>
                  </a:outerShdw>
                </a:effectLst>
              </a:rPr>
              <a:t>74HC08</a:t>
            </a:r>
          </a:p>
        </p:txBody>
      </p:sp>
      <p:pic>
        <p:nvPicPr>
          <p:cNvPr id="3" name="图片 2"/>
          <p:cNvPicPr>
            <a:picLocks noChangeAspect="1"/>
          </p:cNvPicPr>
          <p:nvPr/>
        </p:nvPicPr>
        <p:blipFill>
          <a:blip r:embed="rId3"/>
          <a:stretch>
            <a:fillRect/>
          </a:stretch>
        </p:blipFill>
        <p:spPr>
          <a:xfrm>
            <a:off x="1835785" y="1124585"/>
            <a:ext cx="5588635" cy="3785870"/>
          </a:xfrm>
          <a:prstGeom prst="rect">
            <a:avLst/>
          </a:prstGeom>
        </p:spPr>
      </p:pic>
      <p:pic>
        <p:nvPicPr>
          <p:cNvPr id="7" name="图片 -2147482551"/>
          <p:cNvPicPr>
            <a:picLocks noChangeAspect="1"/>
          </p:cNvPicPr>
          <p:nvPr/>
        </p:nvPicPr>
        <p:blipFill>
          <a:blip r:embed="rId4"/>
          <a:srcRect l="30649" t="25499" r="31082" b="33519"/>
          <a:stretch>
            <a:fillRect/>
          </a:stretch>
        </p:blipFill>
        <p:spPr>
          <a:xfrm>
            <a:off x="2555875" y="2132965"/>
            <a:ext cx="2951480" cy="1734820"/>
          </a:xfrm>
          <a:prstGeom prst="rect">
            <a:avLst/>
          </a:prstGeom>
          <a:noFill/>
          <a:ln w="9525">
            <a:noFill/>
          </a:ln>
        </p:spPr>
      </p:pic>
      <p:pic>
        <p:nvPicPr>
          <p:cNvPr id="14" name="图片 13"/>
          <p:cNvPicPr>
            <a:picLocks noChangeAspect="1"/>
          </p:cNvPicPr>
          <p:nvPr/>
        </p:nvPicPr>
        <p:blipFill rotWithShape="1">
          <a:blip r:embed="rId5"/>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150092765"/>
      </p:ext>
    </p:extLst>
  </p:cSld>
  <p:clrMapOvr>
    <a:masterClrMapping/>
  </p:clrMapOvr>
  <p:transition spd="slow">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5528945" cy="706755"/>
          </a:xfrm>
          <a:prstGeom prst="rect">
            <a:avLst/>
          </a:prstGeom>
        </p:spPr>
        <p:txBody>
          <a:bodyPr wrap="none">
            <a:spAutoFit/>
          </a:bodyPr>
          <a:lstStyle/>
          <a:p>
            <a:pPr>
              <a:buClr>
                <a:srgbClr val="FFFFFF"/>
              </a:buClr>
              <a:defRPr/>
            </a:pPr>
            <a:r>
              <a:rPr 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四、实验步骤</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新建项目</a:t>
            </a:r>
          </a:p>
        </p:txBody>
      </p:sp>
      <p:sp>
        <p:nvSpPr>
          <p:cNvPr id="21" name="文本框 20"/>
          <p:cNvSpPr txBox="1"/>
          <p:nvPr/>
        </p:nvSpPr>
        <p:spPr>
          <a:xfrm>
            <a:off x="545465" y="5229200"/>
            <a:ext cx="8053070" cy="1198880"/>
          </a:xfrm>
          <a:prstGeom prst="rect">
            <a:avLst/>
          </a:prstGeom>
          <a:noFill/>
        </p:spPr>
        <p:txBody>
          <a:bodyPr wrap="square" rtlCol="0" anchor="t">
            <a:spAutoFit/>
          </a:bodyPr>
          <a:lstStyle/>
          <a:p>
            <a:r>
              <a:rPr lang="en-US" altLang="zh-CN" sz="2400" dirty="0">
                <a:solidFill>
                  <a:schemeClr val="tx1"/>
                </a:solidFill>
                <a:effectLst>
                  <a:outerShdw blurRad="38100" dist="19050" dir="2700000" algn="tl" rotWithShape="0">
                    <a:schemeClr val="dk1">
                      <a:alpha val="40000"/>
                    </a:schemeClr>
                  </a:outerShdw>
                </a:effectLst>
              </a:rPr>
              <a:t>1</a:t>
            </a:r>
            <a:r>
              <a:rPr lang="zh-CN" altLang="en-US" sz="2400" dirty="0">
                <a:solidFill>
                  <a:schemeClr val="tx1"/>
                </a:solidFill>
                <a:effectLst>
                  <a:outerShdw blurRad="38100" dist="19050" dir="2700000" algn="tl" rotWithShape="0">
                    <a:schemeClr val="dk1">
                      <a:alpha val="40000"/>
                    </a:schemeClr>
                  </a:outerShdw>
                </a:effectLst>
              </a:rPr>
              <a:t>、新建项目完成之后，会自动生成一些空白表格如</a:t>
            </a:r>
            <a:r>
              <a:rPr lang="en-US" altLang="zh-CN" sz="2400" dirty="0">
                <a:solidFill>
                  <a:schemeClr val="tx1"/>
                </a:solidFill>
                <a:effectLst>
                  <a:outerShdw blurRad="38100" dist="19050" dir="2700000" algn="tl" rotWithShape="0">
                    <a:schemeClr val="dk1">
                      <a:alpha val="40000"/>
                    </a:schemeClr>
                  </a:outerShdw>
                </a:effectLst>
              </a:rPr>
              <a:t>“Pin Map”</a:t>
            </a:r>
            <a:r>
              <a:rPr lang="zh-CN" altLang="en-US" sz="2400" dirty="0">
                <a:solidFill>
                  <a:schemeClr val="tx1"/>
                </a:solidFill>
                <a:effectLst>
                  <a:outerShdw blurRad="38100" dist="19050" dir="2700000" algn="tl" rotWithShape="0">
                    <a:schemeClr val="dk1">
                      <a:alpha val="40000"/>
                    </a:schemeClr>
                  </a:outerShdw>
                </a:effectLst>
              </a:rPr>
              <a:t>、</a:t>
            </a:r>
            <a:r>
              <a:rPr lang="en-US" altLang="zh-CN" sz="2400" dirty="0">
                <a:solidFill>
                  <a:schemeClr val="tx1"/>
                </a:solidFill>
                <a:effectLst>
                  <a:outerShdw blurRad="38100" dist="19050" dir="2700000" algn="tl" rotWithShape="0">
                    <a:schemeClr val="dk1">
                      <a:alpha val="40000"/>
                    </a:schemeClr>
                  </a:outerShdw>
                </a:effectLst>
              </a:rPr>
              <a:t>“channel map”</a:t>
            </a:r>
            <a:r>
              <a:rPr lang="zh-CN" altLang="en-US" sz="2400" dirty="0">
                <a:solidFill>
                  <a:schemeClr val="tx1"/>
                </a:solidFill>
                <a:effectLst>
                  <a:outerShdw blurRad="38100" dist="19050" dir="2700000" algn="tl" rotWithShape="0">
                    <a:schemeClr val="dk1">
                      <a:alpha val="40000"/>
                    </a:schemeClr>
                  </a:outerShdw>
                </a:effectLst>
              </a:rPr>
              <a:t>、</a:t>
            </a:r>
            <a:r>
              <a:rPr lang="en-US" altLang="zh-CN" sz="2400" dirty="0">
                <a:solidFill>
                  <a:schemeClr val="tx1"/>
                </a:solidFill>
                <a:effectLst>
                  <a:outerShdw blurRad="38100" dist="19050" dir="2700000" algn="tl" rotWithShape="0">
                    <a:schemeClr val="dk1">
                      <a:alpha val="40000"/>
                    </a:schemeClr>
                  </a:outerShdw>
                </a:effectLst>
              </a:rPr>
              <a:t>“test instance”</a:t>
            </a:r>
            <a:r>
              <a:rPr lang="zh-CN" altLang="en-US" sz="2400" dirty="0">
                <a:solidFill>
                  <a:schemeClr val="tx1"/>
                </a:solidFill>
                <a:effectLst>
                  <a:outerShdw blurRad="38100" dist="19050" dir="2700000" algn="tl" rotWithShape="0">
                    <a:schemeClr val="dk1">
                      <a:alpha val="40000"/>
                    </a:schemeClr>
                  </a:outerShdw>
                </a:effectLst>
              </a:rPr>
              <a:t>、</a:t>
            </a:r>
            <a:r>
              <a:rPr lang="en-US" altLang="zh-CN" sz="2400" dirty="0">
                <a:solidFill>
                  <a:schemeClr val="tx1"/>
                </a:solidFill>
                <a:effectLst>
                  <a:outerShdw blurRad="38100" dist="19050" dir="2700000" algn="tl" rotWithShape="0">
                    <a:schemeClr val="dk1">
                      <a:alpha val="40000"/>
                    </a:schemeClr>
                  </a:outerShdw>
                </a:effectLst>
              </a:rPr>
              <a:t>“flow table”</a:t>
            </a:r>
            <a:r>
              <a:rPr lang="zh-CN" altLang="en-US" sz="2400" dirty="0">
                <a:solidFill>
                  <a:schemeClr val="tx1"/>
                </a:solidFill>
                <a:effectLst>
                  <a:outerShdw blurRad="38100" dist="19050" dir="2700000" algn="tl" rotWithShape="0">
                    <a:schemeClr val="dk1">
                      <a:alpha val="40000"/>
                    </a:schemeClr>
                  </a:outerShdw>
                </a:effectLst>
              </a:rPr>
              <a:t>和</a:t>
            </a:r>
            <a:r>
              <a:rPr lang="en-US" altLang="zh-CN" sz="2400" dirty="0">
                <a:solidFill>
                  <a:schemeClr val="tx1"/>
                </a:solidFill>
                <a:effectLst>
                  <a:outerShdw blurRad="38100" dist="19050" dir="2700000" algn="tl" rotWithShape="0">
                    <a:schemeClr val="dk1">
                      <a:alpha val="40000"/>
                    </a:schemeClr>
                  </a:outerShdw>
                </a:effectLst>
              </a:rPr>
              <a:t>“global Specs”</a:t>
            </a:r>
            <a:r>
              <a:rPr lang="zh-CN" altLang="en-US" sz="2400" dirty="0">
                <a:solidFill>
                  <a:schemeClr val="tx1"/>
                </a:solidFill>
                <a:effectLst>
                  <a:outerShdw blurRad="38100" dist="19050" dir="2700000" algn="tl" rotWithShape="0">
                    <a:schemeClr val="dk1">
                      <a:alpha val="40000"/>
                    </a:schemeClr>
                  </a:outerShdw>
                </a:effectLst>
              </a:rPr>
              <a:t>表格等。</a:t>
            </a:r>
          </a:p>
        </p:txBody>
      </p:sp>
      <p:pic>
        <p:nvPicPr>
          <p:cNvPr id="8" name="图片 7"/>
          <p:cNvPicPr>
            <a:picLocks noChangeAspect="1"/>
          </p:cNvPicPr>
          <p:nvPr/>
        </p:nvPicPr>
        <p:blipFill>
          <a:blip r:embed="rId3"/>
          <a:stretch>
            <a:fillRect/>
          </a:stretch>
        </p:blipFill>
        <p:spPr>
          <a:xfrm>
            <a:off x="899795" y="1235710"/>
            <a:ext cx="7037705" cy="3747135"/>
          </a:xfrm>
          <a:prstGeom prst="rect">
            <a:avLst/>
          </a:prstGeom>
        </p:spPr>
      </p:pic>
      <p:pic>
        <p:nvPicPr>
          <p:cNvPr id="13" name="图片 12"/>
          <p:cNvPicPr>
            <a:picLocks noChangeAspect="1"/>
          </p:cNvPicPr>
          <p:nvPr/>
        </p:nvPicPr>
        <p:blipFill rotWithShape="1">
          <a:blip r:embed="rId4"/>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999827148"/>
      </p:ext>
    </p:extLst>
  </p:cSld>
  <p:clrMapOvr>
    <a:masterClrMapping/>
  </p:clrMapOvr>
  <p:transition spd="slow">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6668813"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en-US" altLang="zh-CN" sz="4000" b="1"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Pin Map</a:t>
            </a:r>
          </a:p>
        </p:txBody>
      </p:sp>
      <p:sp>
        <p:nvSpPr>
          <p:cNvPr id="21" name="文本框 20"/>
          <p:cNvSpPr txBox="1"/>
          <p:nvPr/>
        </p:nvSpPr>
        <p:spPr>
          <a:xfrm>
            <a:off x="5631180" y="1196975"/>
            <a:ext cx="3512820" cy="1938020"/>
          </a:xfrm>
          <a:prstGeom prst="rect">
            <a:avLst/>
          </a:prstGeom>
          <a:noFill/>
        </p:spPr>
        <p:txBody>
          <a:bodyPr wrap="square" rtlCol="0" anchor="t">
            <a:spAutoFit/>
          </a:bodyPr>
          <a:lstStyle/>
          <a:p>
            <a:r>
              <a:rPr lang="zh-CN" altLang="en-US" sz="2400">
                <a:solidFill>
                  <a:schemeClr val="tx1"/>
                </a:solidFill>
                <a:effectLst>
                  <a:outerShdw blurRad="38100" dist="19050" dir="2700000" algn="tl" rotWithShape="0">
                    <a:schemeClr val="dk1">
                      <a:alpha val="40000"/>
                    </a:schemeClr>
                  </a:outerShdw>
                </a:effectLst>
              </a:rPr>
              <a:t>打开</a:t>
            </a:r>
            <a:r>
              <a:rPr lang="en-US" altLang="zh-CN" sz="2400">
                <a:solidFill>
                  <a:schemeClr val="tx1"/>
                </a:solidFill>
                <a:effectLst>
                  <a:outerShdw blurRad="38100" dist="19050" dir="2700000" algn="tl" rotWithShape="0">
                    <a:schemeClr val="dk1">
                      <a:alpha val="40000"/>
                    </a:schemeClr>
                  </a:outerShdw>
                </a:effectLst>
              </a:rPr>
              <a:t>“Pin Map”</a:t>
            </a:r>
            <a:r>
              <a:rPr lang="zh-CN" altLang="en-US" sz="2400">
                <a:solidFill>
                  <a:schemeClr val="tx1"/>
                </a:solidFill>
                <a:effectLst>
                  <a:outerShdw blurRad="38100" dist="19050" dir="2700000" algn="tl" rotWithShape="0">
                    <a:schemeClr val="dk1">
                      <a:alpha val="40000"/>
                    </a:schemeClr>
                  </a:outerShdw>
                </a:effectLst>
              </a:rPr>
              <a:t>表格，点击</a:t>
            </a:r>
            <a:r>
              <a:rPr lang="en-US" altLang="zh-CN" sz="2400">
                <a:solidFill>
                  <a:schemeClr val="tx1"/>
                </a:solidFill>
                <a:effectLst>
                  <a:outerShdw blurRad="38100" dist="19050" dir="2700000" algn="tl" rotWithShape="0">
                    <a:schemeClr val="dk1">
                      <a:alpha val="40000"/>
                    </a:schemeClr>
                  </a:outerShdw>
                </a:effectLst>
              </a:rPr>
              <a:t>“+”</a:t>
            </a:r>
            <a:r>
              <a:rPr lang="zh-CN" altLang="en-US" sz="2400">
                <a:solidFill>
                  <a:schemeClr val="tx1"/>
                </a:solidFill>
                <a:effectLst>
                  <a:outerShdw blurRad="38100" dist="19050" dir="2700000" algn="tl" rotWithShape="0">
                    <a:schemeClr val="dk1">
                      <a:alpha val="40000"/>
                    </a:schemeClr>
                  </a:outerShdw>
                </a:effectLst>
              </a:rPr>
              <a:t>，设置插入</a:t>
            </a:r>
            <a:r>
              <a:rPr lang="en-US" altLang="zh-CN" sz="2400">
                <a:solidFill>
                  <a:schemeClr val="tx1"/>
                </a:solidFill>
                <a:effectLst>
                  <a:outerShdw blurRad="38100" dist="19050" dir="2700000" algn="tl" rotWithShape="0">
                    <a:schemeClr val="dk1">
                      <a:alpha val="40000"/>
                    </a:schemeClr>
                  </a:outerShdw>
                </a:effectLst>
              </a:rPr>
              <a:t>DUT</a:t>
            </a:r>
            <a:r>
              <a:rPr lang="zh-CN" altLang="en-US" sz="2400">
                <a:solidFill>
                  <a:schemeClr val="tx1"/>
                </a:solidFill>
                <a:effectLst>
                  <a:outerShdw blurRad="38100" dist="19050" dir="2700000" algn="tl" rotWithShape="0">
                    <a:schemeClr val="dk1">
                      <a:alpha val="40000"/>
                    </a:schemeClr>
                  </a:outerShdw>
                </a:effectLst>
              </a:rPr>
              <a:t>的通道名称，如右图所示：管脚名称可参照芯片手册，如下图所示：</a:t>
            </a:r>
          </a:p>
        </p:txBody>
      </p:sp>
      <p:pic>
        <p:nvPicPr>
          <p:cNvPr id="12" name="图片 11"/>
          <p:cNvPicPr>
            <a:picLocks noChangeAspect="1"/>
          </p:cNvPicPr>
          <p:nvPr/>
        </p:nvPicPr>
        <p:blipFill>
          <a:blip r:embed="rId3"/>
          <a:stretch>
            <a:fillRect/>
          </a:stretch>
        </p:blipFill>
        <p:spPr>
          <a:xfrm>
            <a:off x="251460" y="1124585"/>
            <a:ext cx="5280660" cy="2738120"/>
          </a:xfrm>
          <a:prstGeom prst="rect">
            <a:avLst/>
          </a:prstGeom>
        </p:spPr>
      </p:pic>
      <p:pic>
        <p:nvPicPr>
          <p:cNvPr id="13" name="图片 12"/>
          <p:cNvPicPr>
            <a:picLocks noChangeAspect="1"/>
          </p:cNvPicPr>
          <p:nvPr/>
        </p:nvPicPr>
        <p:blipFill>
          <a:blip r:embed="rId4"/>
          <a:stretch>
            <a:fillRect/>
          </a:stretch>
        </p:blipFill>
        <p:spPr>
          <a:xfrm>
            <a:off x="107950" y="3862705"/>
            <a:ext cx="1783080" cy="2202180"/>
          </a:xfrm>
          <a:prstGeom prst="rect">
            <a:avLst/>
          </a:prstGeom>
        </p:spPr>
      </p:pic>
      <p:pic>
        <p:nvPicPr>
          <p:cNvPr id="14" name="图片 13"/>
          <p:cNvPicPr>
            <a:picLocks noChangeAspect="1"/>
          </p:cNvPicPr>
          <p:nvPr/>
        </p:nvPicPr>
        <p:blipFill>
          <a:blip r:embed="rId5"/>
          <a:srcRect r="22888" b="-63"/>
          <a:stretch>
            <a:fillRect/>
          </a:stretch>
        </p:blipFill>
        <p:spPr>
          <a:xfrm>
            <a:off x="1764030" y="3862705"/>
            <a:ext cx="3315970" cy="2016125"/>
          </a:xfrm>
          <a:prstGeom prst="rect">
            <a:avLst/>
          </a:prstGeom>
        </p:spPr>
      </p:pic>
      <p:sp>
        <p:nvSpPr>
          <p:cNvPr id="15" name="文本框 14"/>
          <p:cNvSpPr txBox="1"/>
          <p:nvPr/>
        </p:nvSpPr>
        <p:spPr>
          <a:xfrm>
            <a:off x="5631180" y="4941570"/>
            <a:ext cx="3191510" cy="922020"/>
          </a:xfrm>
          <a:prstGeom prst="rect">
            <a:avLst/>
          </a:prstGeom>
          <a:noFill/>
        </p:spPr>
        <p:txBody>
          <a:bodyPr wrap="square" rtlCol="0" anchor="t">
            <a:spAutoFit/>
          </a:bodyPr>
          <a:lstStyle/>
          <a:p>
            <a:r>
              <a:rPr lang="zh-CN" altLang="en-US"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sym typeface="+mn-ea"/>
              </a:rPr>
              <a:t>注</a:t>
            </a:r>
            <a:r>
              <a:rPr lang="en-US" altLang="zh-CN"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sym typeface="+mn-ea"/>
              </a:rPr>
              <a:t>2</a:t>
            </a:r>
            <a:r>
              <a:rPr lang="zh-CN" altLang="zh-CN"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sym typeface="+mn-ea"/>
              </a:rPr>
              <a:t>：</a:t>
            </a:r>
            <a:r>
              <a:rPr lang="en-US" altLang="zh-CN"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sym typeface="+mn-ea"/>
              </a:rPr>
              <a:t>Pin </a:t>
            </a:r>
            <a:r>
              <a:rPr lang="zh-CN" altLang="zh-CN"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sym typeface="+mn-ea"/>
              </a:rPr>
              <a:t>和</a:t>
            </a:r>
            <a:r>
              <a:rPr lang="en-US" altLang="zh-CN"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sym typeface="+mn-ea"/>
              </a:rPr>
              <a:t> pin group names</a:t>
            </a:r>
            <a:r>
              <a:rPr lang="zh-CN" altLang="zh-CN"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sym typeface="+mn-ea"/>
              </a:rPr>
              <a:t>区分大小写，以字母、下划线开头</a:t>
            </a:r>
            <a:endParaRPr lang="zh-CN" altLang="en-US"/>
          </a:p>
        </p:txBody>
      </p:sp>
      <p:sp>
        <p:nvSpPr>
          <p:cNvPr id="16" name="文本框 15"/>
          <p:cNvSpPr txBox="1"/>
          <p:nvPr/>
        </p:nvSpPr>
        <p:spPr>
          <a:xfrm>
            <a:off x="5631180" y="3573145"/>
            <a:ext cx="3435985" cy="922020"/>
          </a:xfrm>
          <a:prstGeom prst="rect">
            <a:avLst/>
          </a:prstGeom>
          <a:noFill/>
        </p:spPr>
        <p:txBody>
          <a:bodyPr wrap="square" rtlCol="0" anchor="t">
            <a:spAutoFit/>
          </a:bodyPr>
          <a:lstStyle/>
          <a:p>
            <a:r>
              <a:rPr lang="zh-CN" altLang="en-US"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注</a:t>
            </a:r>
            <a:r>
              <a:rPr lang="en-US" altLang="zh-CN"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1</a:t>
            </a:r>
            <a:r>
              <a:rPr lang="zh-CN" altLang="en-US"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：管脚</a:t>
            </a:r>
            <a:r>
              <a:rPr lang="en-US" altLang="zh-CN"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GND</a:t>
            </a:r>
            <a:r>
              <a:rPr lang="zh-CN" altLang="en-US"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在</a:t>
            </a:r>
            <a:r>
              <a:rPr lang="en-US" altLang="zh-CN"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DIB</a:t>
            </a:r>
            <a:r>
              <a:rPr lang="zh-CN" altLang="en-US"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板上直接通过外部连线接地，因而创建的管脚列表中不包含</a:t>
            </a:r>
            <a:r>
              <a:rPr lang="en-US" altLang="zh-CN" dirty="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GND</a:t>
            </a:r>
            <a:endParaRPr lang="zh-CN" altLang="en-US" dirty="0"/>
          </a:p>
        </p:txBody>
      </p:sp>
      <p:pic>
        <p:nvPicPr>
          <p:cNvPr id="18" name="图片 17"/>
          <p:cNvPicPr>
            <a:picLocks noChangeAspect="1"/>
          </p:cNvPicPr>
          <p:nvPr/>
        </p:nvPicPr>
        <p:blipFill rotWithShape="1">
          <a:blip r:embed="rId6"/>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3134003934"/>
      </p:ext>
    </p:extLst>
  </p:cSld>
  <p:clrMapOvr>
    <a:masterClrMapping/>
  </p:clrMapOvr>
  <p:transition spd="slow">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10068782"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通道映射</a:t>
            </a:r>
            <a:r>
              <a:rPr lang="en-US" altLang="zh-CN" sz="4000" b="1" dirty="0">
                <a:solidFill>
                  <a:schemeClr val="accent1"/>
                </a:solidFill>
                <a:effectLst>
                  <a:outerShdw blurRad="38100" dist="25400" dir="5400000" algn="ctr" rotWithShape="0">
                    <a:srgbClr val="6E747A">
                      <a:alpha val="43000"/>
                    </a:srgbClr>
                  </a:outerShdw>
                </a:effectLst>
                <a:latin typeface="Gadugi" panose="020B0502040204020203" pitchFamily="34" charset="0"/>
                <a:ea typeface="Gadugi" panose="020B0502040204020203" pitchFamily="34" charset="0"/>
              </a:rPr>
              <a:t>Channel map</a:t>
            </a:r>
            <a:endParaRPr lang="zh-CN" altLang="en-US" sz="4000" b="1" dirty="0">
              <a:solidFill>
                <a:schemeClr val="accent1"/>
              </a:solidFill>
              <a:effectLst>
                <a:outerShdw blurRad="38100" dist="25400" dir="5400000" algn="ctr" rotWithShape="0">
                  <a:srgbClr val="6E747A">
                    <a:alpha val="43000"/>
                  </a:srgbClr>
                </a:outerShdw>
              </a:effectLst>
              <a:latin typeface="Gadugi" panose="020B0502040204020203" pitchFamily="34" charset="0"/>
              <a:ea typeface="华文行楷" panose="02010800040101010101" pitchFamily="2" charset="-122"/>
            </a:endParaRPr>
          </a:p>
        </p:txBody>
      </p:sp>
      <p:sp>
        <p:nvSpPr>
          <p:cNvPr id="21" name="文本框 20"/>
          <p:cNvSpPr txBox="1"/>
          <p:nvPr/>
        </p:nvSpPr>
        <p:spPr>
          <a:xfrm>
            <a:off x="5364088" y="1078865"/>
            <a:ext cx="3677920" cy="3000821"/>
          </a:xfrm>
          <a:prstGeom prst="rect">
            <a:avLst/>
          </a:prstGeom>
          <a:noFill/>
        </p:spPr>
        <p:txBody>
          <a:bodyPr wrap="square" rtlCol="0" anchor="t">
            <a:spAutoFit/>
          </a:bodyPr>
          <a:lstStyle/>
          <a:p>
            <a:pPr>
              <a:lnSpc>
                <a:spcPct val="150000"/>
              </a:lnSpc>
            </a:pPr>
            <a:r>
              <a:rPr lang="zh-CN" altLang="en-US" dirty="0">
                <a:solidFill>
                  <a:schemeClr val="accent1"/>
                </a:solidFill>
                <a:effectLst>
                  <a:outerShdw blurRad="38100" dist="25400" dir="5400000" algn="ctr" rotWithShape="0">
                    <a:srgbClr val="6E747A">
                      <a:alpha val="43000"/>
                    </a:srgbClr>
                  </a:outerShdw>
                </a:effectLst>
              </a:rPr>
              <a:t>打开</a:t>
            </a:r>
            <a:r>
              <a:rPr lang="en-US" altLang="zh-CN" dirty="0">
                <a:solidFill>
                  <a:schemeClr val="accent1"/>
                </a:solidFill>
                <a:effectLst>
                  <a:outerShdw blurRad="38100" dist="25400" dir="5400000" algn="ctr" rotWithShape="0">
                    <a:srgbClr val="6E747A">
                      <a:alpha val="43000"/>
                    </a:srgbClr>
                  </a:outerShdw>
                </a:effectLst>
              </a:rPr>
              <a:t>“</a:t>
            </a:r>
            <a:r>
              <a:rPr lang="zh-CN" altLang="en-US" dirty="0">
                <a:solidFill>
                  <a:schemeClr val="accent1"/>
                </a:solidFill>
                <a:effectLst>
                  <a:outerShdw blurRad="38100" dist="25400" dir="5400000" algn="ctr" rotWithShape="0">
                    <a:srgbClr val="6E747A">
                      <a:alpha val="43000"/>
                    </a:srgbClr>
                  </a:outerShdw>
                </a:effectLst>
              </a:rPr>
              <a:t>通道映射</a:t>
            </a:r>
            <a:r>
              <a:rPr lang="en-US" altLang="zh-CN" dirty="0">
                <a:solidFill>
                  <a:schemeClr val="accent1"/>
                </a:solidFill>
                <a:effectLst>
                  <a:outerShdw blurRad="38100" dist="25400" dir="5400000" algn="ctr" rotWithShape="0">
                    <a:srgbClr val="6E747A">
                      <a:alpha val="43000"/>
                    </a:srgbClr>
                  </a:outerShdw>
                </a:effectLst>
              </a:rPr>
              <a:t>”</a:t>
            </a:r>
            <a:r>
              <a:rPr lang="zh-CN" altLang="en-US" dirty="0">
                <a:solidFill>
                  <a:schemeClr val="accent1"/>
                </a:solidFill>
                <a:effectLst>
                  <a:outerShdw blurRad="38100" dist="25400" dir="5400000" algn="ctr" rotWithShape="0">
                    <a:srgbClr val="6E747A">
                      <a:alpha val="43000"/>
                    </a:srgbClr>
                  </a:outerShdw>
                </a:effectLst>
              </a:rPr>
              <a:t>表格</a:t>
            </a:r>
          </a:p>
          <a:p>
            <a:pPr>
              <a:lnSpc>
                <a:spcPct val="150000"/>
              </a:lnSpc>
            </a:pPr>
            <a:r>
              <a:rPr lang="zh-CN" altLang="en-US" dirty="0">
                <a:solidFill>
                  <a:schemeClr val="accent1"/>
                </a:solidFill>
                <a:effectLst>
                  <a:outerShdw blurRad="38100" dist="25400" dir="5400000" algn="ctr" rotWithShape="0">
                    <a:srgbClr val="6E747A">
                      <a:alpha val="43000"/>
                    </a:srgbClr>
                  </a:outerShdw>
                </a:effectLst>
              </a:rPr>
              <a:t>设置管脚与通道的映射关系，其中</a:t>
            </a:r>
            <a:endParaRPr lang="en-US" altLang="zh-CN" dirty="0">
              <a:solidFill>
                <a:schemeClr val="accent1"/>
              </a:solidFill>
              <a:effectLst>
                <a:outerShdw blurRad="38100" dist="25400" dir="5400000" algn="ctr" rotWithShape="0">
                  <a:srgbClr val="6E747A">
                    <a:alpha val="43000"/>
                  </a:srgbClr>
                </a:outerShdw>
              </a:effectLst>
            </a:endParaRPr>
          </a:p>
          <a:p>
            <a:pPr>
              <a:lnSpc>
                <a:spcPct val="150000"/>
              </a:lnSpc>
            </a:pPr>
            <a:endParaRPr lang="zh-CN" altLang="en-US" dirty="0">
              <a:solidFill>
                <a:schemeClr val="tx1"/>
              </a:solidFill>
              <a:effectLst>
                <a:outerShdw blurRad="38100" dist="19050" dir="2700000" algn="tl" rotWithShape="0">
                  <a:schemeClr val="dk1">
                    <a:alpha val="40000"/>
                  </a:schemeClr>
                </a:outerShdw>
              </a:effectLst>
            </a:endParaRP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引脚名称、类型与前面</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通道映射</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表格设置一致</a:t>
            </a: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站点（工位）</a:t>
            </a:r>
            <a:r>
              <a:rPr lang="en-US" altLang="zh-CN" dirty="0">
                <a:solidFill>
                  <a:schemeClr val="tx1"/>
                </a:solidFill>
                <a:effectLst>
                  <a:outerShdw blurRad="38100" dist="19050" dir="2700000" algn="tl" rotWithShape="0">
                    <a:schemeClr val="dk1">
                      <a:alpha val="40000"/>
                    </a:schemeClr>
                  </a:outerShdw>
                </a:effectLst>
              </a:rPr>
              <a:t>0</a:t>
            </a:r>
            <a:r>
              <a:rPr lang="zh-CN" altLang="en-US" dirty="0">
                <a:solidFill>
                  <a:schemeClr val="tx1"/>
                </a:solidFill>
                <a:effectLst>
                  <a:outerShdw blurRad="38100" dist="19050" dir="2700000" algn="tl" rotWithShape="0">
                    <a:schemeClr val="dk1">
                      <a:alpha val="40000"/>
                    </a:schemeClr>
                  </a:outerShdw>
                </a:effectLst>
              </a:rPr>
              <a:t>与</a:t>
            </a:r>
            <a:r>
              <a:rPr lang="en-US" altLang="zh-CN" dirty="0">
                <a:solidFill>
                  <a:schemeClr val="tx1"/>
                </a:solidFill>
                <a:effectLst>
                  <a:outerShdw blurRad="38100" dist="19050" dir="2700000" algn="tl" rotWithShape="0">
                    <a:schemeClr val="dk1">
                      <a:alpha val="40000"/>
                    </a:schemeClr>
                  </a:outerShdw>
                </a:effectLst>
              </a:rPr>
              <a:t>DIB</a:t>
            </a:r>
            <a:r>
              <a:rPr lang="zh-CN" altLang="en-US" dirty="0">
                <a:solidFill>
                  <a:schemeClr val="tx1"/>
                </a:solidFill>
                <a:effectLst>
                  <a:outerShdw blurRad="38100" dist="19050" dir="2700000" algn="tl" rotWithShape="0">
                    <a:schemeClr val="dk1">
                      <a:alpha val="40000"/>
                    </a:schemeClr>
                  </a:outerShdw>
                </a:effectLst>
              </a:rPr>
              <a:t>芯片管脚对应的编号应一致；</a:t>
            </a:r>
          </a:p>
        </p:txBody>
      </p:sp>
      <p:pic>
        <p:nvPicPr>
          <p:cNvPr id="3" name="图片 2"/>
          <p:cNvPicPr>
            <a:picLocks noChangeAspect="1"/>
          </p:cNvPicPr>
          <p:nvPr/>
        </p:nvPicPr>
        <p:blipFill>
          <a:blip r:embed="rId3"/>
          <a:stretch>
            <a:fillRect/>
          </a:stretch>
        </p:blipFill>
        <p:spPr>
          <a:xfrm>
            <a:off x="323850" y="1124585"/>
            <a:ext cx="5111688" cy="2601904"/>
          </a:xfrm>
          <a:prstGeom prst="rect">
            <a:avLst/>
          </a:prstGeom>
        </p:spPr>
      </p:pic>
      <p:pic>
        <p:nvPicPr>
          <p:cNvPr id="7" name="图片 6"/>
          <p:cNvPicPr>
            <a:picLocks noChangeAspect="1"/>
          </p:cNvPicPr>
          <p:nvPr/>
        </p:nvPicPr>
        <p:blipFill>
          <a:blip r:embed="rId4"/>
          <a:stretch>
            <a:fillRect/>
          </a:stretch>
        </p:blipFill>
        <p:spPr>
          <a:xfrm>
            <a:off x="328042" y="4077072"/>
            <a:ext cx="5668010" cy="1962150"/>
          </a:xfrm>
          <a:prstGeom prst="rect">
            <a:avLst/>
          </a:prstGeom>
        </p:spPr>
      </p:pic>
    </p:spTree>
    <p:extLst>
      <p:ext uri="{BB962C8B-B14F-4D97-AF65-F5344CB8AC3E}">
        <p14:creationId xmlns:p14="http://schemas.microsoft.com/office/powerpoint/2010/main" val="3544972422"/>
      </p:ext>
    </p:extLst>
  </p:cSld>
  <p:clrMapOvr>
    <a:masterClrMapping/>
  </p:clrMapOvr>
  <p:transition spd="slow">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6914072"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保存配置</a:t>
            </a:r>
          </a:p>
        </p:txBody>
      </p:sp>
      <p:sp>
        <p:nvSpPr>
          <p:cNvPr id="21" name="文本框 20"/>
          <p:cNvSpPr txBox="1"/>
          <p:nvPr/>
        </p:nvSpPr>
        <p:spPr>
          <a:xfrm>
            <a:off x="179705" y="4797425"/>
            <a:ext cx="6882130" cy="922020"/>
          </a:xfrm>
          <a:prstGeom prst="rect">
            <a:avLst/>
          </a:prstGeom>
          <a:noFill/>
        </p:spPr>
        <p:txBody>
          <a:bodyPr wrap="square" rtlCol="0" anchor="t">
            <a:spAutoFit/>
          </a:bodyPr>
          <a:lstStyle/>
          <a:p>
            <a:pPr>
              <a:lnSpc>
                <a:spcPct val="150000"/>
              </a:lnSpc>
            </a:pPr>
            <a:r>
              <a:rPr lang="en-US" altLang="zh-CN" dirty="0">
                <a:solidFill>
                  <a:schemeClr val="tx1"/>
                </a:solidFill>
                <a:effectLst>
                  <a:outerShdw blurRad="38100" dist="19050" dir="2700000" algn="tl" rotWithShape="0">
                    <a:schemeClr val="dk1">
                      <a:alpha val="40000"/>
                    </a:schemeClr>
                  </a:outerShdw>
                </a:effectLst>
              </a:rPr>
              <a:t>1</a:t>
            </a:r>
            <a:r>
              <a:rPr lang="zh-CN" altLang="en-US" dirty="0">
                <a:solidFill>
                  <a:schemeClr val="tx1"/>
                </a:solidFill>
                <a:effectLst>
                  <a:outerShdw blurRad="38100" dist="19050" dir="2700000" algn="tl" rotWithShape="0">
                    <a:schemeClr val="dk1">
                      <a:alpha val="40000"/>
                    </a:schemeClr>
                  </a:outerShdw>
                </a:effectLst>
              </a:rPr>
              <a:t>、先点击</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表格保存</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按钮；</a:t>
            </a:r>
          </a:p>
          <a:p>
            <a:pPr>
              <a:lnSpc>
                <a:spcPct val="150000"/>
              </a:lnSpc>
            </a:pPr>
            <a:r>
              <a:rPr lang="en-US" altLang="zh-CN" dirty="0">
                <a:solidFill>
                  <a:schemeClr val="tx1"/>
                </a:solidFill>
                <a:effectLst>
                  <a:outerShdw blurRad="38100" dist="19050" dir="2700000" algn="tl" rotWithShape="0">
                    <a:schemeClr val="dk1">
                      <a:alpha val="40000"/>
                    </a:schemeClr>
                  </a:outerShdw>
                </a:effectLst>
              </a:rPr>
              <a:t>2</a:t>
            </a:r>
            <a:r>
              <a:rPr lang="zh-CN" altLang="en-US" dirty="0">
                <a:solidFill>
                  <a:schemeClr val="tx1"/>
                </a:solidFill>
                <a:effectLst>
                  <a:outerShdw blurRad="38100" dist="19050" dir="2700000" algn="tl" rotWithShape="0">
                    <a:schemeClr val="dk1">
                      <a:alpha val="40000"/>
                    </a:schemeClr>
                  </a:outerShdw>
                </a:effectLst>
              </a:rPr>
              <a:t>、再点击</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项目保存</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按钮；</a:t>
            </a:r>
          </a:p>
        </p:txBody>
      </p:sp>
      <p:pic>
        <p:nvPicPr>
          <p:cNvPr id="8" name="图片 7"/>
          <p:cNvPicPr>
            <a:picLocks noChangeAspect="1"/>
          </p:cNvPicPr>
          <p:nvPr/>
        </p:nvPicPr>
        <p:blipFill>
          <a:blip r:embed="rId3"/>
          <a:stretch>
            <a:fillRect/>
          </a:stretch>
        </p:blipFill>
        <p:spPr>
          <a:xfrm>
            <a:off x="179705" y="1196975"/>
            <a:ext cx="7178040" cy="3628390"/>
          </a:xfrm>
          <a:prstGeom prst="rect">
            <a:avLst/>
          </a:prstGeom>
        </p:spPr>
      </p:pic>
      <p:pic>
        <p:nvPicPr>
          <p:cNvPr id="13" name="图片 12"/>
          <p:cNvPicPr>
            <a:picLocks noChangeAspect="1"/>
          </p:cNvPicPr>
          <p:nvPr/>
        </p:nvPicPr>
        <p:blipFill rotWithShape="1">
          <a:blip r:embed="rId4"/>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1864080193"/>
      </p:ext>
    </p:extLst>
  </p:cSld>
  <p:clrMapOvr>
    <a:masterClrMapping/>
  </p:clrMapOvr>
  <p:transition spd="slow">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8210902"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en-US" altLang="zh-CN"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AC\DC</a:t>
            </a:r>
            <a:r>
              <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cs typeface="楷体" panose="02010609060101010101" charset="-122"/>
              </a:rPr>
              <a:t>参数表格</a:t>
            </a:r>
          </a:p>
        </p:txBody>
      </p:sp>
      <p:sp>
        <p:nvSpPr>
          <p:cNvPr id="21" name="文本框 20"/>
          <p:cNvSpPr txBox="1"/>
          <p:nvPr/>
        </p:nvSpPr>
        <p:spPr>
          <a:xfrm>
            <a:off x="120650" y="5373370"/>
            <a:ext cx="8827770" cy="1337945"/>
          </a:xfrm>
          <a:prstGeom prst="rect">
            <a:avLst/>
          </a:prstGeom>
          <a:noFill/>
        </p:spPr>
        <p:txBody>
          <a:bodyPr wrap="square" rtlCol="0" anchor="t">
            <a:spAutoFit/>
          </a:bodyPr>
          <a:lstStyle/>
          <a:p>
            <a:pPr>
              <a:lnSpc>
                <a:spcPct val="150000"/>
              </a:lnSpc>
            </a:pPr>
            <a:r>
              <a:rPr>
                <a:solidFill>
                  <a:schemeClr val="tx1"/>
                </a:solidFill>
                <a:effectLst>
                  <a:outerShdw blurRad="38100" dist="19050" dir="2700000" algn="tl" rotWithShape="0">
                    <a:schemeClr val="dk1">
                      <a:alpha val="40000"/>
                    </a:schemeClr>
                  </a:outerShdw>
                </a:effectLst>
              </a:rPr>
              <a:t>注：</a:t>
            </a:r>
            <a:r>
              <a:rPr lang="en-US">
                <a:solidFill>
                  <a:schemeClr val="tx1"/>
                </a:solidFill>
                <a:effectLst>
                  <a:outerShdw blurRad="38100" dist="19050" dir="2700000" algn="tl" rotWithShape="0">
                    <a:schemeClr val="dk1">
                      <a:alpha val="40000"/>
                    </a:schemeClr>
                  </a:outerShdw>
                </a:effectLst>
              </a:rPr>
              <a:t>_</a:t>
            </a:r>
            <a:r>
              <a:rPr>
                <a:solidFill>
                  <a:schemeClr val="tx1"/>
                </a:solidFill>
                <a:effectLst>
                  <a:outerShdw blurRad="38100" dist="19050" dir="2700000" algn="tl" rotWithShape="0">
                    <a:schemeClr val="dk1">
                      <a:alpha val="40000"/>
                    </a:schemeClr>
                  </a:outerShdw>
                </a:effectLst>
              </a:rPr>
              <a:t>Variable：每个变量</a:t>
            </a:r>
            <a:r>
              <a:rPr lang="zh-CN">
                <a:solidFill>
                  <a:schemeClr val="tx1"/>
                </a:solidFill>
                <a:effectLst>
                  <a:outerShdw blurRad="38100" dist="19050" dir="2700000" algn="tl" rotWithShape="0">
                    <a:schemeClr val="dk1">
                      <a:alpha val="40000"/>
                    </a:schemeClr>
                  </a:outerShdw>
                </a:effectLst>
              </a:rPr>
              <a:t>的使用</a:t>
            </a:r>
            <a:r>
              <a:rPr>
                <a:solidFill>
                  <a:schemeClr val="tx1"/>
                </a:solidFill>
                <a:effectLst>
                  <a:outerShdw blurRad="38100" dist="19050" dir="2700000" algn="tl" rotWithShape="0">
                    <a:schemeClr val="dk1">
                      <a:alpha val="40000"/>
                    </a:schemeClr>
                  </a:outerShdw>
                </a:effectLst>
              </a:rPr>
              <a:t>必须由 ( </a:t>
            </a:r>
            <a:r>
              <a:rPr lang="en-US">
                <a:solidFill>
                  <a:schemeClr val="tx1"/>
                </a:solidFill>
                <a:effectLst>
                  <a:outerShdw blurRad="38100" dist="19050" dir="2700000" algn="tl" rotWithShape="0">
                    <a:schemeClr val="dk1">
                      <a:alpha val="40000"/>
                    </a:schemeClr>
                  </a:outerShdw>
                </a:effectLst>
              </a:rPr>
              <a:t>_</a:t>
            </a:r>
            <a:r>
              <a:rPr>
                <a:solidFill>
                  <a:schemeClr val="tx1"/>
                </a:solidFill>
                <a:effectLst>
                  <a:outerShdw blurRad="38100" dist="19050" dir="2700000" algn="tl" rotWithShape="0">
                    <a:schemeClr val="dk1">
                      <a:alpha val="40000"/>
                    </a:schemeClr>
                  </a:outerShdw>
                </a:effectLst>
              </a:rPr>
              <a:t>)</a:t>
            </a:r>
            <a:r>
              <a:rPr lang="zh-CN">
                <a:solidFill>
                  <a:schemeClr val="tx1"/>
                </a:solidFill>
                <a:effectLst>
                  <a:outerShdw blurRad="38100" dist="19050" dir="2700000" algn="tl" rotWithShape="0">
                    <a:schemeClr val="dk1">
                      <a:alpha val="40000"/>
                    </a:schemeClr>
                  </a:outerShdw>
                </a:effectLst>
              </a:rPr>
              <a:t>加变量名</a:t>
            </a:r>
            <a:r>
              <a:rPr>
                <a:solidFill>
                  <a:schemeClr val="tx1"/>
                </a:solidFill>
                <a:effectLst>
                  <a:outerShdw blurRad="38100" dist="19050" dir="2700000" algn="tl" rotWithShape="0">
                    <a:schemeClr val="dk1">
                      <a:alpha val="40000"/>
                    </a:schemeClr>
                  </a:outerShdw>
                </a:effectLst>
              </a:rPr>
              <a:t>。例如，变量</a:t>
            </a:r>
            <a:r>
              <a:rPr lang="en-US">
                <a:solidFill>
                  <a:schemeClr val="tx1"/>
                </a:solidFill>
                <a:effectLst>
                  <a:outerShdw blurRad="38100" dist="19050" dir="2700000" algn="tl" rotWithShape="0">
                    <a:schemeClr val="dk1">
                      <a:alpha val="40000"/>
                    </a:schemeClr>
                  </a:outerShdw>
                </a:effectLst>
              </a:rPr>
              <a:t>_</a:t>
            </a:r>
            <a:r>
              <a:rPr>
                <a:solidFill>
                  <a:schemeClr val="tx1"/>
                </a:solidFill>
                <a:effectLst>
                  <a:outerShdw blurRad="38100" dist="19050" dir="2700000" algn="tl" rotWithShape="0">
                    <a:schemeClr val="dk1">
                      <a:alpha val="40000"/>
                    </a:schemeClr>
                  </a:outerShdw>
                </a:effectLst>
              </a:rPr>
              <a:t> VCC。变量在</a:t>
            </a:r>
            <a:r>
              <a:rPr lang="en-US">
                <a:solidFill>
                  <a:schemeClr val="tx1"/>
                </a:solidFill>
                <a:effectLst>
                  <a:outerShdw blurRad="38100" dist="19050" dir="2700000" algn="tl" rotWithShape="0">
                    <a:schemeClr val="dk1">
                      <a:alpha val="40000"/>
                    </a:schemeClr>
                  </a:outerShdw>
                </a:effectLst>
              </a:rPr>
              <a:t>DC</a:t>
            </a:r>
            <a:r>
              <a:rPr lang="zh-CN" altLang="en-US">
                <a:solidFill>
                  <a:schemeClr val="tx1"/>
                </a:solidFill>
                <a:effectLst>
                  <a:outerShdw blurRad="38100" dist="19050" dir="2700000" algn="tl" rotWithShape="0">
                    <a:schemeClr val="dk1">
                      <a:alpha val="40000"/>
                    </a:schemeClr>
                  </a:outerShdw>
                </a:effectLst>
              </a:rPr>
              <a:t>表格</a:t>
            </a:r>
            <a:r>
              <a:rPr>
                <a:solidFill>
                  <a:schemeClr val="tx1"/>
                </a:solidFill>
                <a:effectLst>
                  <a:outerShdw blurRad="38100" dist="19050" dir="2700000" algn="tl" rotWithShape="0">
                    <a:schemeClr val="dk1">
                      <a:alpha val="40000"/>
                    </a:schemeClr>
                  </a:outerShdw>
                </a:effectLst>
              </a:rPr>
              <a:t>中必须是唯一的。名称区分大小写，必须以字母或下划线( _ )开头；不要将数学函数名用作变量名。</a:t>
            </a:r>
            <a:endParaRPr lang="zh-CN" altLang="en-US">
              <a:solidFill>
                <a:schemeClr val="tx1"/>
              </a:solidFill>
              <a:effectLst>
                <a:outerShdw blurRad="38100" dist="19050" dir="2700000" algn="tl" rotWithShape="0">
                  <a:schemeClr val="dk1">
                    <a:alpha val="40000"/>
                  </a:schemeClr>
                </a:outerShdw>
              </a:effectLst>
            </a:endParaRPr>
          </a:p>
        </p:txBody>
      </p:sp>
      <p:sp>
        <p:nvSpPr>
          <p:cNvPr id="12" name="文本框 11"/>
          <p:cNvSpPr txBox="1"/>
          <p:nvPr/>
        </p:nvSpPr>
        <p:spPr>
          <a:xfrm>
            <a:off x="226695" y="1167130"/>
            <a:ext cx="8615680" cy="2340897"/>
          </a:xfrm>
          <a:prstGeom prst="rect">
            <a:avLst/>
          </a:prstGeom>
          <a:noFill/>
        </p:spPr>
        <p:txBody>
          <a:bodyPr wrap="square" rtlCol="0" anchor="t">
            <a:spAutoFit/>
          </a:bodyPr>
          <a:lstStyle/>
          <a:p>
            <a:pPr>
              <a:lnSpc>
                <a:spcPct val="150000"/>
              </a:lnSpc>
            </a:pPr>
            <a:r>
              <a:rPr lang="en-US" altLang="zh-CN" sz="2000" dirty="0"/>
              <a:t>AC\DC</a:t>
            </a:r>
            <a:r>
              <a:rPr lang="zh-CN" altLang="en-US" sz="2000" dirty="0"/>
              <a:t>参数表格：使用规范文件定义一组变量和相关数值，可在</a:t>
            </a:r>
            <a:r>
              <a:rPr lang="en-US" altLang="zh-CN" sz="2000" dirty="0"/>
              <a:t>pin </a:t>
            </a:r>
            <a:r>
              <a:rPr lang="zh-CN" altLang="en-US" sz="2000" dirty="0"/>
              <a:t>levels, time set</a:t>
            </a:r>
            <a:r>
              <a:rPr lang="en-US" altLang="zh-CN" sz="2000" dirty="0"/>
              <a:t> basic</a:t>
            </a:r>
            <a:r>
              <a:rPr lang="zh-CN" altLang="en-US" sz="2000" dirty="0"/>
              <a:t>, </a:t>
            </a:r>
            <a:r>
              <a:rPr lang="en-US" altLang="zh-CN" sz="2000" dirty="0"/>
              <a:t>test instances</a:t>
            </a:r>
            <a:r>
              <a:rPr lang="zh-CN" altLang="en-US" sz="2000" dirty="0"/>
              <a:t>, and Shmoo 操作中引用这些变量和数值。可以直接指定值，也可以使用简单算术表达式编写的公式从其他变量中计算值。</a:t>
            </a:r>
            <a:r>
              <a:rPr lang="en-US" altLang="zh-CN" sz="2000" dirty="0"/>
              <a:t>pin </a:t>
            </a:r>
            <a:r>
              <a:rPr lang="zh-CN" altLang="en-US" sz="2000" dirty="0"/>
              <a:t> levels和 tim</a:t>
            </a:r>
            <a:r>
              <a:rPr lang="en-US" altLang="zh-CN" sz="2000" dirty="0"/>
              <a:t>e set basic</a:t>
            </a:r>
            <a:r>
              <a:rPr lang="zh-CN" altLang="en-US" sz="2000" dirty="0"/>
              <a:t>文件会随着规范文件中所做的值更改而自动更新。</a:t>
            </a:r>
          </a:p>
        </p:txBody>
      </p:sp>
      <p:pic>
        <p:nvPicPr>
          <p:cNvPr id="3" name="图片 2"/>
          <p:cNvPicPr>
            <a:picLocks noChangeAspect="1"/>
          </p:cNvPicPr>
          <p:nvPr/>
        </p:nvPicPr>
        <p:blipFill>
          <a:blip r:embed="rId3"/>
          <a:stretch>
            <a:fillRect/>
          </a:stretch>
        </p:blipFill>
        <p:spPr>
          <a:xfrm>
            <a:off x="1619885" y="3068955"/>
            <a:ext cx="4324985" cy="2367915"/>
          </a:xfrm>
          <a:prstGeom prst="rect">
            <a:avLst/>
          </a:prstGeom>
        </p:spPr>
      </p:pic>
      <p:pic>
        <p:nvPicPr>
          <p:cNvPr id="14" name="图片 13"/>
          <p:cNvPicPr>
            <a:picLocks noChangeAspect="1"/>
          </p:cNvPicPr>
          <p:nvPr/>
        </p:nvPicPr>
        <p:blipFill rotWithShape="1">
          <a:blip r:embed="rId4"/>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1264342495"/>
      </p:ext>
    </p:extLst>
  </p:cSld>
  <p:clrMapOvr>
    <a:masterClrMapping/>
  </p:clrMapOvr>
  <p:transition spd="slow">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7949612"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时间参数设置</a:t>
            </a:r>
            <a:endPar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sp>
        <p:nvSpPr>
          <p:cNvPr id="21" name="文本框 20"/>
          <p:cNvSpPr txBox="1"/>
          <p:nvPr/>
        </p:nvSpPr>
        <p:spPr>
          <a:xfrm>
            <a:off x="107950" y="4581525"/>
            <a:ext cx="6109970" cy="2168525"/>
          </a:xfrm>
          <a:prstGeom prst="rect">
            <a:avLst/>
          </a:prstGeom>
          <a:noFill/>
        </p:spPr>
        <p:txBody>
          <a:bodyPr wrap="square" rtlCol="0" anchor="t">
            <a:spAutoFit/>
          </a:bodyPr>
          <a:lstStyle/>
          <a:p>
            <a:pPr>
              <a:lnSpc>
                <a:spcPct val="150000"/>
              </a:lnSpc>
            </a:pPr>
            <a:r>
              <a:rPr lang="en-US">
                <a:solidFill>
                  <a:schemeClr val="tx1"/>
                </a:solidFill>
                <a:effectLst>
                  <a:outerShdw blurRad="38100" dist="19050" dir="2700000" algn="tl" rotWithShape="0">
                    <a:schemeClr val="dk1">
                      <a:alpha val="40000"/>
                    </a:schemeClr>
                  </a:outerShdw>
                </a:effectLst>
              </a:rPr>
              <a:t>time set basic</a:t>
            </a:r>
            <a:r>
              <a:rPr>
                <a:solidFill>
                  <a:schemeClr val="tx1"/>
                </a:solidFill>
                <a:effectLst>
                  <a:outerShdw blurRad="38100" dist="19050" dir="2700000" algn="tl" rotWithShape="0">
                    <a:schemeClr val="dk1">
                      <a:alpha val="40000"/>
                    </a:schemeClr>
                  </a:outerShdw>
                </a:effectLst>
              </a:rPr>
              <a:t>配置：</a:t>
            </a:r>
          </a:p>
          <a:p>
            <a:pPr>
              <a:lnSpc>
                <a:spcPct val="150000"/>
              </a:lnSpc>
            </a:pPr>
            <a:r>
              <a:rPr lang="zh-CN">
                <a:solidFill>
                  <a:schemeClr val="tx1"/>
                </a:solidFill>
                <a:effectLst>
                  <a:outerShdw blurRad="38100" dist="19050" dir="2700000" algn="tl" rotWithShape="0">
                    <a:schemeClr val="dk1">
                      <a:alpha val="40000"/>
                    </a:schemeClr>
                  </a:outerShdw>
                </a:effectLst>
              </a:rPr>
              <a:t>时序集</a:t>
            </a:r>
            <a:r>
              <a:rPr>
                <a:solidFill>
                  <a:schemeClr val="tx1"/>
                </a:solidFill>
                <a:effectLst>
                  <a:outerShdw blurRad="38100" dist="19050" dir="2700000" algn="tl" rotWithShape="0">
                    <a:schemeClr val="dk1">
                      <a:alpha val="40000"/>
                    </a:schemeClr>
                  </a:outerShdw>
                </a:effectLst>
              </a:rPr>
              <a:t>：指定时间集的名称</a:t>
            </a:r>
          </a:p>
          <a:p>
            <a:pPr>
              <a:lnSpc>
                <a:spcPct val="150000"/>
              </a:lnSpc>
            </a:pPr>
            <a:r>
              <a:rPr lang="zh-CN">
                <a:solidFill>
                  <a:schemeClr val="tx1"/>
                </a:solidFill>
                <a:effectLst>
                  <a:outerShdw blurRad="38100" dist="19050" dir="2700000" algn="tl" rotWithShape="0">
                    <a:schemeClr val="dk1">
                      <a:alpha val="40000"/>
                    </a:schemeClr>
                  </a:outerShdw>
                </a:effectLst>
              </a:rPr>
              <a:t>周期</a:t>
            </a:r>
            <a:r>
              <a:rPr>
                <a:solidFill>
                  <a:schemeClr val="tx1"/>
                </a:solidFill>
                <a:effectLst>
                  <a:outerShdw blurRad="38100" dist="19050" dir="2700000" algn="tl" rotWithShape="0">
                    <a:schemeClr val="dk1">
                      <a:alpha val="40000"/>
                    </a:schemeClr>
                  </a:outerShdw>
                </a:effectLst>
              </a:rPr>
              <a:t>：指定使用时间集向量的周期</a:t>
            </a:r>
          </a:p>
          <a:p>
            <a:pPr>
              <a:lnSpc>
                <a:spcPct val="150000"/>
              </a:lnSpc>
            </a:pPr>
            <a:r>
              <a:rPr lang="zh-CN">
                <a:solidFill>
                  <a:schemeClr val="tx1"/>
                </a:solidFill>
                <a:effectLst>
                  <a:outerShdw blurRad="38100" dist="19050" dir="2700000" algn="tl" rotWithShape="0">
                    <a:schemeClr val="dk1">
                      <a:alpha val="40000"/>
                    </a:schemeClr>
                  </a:outerShdw>
                </a:effectLst>
              </a:rPr>
              <a:t>（引脚</a:t>
            </a:r>
            <a:r>
              <a:rPr lang="en-US" altLang="zh-CN">
                <a:solidFill>
                  <a:schemeClr val="tx1"/>
                </a:solidFill>
                <a:effectLst>
                  <a:outerShdw blurRad="38100" dist="19050" dir="2700000" algn="tl" rotWithShape="0">
                    <a:schemeClr val="dk1">
                      <a:alpha val="40000"/>
                    </a:schemeClr>
                  </a:outerShdw>
                </a:effectLst>
              </a:rPr>
              <a:t>/</a:t>
            </a:r>
            <a:r>
              <a:rPr lang="zh-CN" altLang="en-US">
                <a:solidFill>
                  <a:schemeClr val="tx1"/>
                </a:solidFill>
                <a:effectLst>
                  <a:outerShdw blurRad="38100" dist="19050" dir="2700000" algn="tl" rotWithShape="0">
                    <a:schemeClr val="dk1">
                      <a:alpha val="40000"/>
                    </a:schemeClr>
                  </a:outerShdw>
                </a:effectLst>
              </a:rPr>
              <a:t>引脚组</a:t>
            </a:r>
            <a:r>
              <a:rPr lang="zh-CN">
                <a:solidFill>
                  <a:schemeClr val="tx1"/>
                </a:solidFill>
                <a:effectLst>
                  <a:outerShdw blurRad="38100" dist="19050" dir="2700000" algn="tl" rotWithShape="0">
                    <a:schemeClr val="dk1">
                      <a:alpha val="40000"/>
                    </a:schemeClr>
                  </a:outerShdw>
                </a:effectLst>
              </a:rPr>
              <a:t>）名称</a:t>
            </a:r>
            <a:r>
              <a:rPr>
                <a:solidFill>
                  <a:schemeClr val="tx1"/>
                </a:solidFill>
                <a:effectLst>
                  <a:outerShdw blurRad="38100" dist="19050" dir="2700000" algn="tl" rotWithShape="0">
                    <a:schemeClr val="dk1">
                      <a:alpha val="40000"/>
                    </a:schemeClr>
                  </a:outerShdw>
                </a:effectLst>
              </a:rPr>
              <a:t>：指定定义在管脚和通道映射中的管脚或管脚group</a:t>
            </a:r>
          </a:p>
        </p:txBody>
      </p:sp>
      <p:sp>
        <p:nvSpPr>
          <p:cNvPr id="3" name="文本框 2"/>
          <p:cNvSpPr txBox="1"/>
          <p:nvPr/>
        </p:nvSpPr>
        <p:spPr>
          <a:xfrm>
            <a:off x="0" y="1124585"/>
            <a:ext cx="8778875" cy="706755"/>
          </a:xfrm>
          <a:prstGeom prst="rect">
            <a:avLst/>
          </a:prstGeom>
          <a:noFill/>
        </p:spPr>
        <p:txBody>
          <a:bodyPr wrap="square" rtlCol="0" anchor="t">
            <a:spAutoFit/>
          </a:bodyPr>
          <a:lstStyle/>
          <a:p>
            <a:r>
              <a:rPr lang="zh-CN" altLang="en-US" sz="2000"/>
              <a:t>Tim</a:t>
            </a:r>
            <a:r>
              <a:rPr lang="en-US" altLang="zh-CN" sz="2000"/>
              <a:t>e Set Basic</a:t>
            </a:r>
            <a:r>
              <a:rPr lang="zh-CN" altLang="en-US" sz="2000"/>
              <a:t>：对tim</a:t>
            </a:r>
            <a:r>
              <a:rPr lang="en-US" altLang="zh-CN" sz="2000"/>
              <a:t>e set basic</a:t>
            </a:r>
            <a:r>
              <a:rPr lang="zh-CN" altLang="en-US" sz="2000"/>
              <a:t> 文件进行查看、创建、更改、保存操作， </a:t>
            </a:r>
            <a:r>
              <a:rPr lang="en-US" altLang="zh-CN" sz="2000"/>
              <a:t>time set basic</a:t>
            </a:r>
            <a:r>
              <a:rPr lang="zh-CN" altLang="en-US" sz="2000"/>
              <a:t> 文件包括pattern执行时所需的周期、数据格式以及边沿信息。</a:t>
            </a:r>
          </a:p>
        </p:txBody>
      </p:sp>
      <p:pic>
        <p:nvPicPr>
          <p:cNvPr id="7" name="图片 6"/>
          <p:cNvPicPr>
            <a:picLocks noChangeAspect="1"/>
          </p:cNvPicPr>
          <p:nvPr/>
        </p:nvPicPr>
        <p:blipFill>
          <a:blip r:embed="rId3"/>
          <a:stretch>
            <a:fillRect/>
          </a:stretch>
        </p:blipFill>
        <p:spPr>
          <a:xfrm>
            <a:off x="161925" y="1772920"/>
            <a:ext cx="8454390" cy="2860040"/>
          </a:xfrm>
          <a:prstGeom prst="rect">
            <a:avLst/>
          </a:prstGeom>
        </p:spPr>
      </p:pic>
      <p:sp>
        <p:nvSpPr>
          <p:cNvPr id="12" name="文本框 11"/>
          <p:cNvSpPr txBox="1"/>
          <p:nvPr/>
        </p:nvSpPr>
        <p:spPr>
          <a:xfrm>
            <a:off x="6217920" y="4719955"/>
            <a:ext cx="2787015" cy="1476375"/>
          </a:xfrm>
          <a:prstGeom prst="rect">
            <a:avLst/>
          </a:prstGeom>
          <a:noFill/>
        </p:spPr>
        <p:txBody>
          <a:bodyPr wrap="square" rtlCol="0" anchor="t">
            <a:spAutoFit/>
          </a:bodyPr>
          <a:lstStyle/>
          <a:p>
            <a:r>
              <a:rPr lang="zh-CN" altLang="en-US" dirty="0">
                <a:solidFill>
                  <a:schemeClr val="tx1"/>
                </a:solidFill>
                <a:effectLst>
                  <a:outerShdw blurRad="38100" dist="19050" dir="2700000" algn="tl" rotWithShape="0">
                    <a:schemeClr val="dk1">
                      <a:alpha val="40000"/>
                    </a:schemeClr>
                  </a:outerShdw>
                </a:effectLst>
              </a:rPr>
              <a:t>数据个数:指定驱动形式</a:t>
            </a:r>
          </a:p>
          <a:p>
            <a:r>
              <a:rPr lang="zh-CN" altLang="en-US" dirty="0">
                <a:solidFill>
                  <a:schemeClr val="tx1"/>
                </a:solidFill>
                <a:effectLst>
                  <a:outerShdw blurRad="38100" dist="19050" dir="2700000" algn="tl" rotWithShape="0">
                    <a:schemeClr val="dk1">
                      <a:alpha val="40000"/>
                    </a:schemeClr>
                  </a:outerShdw>
                </a:effectLst>
              </a:rPr>
              <a:t>NR：无返回</a:t>
            </a:r>
          </a:p>
          <a:p>
            <a:r>
              <a:rPr lang="zh-CN" altLang="en-US" dirty="0">
                <a:solidFill>
                  <a:schemeClr val="tx1"/>
                </a:solidFill>
                <a:effectLst>
                  <a:outerShdw blurRad="38100" dist="19050" dir="2700000" algn="tl" rotWithShape="0">
                    <a:schemeClr val="dk1">
                      <a:alpha val="40000"/>
                    </a:schemeClr>
                  </a:outerShdw>
                </a:effectLst>
              </a:rPr>
              <a:t>RL：返回低电平</a:t>
            </a:r>
          </a:p>
          <a:p>
            <a:r>
              <a:rPr lang="zh-CN" altLang="en-US" dirty="0">
                <a:solidFill>
                  <a:schemeClr val="tx1"/>
                </a:solidFill>
                <a:effectLst>
                  <a:outerShdw blurRad="38100" dist="19050" dir="2700000" algn="tl" rotWithShape="0">
                    <a:schemeClr val="dk1">
                      <a:alpha val="40000"/>
                    </a:schemeClr>
                  </a:outerShdw>
                </a:effectLst>
              </a:rPr>
              <a:t>RH：返回高电平</a:t>
            </a:r>
          </a:p>
          <a:p>
            <a:r>
              <a:rPr lang="zh-CN" altLang="en-US" dirty="0">
                <a:solidFill>
                  <a:schemeClr val="tx1"/>
                </a:solidFill>
                <a:effectLst>
                  <a:outerShdw blurRad="38100" dist="19050" dir="2700000" algn="tl" rotWithShape="0">
                    <a:schemeClr val="dk1">
                      <a:alpha val="40000"/>
                    </a:schemeClr>
                  </a:outerShdw>
                </a:effectLst>
              </a:rPr>
              <a:t>SBC：</a:t>
            </a:r>
            <a:r>
              <a:rPr lang="zh-CN" altLang="en-US" dirty="0">
                <a:effectLst>
                  <a:outerShdw blurRad="38100" dist="19050" dir="2700000" algn="tl" rotWithShape="0">
                    <a:schemeClr val="dk1">
                      <a:alpha val="40000"/>
                    </a:schemeClr>
                  </a:outerShdw>
                </a:effectLst>
              </a:rPr>
              <a:t>返回补码</a:t>
            </a:r>
            <a:endParaRPr lang="zh-CN" altLang="en-US" dirty="0">
              <a:solidFill>
                <a:schemeClr val="tx1"/>
              </a:solidFill>
              <a:effectLst>
                <a:outerShdw blurRad="38100" dist="19050" dir="2700000" algn="tl" rotWithShape="0">
                  <a:schemeClr val="dk1">
                    <a:alpha val="40000"/>
                  </a:schemeClr>
                </a:outerShdw>
              </a:effectLst>
            </a:endParaRPr>
          </a:p>
        </p:txBody>
      </p:sp>
      <p:pic>
        <p:nvPicPr>
          <p:cNvPr id="14" name="图片 13"/>
          <p:cNvPicPr>
            <a:picLocks noChangeAspect="1"/>
          </p:cNvPicPr>
          <p:nvPr/>
        </p:nvPicPr>
        <p:blipFill rotWithShape="1">
          <a:blip r:embed="rId4"/>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2452271959"/>
      </p:ext>
    </p:extLst>
  </p:cSld>
  <p:clrMapOvr>
    <a:masterClrMapping/>
  </p:clrMapOvr>
  <p:transition spd="slow">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7069564"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en-US" altLang="zh-CN" sz="4000" b="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楷体" panose="02010609060101010101" charset="-122"/>
                <a:cs typeface="Times New Roman" panose="02020603050405020304" pitchFamily="18" charset="0"/>
              </a:rPr>
              <a:t>PIN Level</a:t>
            </a:r>
          </a:p>
        </p:txBody>
      </p:sp>
      <p:sp>
        <p:nvSpPr>
          <p:cNvPr id="8" name="文本框 7"/>
          <p:cNvSpPr txBox="1"/>
          <p:nvPr/>
        </p:nvSpPr>
        <p:spPr>
          <a:xfrm>
            <a:off x="6516216" y="1556792"/>
            <a:ext cx="2225675" cy="4246245"/>
          </a:xfrm>
          <a:prstGeom prst="rect">
            <a:avLst/>
          </a:prstGeom>
          <a:noFill/>
        </p:spPr>
        <p:txBody>
          <a:bodyPr wrap="square" rtlCol="0" anchor="t">
            <a:spAutoFit/>
          </a:bodyPr>
          <a:lstStyle/>
          <a:p>
            <a:pPr>
              <a:lnSpc>
                <a:spcPct val="150000"/>
              </a:lnSpc>
            </a:pPr>
            <a:r>
              <a:rPr lang="zh-CN" altLang="en-US" dirty="0">
                <a:solidFill>
                  <a:schemeClr val="tx1"/>
                </a:solidFill>
                <a:effectLst>
                  <a:outerShdw blurRad="38100" dist="19050" dir="2700000" algn="tl" rotWithShape="0">
                    <a:schemeClr val="dk1">
                      <a:alpha val="40000"/>
                    </a:schemeClr>
                  </a:outerShdw>
                </a:effectLst>
              </a:rPr>
              <a:t>PinLevel：配置管脚输入/输出电平</a:t>
            </a:r>
          </a:p>
          <a:p>
            <a:pPr>
              <a:lnSpc>
                <a:spcPct val="150000"/>
              </a:lnSpc>
            </a:pPr>
            <a:r>
              <a:rPr lang="zh-CN" altLang="en-US" dirty="0">
                <a:solidFill>
                  <a:schemeClr val="tx1"/>
                </a:solidFill>
                <a:effectLst>
                  <a:outerShdw blurRad="38100" dist="19050" dir="2700000" algn="tl" rotWithShape="0">
                    <a:schemeClr val="dk1">
                      <a:alpha val="40000"/>
                    </a:schemeClr>
                  </a:outerShdw>
                </a:effectLst>
              </a:rPr>
              <a:t>输入V</a:t>
            </a:r>
            <a:r>
              <a:rPr lang="zh-CN" altLang="en-US" baseline="-25000" dirty="0">
                <a:solidFill>
                  <a:schemeClr val="tx1"/>
                </a:solidFill>
                <a:effectLst>
                  <a:outerShdw blurRad="38100" dist="19050" dir="2700000" algn="tl" rotWithShape="0">
                    <a:schemeClr val="dk1">
                      <a:alpha val="40000"/>
                    </a:schemeClr>
                  </a:outerShdw>
                </a:effectLst>
              </a:rPr>
              <a:t>IH</a:t>
            </a:r>
            <a:r>
              <a:rPr lang="zh-CN" altLang="en-US" dirty="0">
                <a:solidFill>
                  <a:schemeClr val="tx1"/>
                </a:solidFill>
                <a:effectLst>
                  <a:outerShdw blurRad="38100" dist="19050" dir="2700000" algn="tl" rotWithShape="0">
                    <a:schemeClr val="dk1">
                      <a:alpha val="40000"/>
                    </a:schemeClr>
                  </a:outerShdw>
                </a:effectLst>
              </a:rPr>
              <a:t>：逻辑1对应的实际电平</a:t>
            </a:r>
          </a:p>
          <a:p>
            <a:pPr>
              <a:lnSpc>
                <a:spcPct val="150000"/>
              </a:lnSpc>
            </a:pPr>
            <a:r>
              <a:rPr lang="zh-CN" altLang="en-US" dirty="0">
                <a:solidFill>
                  <a:schemeClr val="tx1"/>
                </a:solidFill>
                <a:effectLst>
                  <a:outerShdw blurRad="38100" dist="19050" dir="2700000" algn="tl" rotWithShape="0">
                    <a:schemeClr val="dk1">
                      <a:alpha val="40000"/>
                    </a:schemeClr>
                  </a:outerShdw>
                </a:effectLst>
              </a:rPr>
              <a:t>输入V</a:t>
            </a:r>
            <a:r>
              <a:rPr lang="zh-CN" altLang="en-US" baseline="-25000" dirty="0">
                <a:solidFill>
                  <a:schemeClr val="tx1"/>
                </a:solidFill>
                <a:effectLst>
                  <a:outerShdw blurRad="38100" dist="19050" dir="2700000" algn="tl" rotWithShape="0">
                    <a:schemeClr val="dk1">
                      <a:alpha val="40000"/>
                    </a:schemeClr>
                  </a:outerShdw>
                </a:effectLst>
              </a:rPr>
              <a:t>IL</a:t>
            </a:r>
            <a:r>
              <a:rPr lang="zh-CN" altLang="en-US" dirty="0">
                <a:solidFill>
                  <a:schemeClr val="tx1"/>
                </a:solidFill>
                <a:effectLst>
                  <a:outerShdw blurRad="38100" dist="19050" dir="2700000" algn="tl" rotWithShape="0">
                    <a:schemeClr val="dk1">
                      <a:alpha val="40000"/>
                    </a:schemeClr>
                  </a:outerShdw>
                </a:effectLst>
              </a:rPr>
              <a:t>：逻辑0对应的实际电平</a:t>
            </a:r>
          </a:p>
          <a:p>
            <a:pPr>
              <a:lnSpc>
                <a:spcPct val="150000"/>
              </a:lnSpc>
            </a:pPr>
            <a:r>
              <a:rPr lang="zh-CN" altLang="en-US" dirty="0">
                <a:solidFill>
                  <a:schemeClr val="tx1"/>
                </a:solidFill>
                <a:effectLst>
                  <a:outerShdw blurRad="38100" dist="19050" dir="2700000" algn="tl" rotWithShape="0">
                    <a:schemeClr val="dk1">
                      <a:alpha val="40000"/>
                    </a:schemeClr>
                  </a:outerShdw>
                </a:effectLst>
              </a:rPr>
              <a:t>输出V</a:t>
            </a:r>
            <a:r>
              <a:rPr lang="zh-CN" altLang="en-US" baseline="-25000" dirty="0">
                <a:solidFill>
                  <a:schemeClr val="tx1"/>
                </a:solidFill>
                <a:effectLst>
                  <a:outerShdw blurRad="38100" dist="19050" dir="2700000" algn="tl" rotWithShape="0">
                    <a:schemeClr val="dk1">
                      <a:alpha val="40000"/>
                    </a:schemeClr>
                  </a:outerShdw>
                </a:effectLst>
              </a:rPr>
              <a:t>OH</a:t>
            </a:r>
            <a:r>
              <a:rPr lang="zh-CN" altLang="en-US" dirty="0">
                <a:solidFill>
                  <a:schemeClr val="tx1"/>
                </a:solidFill>
                <a:effectLst>
                  <a:outerShdw blurRad="38100" dist="19050" dir="2700000" algn="tl" rotWithShape="0">
                    <a:schemeClr val="dk1">
                      <a:alpha val="40000"/>
                    </a:schemeClr>
                  </a:outerShdw>
                </a:effectLst>
              </a:rPr>
              <a:t>：高于V</a:t>
            </a:r>
            <a:r>
              <a:rPr lang="zh-CN" altLang="en-US" baseline="-25000" dirty="0">
                <a:solidFill>
                  <a:schemeClr val="tx1"/>
                </a:solidFill>
                <a:effectLst>
                  <a:outerShdw blurRad="38100" dist="19050" dir="2700000" algn="tl" rotWithShape="0">
                    <a:schemeClr val="dk1">
                      <a:alpha val="40000"/>
                    </a:schemeClr>
                  </a:outerShdw>
                </a:effectLst>
              </a:rPr>
              <a:t>OH</a:t>
            </a:r>
            <a:r>
              <a:rPr lang="zh-CN" altLang="en-US" dirty="0">
                <a:solidFill>
                  <a:schemeClr val="tx1"/>
                </a:solidFill>
                <a:effectLst>
                  <a:outerShdw blurRad="38100" dist="19050" dir="2700000" algn="tl" rotWithShape="0">
                    <a:schemeClr val="dk1">
                      <a:alpha val="40000"/>
                    </a:schemeClr>
                  </a:outerShdw>
                </a:effectLst>
              </a:rPr>
              <a:t>配置值判定为H</a:t>
            </a:r>
          </a:p>
          <a:p>
            <a:pPr>
              <a:lnSpc>
                <a:spcPct val="150000"/>
              </a:lnSpc>
            </a:pPr>
            <a:r>
              <a:rPr lang="zh-CN" altLang="en-US" dirty="0">
                <a:solidFill>
                  <a:schemeClr val="tx1"/>
                </a:solidFill>
                <a:effectLst>
                  <a:outerShdw blurRad="38100" dist="19050" dir="2700000" algn="tl" rotWithShape="0">
                    <a:schemeClr val="dk1">
                      <a:alpha val="40000"/>
                    </a:schemeClr>
                  </a:outerShdw>
                </a:effectLst>
              </a:rPr>
              <a:t>输出V</a:t>
            </a:r>
            <a:r>
              <a:rPr lang="zh-CN" altLang="en-US" baseline="-25000" dirty="0">
                <a:solidFill>
                  <a:schemeClr val="tx1"/>
                </a:solidFill>
                <a:effectLst>
                  <a:outerShdw blurRad="38100" dist="19050" dir="2700000" algn="tl" rotWithShape="0">
                    <a:schemeClr val="dk1">
                      <a:alpha val="40000"/>
                    </a:schemeClr>
                  </a:outerShdw>
                </a:effectLst>
              </a:rPr>
              <a:t>OL</a:t>
            </a:r>
            <a:r>
              <a:rPr lang="zh-CN" altLang="en-US" dirty="0">
                <a:solidFill>
                  <a:schemeClr val="tx1"/>
                </a:solidFill>
                <a:effectLst>
                  <a:outerShdw blurRad="38100" dist="19050" dir="2700000" algn="tl" rotWithShape="0">
                    <a:schemeClr val="dk1">
                      <a:alpha val="40000"/>
                    </a:schemeClr>
                  </a:outerShdw>
                </a:effectLst>
              </a:rPr>
              <a:t>：高于V</a:t>
            </a:r>
            <a:r>
              <a:rPr lang="zh-CN" altLang="en-US" baseline="-25000" dirty="0">
                <a:solidFill>
                  <a:schemeClr val="tx1"/>
                </a:solidFill>
                <a:effectLst>
                  <a:outerShdw blurRad="38100" dist="19050" dir="2700000" algn="tl" rotWithShape="0">
                    <a:schemeClr val="dk1">
                      <a:alpha val="40000"/>
                    </a:schemeClr>
                  </a:outerShdw>
                </a:effectLst>
              </a:rPr>
              <a:t>OL</a:t>
            </a:r>
            <a:r>
              <a:rPr lang="zh-CN" altLang="en-US" dirty="0">
                <a:solidFill>
                  <a:schemeClr val="tx1"/>
                </a:solidFill>
                <a:effectLst>
                  <a:outerShdw blurRad="38100" dist="19050" dir="2700000" algn="tl" rotWithShape="0">
                    <a:schemeClr val="dk1">
                      <a:alpha val="40000"/>
                    </a:schemeClr>
                  </a:outerShdw>
                </a:effectLst>
              </a:rPr>
              <a:t>配置值判定为L</a:t>
            </a:r>
          </a:p>
        </p:txBody>
      </p:sp>
      <p:pic>
        <p:nvPicPr>
          <p:cNvPr id="12" name="图片 11"/>
          <p:cNvPicPr>
            <a:picLocks noChangeAspect="1"/>
          </p:cNvPicPr>
          <p:nvPr/>
        </p:nvPicPr>
        <p:blipFill>
          <a:blip r:embed="rId3"/>
          <a:stretch>
            <a:fillRect/>
          </a:stretch>
        </p:blipFill>
        <p:spPr>
          <a:xfrm>
            <a:off x="323850" y="1772285"/>
            <a:ext cx="5962015" cy="4279900"/>
          </a:xfrm>
          <a:prstGeom prst="rect">
            <a:avLst/>
          </a:prstGeom>
        </p:spPr>
      </p:pic>
      <p:pic>
        <p:nvPicPr>
          <p:cNvPr id="14" name="图片 13"/>
          <p:cNvPicPr>
            <a:picLocks noChangeAspect="1"/>
          </p:cNvPicPr>
          <p:nvPr/>
        </p:nvPicPr>
        <p:blipFill rotWithShape="1">
          <a:blip r:embed="rId4"/>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3444337877"/>
      </p:ext>
    </p:extLst>
  </p:cSld>
  <p:clrMapOvr>
    <a:masterClrMapping/>
  </p:clrMapOvr>
  <p:transition spd="slow">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4599336"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p>
        </p:txBody>
      </p:sp>
      <p:sp>
        <p:nvSpPr>
          <p:cNvPr id="8" name="文本框 7"/>
          <p:cNvSpPr txBox="1"/>
          <p:nvPr/>
        </p:nvSpPr>
        <p:spPr>
          <a:xfrm>
            <a:off x="6012180" y="3284855"/>
            <a:ext cx="2800350" cy="3415030"/>
          </a:xfrm>
          <a:prstGeom prst="rect">
            <a:avLst/>
          </a:prstGeom>
          <a:noFill/>
        </p:spPr>
        <p:txBody>
          <a:bodyPr wrap="square" rtlCol="0" anchor="t">
            <a:spAutoFit/>
          </a:bodyPr>
          <a:lstStyle/>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将所有引脚接地包括V</a:t>
            </a:r>
            <a:r>
              <a:rPr lang="zh-CN" altLang="en-US" baseline="-25000" dirty="0">
                <a:solidFill>
                  <a:schemeClr val="tx1"/>
                </a:solidFill>
                <a:effectLst>
                  <a:outerShdw blurRad="38100" dist="19050" dir="2700000" algn="tl" rotWithShape="0">
                    <a:schemeClr val="dk1">
                      <a:alpha val="40000"/>
                    </a:schemeClr>
                  </a:outerShdw>
                </a:effectLst>
              </a:rPr>
              <a:t>DD</a:t>
            </a: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将电压钳位设置为3.0V</a:t>
            </a: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使用PPMU强制100uA，一次一个引脚</a:t>
            </a: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等待几个毫秒的安定时间</a:t>
            </a: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测量因此而产生的电压</a:t>
            </a:r>
          </a:p>
        </p:txBody>
      </p:sp>
      <p:sp>
        <p:nvSpPr>
          <p:cNvPr id="3" name="文本框 2"/>
          <p:cNvSpPr txBox="1"/>
          <p:nvPr/>
        </p:nvSpPr>
        <p:spPr>
          <a:xfrm>
            <a:off x="469900" y="1628775"/>
            <a:ext cx="8199755" cy="1417568"/>
          </a:xfrm>
          <a:prstGeom prst="rect">
            <a:avLst/>
          </a:prstGeom>
          <a:noFill/>
        </p:spPr>
        <p:txBody>
          <a:bodyPr wrap="square" rtlCol="0" anchor="t">
            <a:spAutoFit/>
          </a:bodyPr>
          <a:lstStyle/>
          <a:p>
            <a:pPr>
              <a:lnSpc>
                <a:spcPct val="150000"/>
              </a:lnSpc>
            </a:pPr>
            <a:r>
              <a:rPr lang="zh-CN" altLang="en-US" sz="2000" dirty="0">
                <a:solidFill>
                  <a:srgbClr val="0070C0"/>
                </a:solidFill>
                <a:effectLst>
                  <a:outerShdw blurRad="38100" dist="25400" dir="5400000" algn="ctr" rotWithShape="0">
                    <a:srgbClr val="6E747A">
                      <a:alpha val="43000"/>
                    </a:srgbClr>
                  </a:outerShdw>
                </a:effectLst>
              </a:rPr>
              <a:t>测试芯片管脚是否存在断路，是否存在与其他管脚之间短路。原理是每个管脚与V</a:t>
            </a:r>
            <a:r>
              <a:rPr lang="zh-CN" altLang="en-US" sz="2000" baseline="-25000" dirty="0">
                <a:solidFill>
                  <a:srgbClr val="0070C0"/>
                </a:solidFill>
                <a:effectLst>
                  <a:outerShdw blurRad="38100" dist="25400" dir="5400000" algn="ctr" rotWithShape="0">
                    <a:srgbClr val="6E747A">
                      <a:alpha val="43000"/>
                    </a:srgbClr>
                  </a:outerShdw>
                </a:effectLst>
              </a:rPr>
              <a:t>CC</a:t>
            </a:r>
            <a:r>
              <a:rPr lang="zh-CN" altLang="en-US" sz="2000" dirty="0">
                <a:solidFill>
                  <a:srgbClr val="0070C0"/>
                </a:solidFill>
                <a:effectLst>
                  <a:outerShdw blurRad="38100" dist="25400" dir="5400000" algn="ctr" rotWithShape="0">
                    <a:srgbClr val="6E747A">
                      <a:alpha val="43000"/>
                    </a:srgbClr>
                  </a:outerShdw>
                </a:effectLst>
              </a:rPr>
              <a:t>管脚、GND管脚之间均有一个二极管（两个二极管相对管脚方向相反），给对应测试管脚100uA的强制电流测量两端电压。</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18" y="3429267"/>
            <a:ext cx="5452110" cy="2651760"/>
          </a:xfrm>
          <a:prstGeom prst="rect">
            <a:avLst/>
          </a:prstGeom>
        </p:spPr>
      </p:pic>
      <p:sp>
        <p:nvSpPr>
          <p:cNvPr id="13" name="文本框 12"/>
          <p:cNvSpPr txBox="1"/>
          <p:nvPr/>
        </p:nvSpPr>
        <p:spPr>
          <a:xfrm>
            <a:off x="539750" y="1116965"/>
            <a:ext cx="7704658" cy="584775"/>
          </a:xfrm>
          <a:prstGeom prst="rect">
            <a:avLst/>
          </a:prstGeom>
          <a:noFill/>
        </p:spPr>
        <p:txBody>
          <a:bodyPr wrap="square" rtlCol="0" anchor="t">
            <a:spAutoFit/>
          </a:bodyPr>
          <a:lstStyle/>
          <a:p>
            <a:r>
              <a:rPr lang="zh-CN" altLang="en-US" sz="3200" b="1" dirty="0">
                <a:solidFill>
                  <a:schemeClr val="accent6"/>
                </a:solidFill>
              </a:rPr>
              <a:t>连接性测试（</a:t>
            </a:r>
            <a:r>
              <a:rPr lang="en-US" altLang="zh-CN" sz="3200" b="1" dirty="0">
                <a:solidFill>
                  <a:schemeClr val="accent6"/>
                </a:solidFill>
              </a:rPr>
              <a:t>PPMU Open/Short Test</a:t>
            </a:r>
            <a:r>
              <a:rPr lang="zh-CN" altLang="en-US" sz="3200" b="1" dirty="0">
                <a:solidFill>
                  <a:schemeClr val="accent6"/>
                </a:solidFill>
              </a:rPr>
              <a:t>）</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0410" y="5661025"/>
            <a:ext cx="1183005" cy="1113155"/>
          </a:xfrm>
          <a:prstGeom prst="rect">
            <a:avLst/>
          </a:prstGeom>
        </p:spPr>
      </p:pic>
      <p:pic>
        <p:nvPicPr>
          <p:cNvPr id="15" name="图片 14"/>
          <p:cNvPicPr>
            <a:picLocks noChangeAspect="1"/>
          </p:cNvPicPr>
          <p:nvPr/>
        </p:nvPicPr>
        <p:blipFill rotWithShape="1">
          <a:blip r:embed="rId5"/>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1341866820"/>
      </p:ext>
    </p:extLst>
  </p:cSld>
  <p:clrMapOvr>
    <a:masterClrMapping/>
  </p:clrMapOvr>
  <p:transition spd="slow">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4599336"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p>
        </p:txBody>
      </p:sp>
      <p:sp>
        <p:nvSpPr>
          <p:cNvPr id="8" name="文本框 7"/>
          <p:cNvSpPr txBox="1"/>
          <p:nvPr/>
        </p:nvSpPr>
        <p:spPr>
          <a:xfrm>
            <a:off x="6012180" y="3284855"/>
            <a:ext cx="2800350" cy="3831818"/>
          </a:xfrm>
          <a:prstGeom prst="rect">
            <a:avLst/>
          </a:prstGeom>
          <a:noFill/>
        </p:spPr>
        <p:txBody>
          <a:bodyPr wrap="square" rtlCol="0" anchor="t">
            <a:spAutoFit/>
          </a:bodyPr>
          <a:lstStyle/>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将所有引脚接地包括V</a:t>
            </a:r>
            <a:r>
              <a:rPr lang="zh-CN" altLang="en-US" baseline="-25000" dirty="0">
                <a:solidFill>
                  <a:schemeClr val="tx1"/>
                </a:solidFill>
                <a:effectLst>
                  <a:outerShdw blurRad="38100" dist="19050" dir="2700000" algn="tl" rotWithShape="0">
                    <a:schemeClr val="dk1">
                      <a:alpha val="40000"/>
                    </a:schemeClr>
                  </a:outerShdw>
                </a:effectLst>
              </a:rPr>
              <a:t>DD</a:t>
            </a: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将电压钳位设置为</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3.0V</a:t>
            </a: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使用PPMU强制</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100uA，一次一个引脚</a:t>
            </a: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等待几个毫秒的安定时间</a:t>
            </a:r>
          </a:p>
          <a:p>
            <a:pPr marL="285750" indent="-285750">
              <a:lnSpc>
                <a:spcPct val="150000"/>
              </a:lnSpc>
              <a:buFont typeface="Wingdings" panose="05000000000000000000" charset="0"/>
              <a:buChar char="ü"/>
            </a:pPr>
            <a:r>
              <a:rPr lang="zh-CN" altLang="en-US" dirty="0">
                <a:solidFill>
                  <a:schemeClr val="tx1"/>
                </a:solidFill>
                <a:effectLst>
                  <a:outerShdw blurRad="38100" dist="19050" dir="2700000" algn="tl" rotWithShape="0">
                    <a:schemeClr val="dk1">
                      <a:alpha val="40000"/>
                    </a:schemeClr>
                  </a:outerShdw>
                </a:effectLst>
              </a:rPr>
              <a:t>测量因此而产生的电压</a:t>
            </a:r>
          </a:p>
        </p:txBody>
      </p:sp>
      <p:sp>
        <p:nvSpPr>
          <p:cNvPr id="3" name="文本框 2"/>
          <p:cNvSpPr txBox="1"/>
          <p:nvPr/>
        </p:nvSpPr>
        <p:spPr>
          <a:xfrm>
            <a:off x="467544" y="1700530"/>
            <a:ext cx="8070666" cy="1477328"/>
          </a:xfrm>
          <a:prstGeom prst="rect">
            <a:avLst/>
          </a:prstGeom>
          <a:noFill/>
        </p:spPr>
        <p:txBody>
          <a:bodyPr wrap="square" rtlCol="0" anchor="t">
            <a:spAutoFit/>
          </a:bodyPr>
          <a:lstStyle/>
          <a:p>
            <a:pPr>
              <a:lnSpc>
                <a:spcPct val="150000"/>
              </a:lnSpc>
            </a:pPr>
            <a:r>
              <a:rPr lang="zh-CN" altLang="en-US" sz="2000" dirty="0">
                <a:solidFill>
                  <a:srgbClr val="0070C0"/>
                </a:solidFill>
                <a:effectLst>
                  <a:outerShdw blurRad="38100" dist="25400" dir="5400000" algn="ctr" rotWithShape="0">
                    <a:srgbClr val="6E747A">
                      <a:alpha val="43000"/>
                    </a:srgbClr>
                  </a:outerShdw>
                </a:effectLst>
              </a:rPr>
              <a:t>测试芯片管脚是否存在断路，是否存在与其他管脚之间短路。原理是每个管脚与V</a:t>
            </a:r>
            <a:r>
              <a:rPr lang="zh-CN" altLang="en-US" sz="2000" baseline="-25000" dirty="0">
                <a:solidFill>
                  <a:srgbClr val="0070C0"/>
                </a:solidFill>
                <a:effectLst>
                  <a:outerShdw blurRad="38100" dist="25400" dir="5400000" algn="ctr" rotWithShape="0">
                    <a:srgbClr val="6E747A">
                      <a:alpha val="43000"/>
                    </a:srgbClr>
                  </a:outerShdw>
                </a:effectLst>
              </a:rPr>
              <a:t>CC</a:t>
            </a:r>
            <a:r>
              <a:rPr lang="zh-CN" altLang="en-US" sz="2000" dirty="0">
                <a:solidFill>
                  <a:srgbClr val="0070C0"/>
                </a:solidFill>
                <a:effectLst>
                  <a:outerShdw blurRad="38100" dist="25400" dir="5400000" algn="ctr" rotWithShape="0">
                    <a:srgbClr val="6E747A">
                      <a:alpha val="43000"/>
                    </a:srgbClr>
                  </a:outerShdw>
                </a:effectLst>
              </a:rPr>
              <a:t>管脚、GND管脚之间均有一个二极管（两个二极管相对管脚方向相反），给对应测试管脚100uA的强制电流测量两端电压。</a:t>
            </a:r>
          </a:p>
        </p:txBody>
      </p:sp>
      <p:sp>
        <p:nvSpPr>
          <p:cNvPr id="13" name="文本框 12"/>
          <p:cNvSpPr txBox="1"/>
          <p:nvPr/>
        </p:nvSpPr>
        <p:spPr>
          <a:xfrm>
            <a:off x="539750" y="1116965"/>
            <a:ext cx="7998460" cy="584775"/>
          </a:xfrm>
          <a:prstGeom prst="rect">
            <a:avLst/>
          </a:prstGeom>
          <a:noFill/>
        </p:spPr>
        <p:txBody>
          <a:bodyPr wrap="square" rtlCol="0" anchor="t">
            <a:spAutoFit/>
          </a:bodyPr>
          <a:lstStyle/>
          <a:p>
            <a:r>
              <a:rPr lang="zh-CN" altLang="en-US" sz="3200" b="1" dirty="0">
                <a:solidFill>
                  <a:schemeClr val="accent6"/>
                </a:solidFill>
              </a:rPr>
              <a:t>连接性测试（</a:t>
            </a:r>
            <a:r>
              <a:rPr lang="en-US" altLang="zh-CN" sz="3200" b="1" dirty="0">
                <a:solidFill>
                  <a:schemeClr val="accent6"/>
                </a:solidFill>
              </a:rPr>
              <a:t>PPMU Open/Short Test</a:t>
            </a:r>
            <a:r>
              <a:rPr lang="zh-CN" altLang="en-US" sz="3200" b="1" dirty="0">
                <a:solidFill>
                  <a:schemeClr val="accent6"/>
                </a:solidFill>
              </a:rPr>
              <a:t>）</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 y="3567430"/>
            <a:ext cx="5693410" cy="265557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765" y="5732780"/>
            <a:ext cx="1146810" cy="1068705"/>
          </a:xfrm>
          <a:prstGeom prst="rect">
            <a:avLst/>
          </a:prstGeom>
        </p:spPr>
      </p:pic>
      <p:pic>
        <p:nvPicPr>
          <p:cNvPr id="15" name="图片 14"/>
          <p:cNvPicPr>
            <a:picLocks noChangeAspect="1"/>
          </p:cNvPicPr>
          <p:nvPr/>
        </p:nvPicPr>
        <p:blipFill rotWithShape="1">
          <a:blip r:embed="rId5"/>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1117203207"/>
      </p:ext>
    </p:extLst>
  </p:cSld>
  <p:clrMapOvr>
    <a:masterClrMapping/>
  </p:clrMapOvr>
  <p:transition spd="slow">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7984" y="-43132"/>
            <a:ext cx="6480720" cy="737443"/>
          </a:xfrm>
        </p:spPr>
        <p:txBody>
          <a:bodyPr/>
          <a:lstStyle/>
          <a:p>
            <a:r>
              <a:rPr lang="zh-CN" altLang="en-US" sz="3200" dirty="0">
                <a:solidFill>
                  <a:srgbClr val="C00000"/>
                </a:solidFill>
              </a:rPr>
              <a:t>测试设备选择</a:t>
            </a:r>
          </a:p>
        </p:txBody>
      </p:sp>
      <p:sp>
        <p:nvSpPr>
          <p:cNvPr id="3" name="内容占位符 2"/>
          <p:cNvSpPr>
            <a:spLocks noGrp="1"/>
          </p:cNvSpPr>
          <p:nvPr>
            <p:ph idx="1"/>
          </p:nvPr>
        </p:nvSpPr>
        <p:spPr>
          <a:xfrm>
            <a:off x="1331640" y="1268760"/>
            <a:ext cx="7561262" cy="4465637"/>
          </a:xfrm>
        </p:spPr>
        <p:txBody>
          <a:bodyPr/>
          <a:lstStyle/>
          <a:p>
            <a:pPr marL="0" indent="0">
              <a:buNone/>
            </a:pPr>
            <a:r>
              <a:rPr lang="zh-CN" altLang="en-US" dirty="0">
                <a:solidFill>
                  <a:srgbClr val="FF0000"/>
                </a:solidFill>
              </a:rPr>
              <a:t>进行测试设备选择，需要考虑以下内容：</a:t>
            </a:r>
            <a:endParaRPr lang="en-US" altLang="zh-CN" dirty="0">
              <a:solidFill>
                <a:srgbClr val="FF0000"/>
              </a:solidFill>
            </a:endParaRPr>
          </a:p>
          <a:p>
            <a:pPr marL="0" indent="0">
              <a:buNone/>
            </a:pPr>
            <a:endParaRPr lang="en-US" altLang="zh-CN" sz="1400" dirty="0"/>
          </a:p>
          <a:p>
            <a:r>
              <a:rPr lang="en-US" altLang="zh-CN" dirty="0"/>
              <a:t>1</a:t>
            </a:r>
            <a:r>
              <a:rPr lang="zh-CN" altLang="en-US" dirty="0"/>
              <a:t>、根据被测</a:t>
            </a:r>
            <a:r>
              <a:rPr lang="en-US" altLang="zh-CN" dirty="0"/>
              <a:t>IC</a:t>
            </a:r>
            <a:r>
              <a:rPr lang="zh-CN" altLang="en-US" dirty="0"/>
              <a:t>类型选择测试模块</a:t>
            </a:r>
            <a:endParaRPr lang="en-US" altLang="zh-CN" dirty="0"/>
          </a:p>
          <a:p>
            <a:r>
              <a:rPr lang="en-US" altLang="zh-CN" dirty="0"/>
              <a:t>2</a:t>
            </a:r>
            <a:r>
              <a:rPr lang="zh-CN" altLang="en-US" dirty="0"/>
              <a:t>、测试速率</a:t>
            </a:r>
            <a:endParaRPr lang="en-US" altLang="zh-CN" dirty="0"/>
          </a:p>
          <a:p>
            <a:r>
              <a:rPr lang="en-US" altLang="zh-CN" dirty="0"/>
              <a:t>3</a:t>
            </a:r>
            <a:r>
              <a:rPr lang="zh-CN" altLang="en-US" dirty="0"/>
              <a:t>、测试精度</a:t>
            </a:r>
            <a:endParaRPr lang="en-US" altLang="zh-CN" dirty="0"/>
          </a:p>
          <a:p>
            <a:r>
              <a:rPr lang="en-US" altLang="zh-CN" dirty="0"/>
              <a:t>4</a:t>
            </a:r>
            <a:r>
              <a:rPr lang="zh-CN" altLang="en-US" dirty="0"/>
              <a:t>、测试效率和经济性</a:t>
            </a:r>
            <a:endParaRPr lang="en-US" altLang="zh-CN" dirty="0"/>
          </a:p>
          <a:p>
            <a:r>
              <a:rPr lang="en-US" altLang="zh-CN" dirty="0"/>
              <a:t>5</a:t>
            </a:r>
            <a:r>
              <a:rPr lang="zh-CN" altLang="en-US" dirty="0"/>
              <a:t>、测试系统功率等其他因素</a:t>
            </a:r>
          </a:p>
        </p:txBody>
      </p:sp>
    </p:spTree>
    <p:extLst>
      <p:ext uri="{BB962C8B-B14F-4D97-AF65-F5344CB8AC3E}">
        <p14:creationId xmlns:p14="http://schemas.microsoft.com/office/powerpoint/2010/main" val="2151843076"/>
      </p:ext>
    </p:extLst>
  </p:cSld>
  <p:clrMapOvr>
    <a:masterClrMapping/>
  </p:clrMapOvr>
  <p:transition spd="slow">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4599336"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p>
        </p:txBody>
      </p:sp>
      <p:sp>
        <p:nvSpPr>
          <p:cNvPr id="13" name="文本框 12"/>
          <p:cNvSpPr txBox="1"/>
          <p:nvPr/>
        </p:nvSpPr>
        <p:spPr>
          <a:xfrm>
            <a:off x="468630" y="1012190"/>
            <a:ext cx="4010660" cy="583565"/>
          </a:xfrm>
          <a:prstGeom prst="rect">
            <a:avLst/>
          </a:prstGeom>
          <a:noFill/>
        </p:spPr>
        <p:txBody>
          <a:bodyPr wrap="square" rtlCol="0" anchor="t">
            <a:spAutoFit/>
          </a:bodyPr>
          <a:lstStyle/>
          <a:p>
            <a:r>
              <a:rPr lang="zh-CN" altLang="en-US" sz="3200" b="1">
                <a:solidFill>
                  <a:schemeClr val="accent6"/>
                </a:solidFill>
              </a:rPr>
              <a:t>连接性测试</a:t>
            </a:r>
            <a:r>
              <a:rPr lang="zh-CN" sz="3200" b="1">
                <a:solidFill>
                  <a:schemeClr val="accent6"/>
                </a:solidFill>
              </a:rPr>
              <a:t>操作</a:t>
            </a:r>
          </a:p>
        </p:txBody>
      </p:sp>
      <p:pic>
        <p:nvPicPr>
          <p:cNvPr id="15" name="图片 14"/>
          <p:cNvPicPr>
            <a:picLocks noChangeAspect="1"/>
          </p:cNvPicPr>
          <p:nvPr/>
        </p:nvPicPr>
        <p:blipFill>
          <a:blip r:embed="rId3"/>
          <a:stretch>
            <a:fillRect/>
          </a:stretch>
        </p:blipFill>
        <p:spPr>
          <a:xfrm>
            <a:off x="107950" y="1556385"/>
            <a:ext cx="4371340" cy="3268345"/>
          </a:xfrm>
          <a:prstGeom prst="rect">
            <a:avLst/>
          </a:prstGeom>
        </p:spPr>
      </p:pic>
      <p:pic>
        <p:nvPicPr>
          <p:cNvPr id="16" name="图片 15"/>
          <p:cNvPicPr>
            <a:picLocks noChangeAspect="1"/>
          </p:cNvPicPr>
          <p:nvPr/>
        </p:nvPicPr>
        <p:blipFill>
          <a:blip r:embed="rId4"/>
          <a:stretch>
            <a:fillRect/>
          </a:stretch>
        </p:blipFill>
        <p:spPr>
          <a:xfrm>
            <a:off x="4644390" y="1532890"/>
            <a:ext cx="4392930" cy="3291840"/>
          </a:xfrm>
          <a:prstGeom prst="rect">
            <a:avLst/>
          </a:prstGeom>
        </p:spPr>
      </p:pic>
      <p:pic>
        <p:nvPicPr>
          <p:cNvPr id="17" name="图片 16"/>
          <p:cNvPicPr>
            <a:picLocks noChangeAspect="1"/>
          </p:cNvPicPr>
          <p:nvPr/>
        </p:nvPicPr>
        <p:blipFill>
          <a:blip r:embed="rId5"/>
          <a:stretch>
            <a:fillRect/>
          </a:stretch>
        </p:blipFill>
        <p:spPr>
          <a:xfrm>
            <a:off x="972185" y="5156835"/>
            <a:ext cx="6261100" cy="1252220"/>
          </a:xfrm>
          <a:prstGeom prst="rect">
            <a:avLst/>
          </a:prstGeom>
        </p:spPr>
      </p:pic>
      <p:sp>
        <p:nvSpPr>
          <p:cNvPr id="18" name="文本框 17"/>
          <p:cNvSpPr txBox="1"/>
          <p:nvPr/>
        </p:nvSpPr>
        <p:spPr>
          <a:xfrm>
            <a:off x="569595" y="4868545"/>
            <a:ext cx="2828290" cy="306705"/>
          </a:xfrm>
          <a:prstGeom prst="rect">
            <a:avLst/>
          </a:prstGeom>
          <a:noFill/>
        </p:spPr>
        <p:txBody>
          <a:bodyPr wrap="square" rtlCol="0" anchor="t">
            <a:spAutoFit/>
            <a:scene3d>
              <a:camera prst="orthographicFront"/>
              <a:lightRig rig="threePt" dir="t"/>
            </a:scene3d>
          </a:bodyPr>
          <a:lstStyle/>
          <a:p>
            <a:r>
              <a:rPr lang="zh-CN" sz="1400">
                <a:solidFill>
                  <a:srgbClr val="FF0000"/>
                </a:solidFill>
                <a:effectLst>
                  <a:outerShdw blurRad="38100" dist="19050" dir="2700000" algn="tl" rotWithShape="0">
                    <a:schemeClr val="dk1">
                      <a:alpha val="40000"/>
                    </a:schemeClr>
                  </a:outerShdw>
                </a:effectLst>
              </a:rPr>
              <a:t>测试管脚与</a:t>
            </a:r>
            <a:r>
              <a:rPr lang="en-US" altLang="zh-CN" sz="1400">
                <a:solidFill>
                  <a:srgbClr val="FF0000"/>
                </a:solidFill>
                <a:effectLst>
                  <a:outerShdw blurRad="38100" dist="19050" dir="2700000" algn="tl" rotWithShape="0">
                    <a:schemeClr val="dk1">
                      <a:alpha val="40000"/>
                    </a:schemeClr>
                  </a:outerShdw>
                </a:effectLst>
              </a:rPr>
              <a:t>VCC</a:t>
            </a:r>
            <a:r>
              <a:rPr lang="zh-CN" altLang="en-US" sz="1400">
                <a:solidFill>
                  <a:srgbClr val="FF0000"/>
                </a:solidFill>
                <a:effectLst>
                  <a:outerShdw blurRad="38100" dist="19050" dir="2700000" algn="tl" rotWithShape="0">
                    <a:schemeClr val="dk1">
                      <a:alpha val="40000"/>
                    </a:schemeClr>
                  </a:outerShdw>
                </a:effectLst>
              </a:rPr>
              <a:t>管脚逻辑电路</a:t>
            </a:r>
          </a:p>
        </p:txBody>
      </p:sp>
      <p:sp>
        <p:nvSpPr>
          <p:cNvPr id="19" name="文本框 18"/>
          <p:cNvSpPr txBox="1"/>
          <p:nvPr/>
        </p:nvSpPr>
        <p:spPr>
          <a:xfrm>
            <a:off x="5436235" y="4868545"/>
            <a:ext cx="2828290" cy="306705"/>
          </a:xfrm>
          <a:prstGeom prst="rect">
            <a:avLst/>
          </a:prstGeom>
          <a:noFill/>
        </p:spPr>
        <p:txBody>
          <a:bodyPr wrap="square" rtlCol="0" anchor="t">
            <a:spAutoFit/>
            <a:scene3d>
              <a:camera prst="orthographicFront"/>
              <a:lightRig rig="threePt" dir="t"/>
            </a:scene3d>
          </a:bodyPr>
          <a:lstStyle/>
          <a:p>
            <a:r>
              <a:rPr lang="zh-CN" sz="1400">
                <a:solidFill>
                  <a:srgbClr val="FF0000"/>
                </a:solidFill>
                <a:effectLst>
                  <a:outerShdw blurRad="38100" dist="38100" dir="2700000" algn="tl">
                    <a:srgbClr val="000000">
                      <a:alpha val="43137"/>
                    </a:srgbClr>
                  </a:outerShdw>
                </a:effectLst>
              </a:rPr>
              <a:t>测试管脚与</a:t>
            </a:r>
            <a:r>
              <a:rPr lang="en-US" altLang="zh-CN" sz="1400">
                <a:solidFill>
                  <a:srgbClr val="FF0000"/>
                </a:solidFill>
                <a:effectLst>
                  <a:outerShdw blurRad="38100" dist="38100" dir="2700000" algn="tl">
                    <a:srgbClr val="000000">
                      <a:alpha val="43137"/>
                    </a:srgbClr>
                  </a:outerShdw>
                </a:effectLst>
              </a:rPr>
              <a:t>GND</a:t>
            </a:r>
            <a:r>
              <a:rPr lang="zh-CN" altLang="en-US" sz="1400">
                <a:solidFill>
                  <a:srgbClr val="FF0000"/>
                </a:solidFill>
                <a:effectLst>
                  <a:outerShdw blurRad="38100" dist="38100" dir="2700000" algn="tl">
                    <a:srgbClr val="000000">
                      <a:alpha val="43137"/>
                    </a:srgbClr>
                  </a:outerShdw>
                </a:effectLst>
              </a:rPr>
              <a:t>管脚逻辑电路</a:t>
            </a:r>
          </a:p>
        </p:txBody>
      </p:sp>
      <p:sp>
        <p:nvSpPr>
          <p:cNvPr id="20" name="文本框 19"/>
          <p:cNvSpPr txBox="1"/>
          <p:nvPr/>
        </p:nvSpPr>
        <p:spPr>
          <a:xfrm>
            <a:off x="2628265" y="6409055"/>
            <a:ext cx="2828290" cy="306705"/>
          </a:xfrm>
          <a:prstGeom prst="rect">
            <a:avLst/>
          </a:prstGeom>
          <a:noFill/>
        </p:spPr>
        <p:txBody>
          <a:bodyPr wrap="square" rtlCol="0" anchor="t">
            <a:spAutoFit/>
            <a:scene3d>
              <a:camera prst="orthographicFront"/>
              <a:lightRig rig="threePt" dir="t"/>
            </a:scene3d>
          </a:bodyPr>
          <a:lstStyle/>
          <a:p>
            <a:r>
              <a:rPr lang="zh-CN" sz="1400">
                <a:solidFill>
                  <a:srgbClr val="FF0000"/>
                </a:solidFill>
                <a:effectLst>
                  <a:outerShdw blurRad="38100" dist="19050" dir="2700000" algn="tl" rotWithShape="0">
                    <a:schemeClr val="dk1">
                      <a:alpha val="40000"/>
                    </a:schemeClr>
                  </a:outerShdw>
                </a:effectLst>
              </a:rPr>
              <a:t>添加连接性测试的测试实例</a:t>
            </a:r>
          </a:p>
        </p:txBody>
      </p:sp>
      <p:pic>
        <p:nvPicPr>
          <p:cNvPr id="21" name="图片 20"/>
          <p:cNvPicPr>
            <a:picLocks noChangeAspect="1"/>
          </p:cNvPicPr>
          <p:nvPr/>
        </p:nvPicPr>
        <p:blipFill rotWithShape="1">
          <a:blip r:embed="rId6"/>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1090597393"/>
      </p:ext>
    </p:extLst>
  </p:cSld>
  <p:clrMapOvr>
    <a:masterClrMapping/>
  </p:clrMapOvr>
  <p:transition spd="slow">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4599336"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p>
        </p:txBody>
      </p:sp>
      <p:sp>
        <p:nvSpPr>
          <p:cNvPr id="13" name="文本框 12"/>
          <p:cNvSpPr txBox="1"/>
          <p:nvPr/>
        </p:nvSpPr>
        <p:spPr>
          <a:xfrm>
            <a:off x="467995" y="1052195"/>
            <a:ext cx="4954270" cy="583565"/>
          </a:xfrm>
          <a:prstGeom prst="rect">
            <a:avLst/>
          </a:prstGeom>
          <a:noFill/>
        </p:spPr>
        <p:txBody>
          <a:bodyPr wrap="square" rtlCol="0" anchor="t">
            <a:spAutoFit/>
          </a:bodyPr>
          <a:lstStyle/>
          <a:p>
            <a:r>
              <a:rPr lang="zh-CN" sz="3200" b="1">
                <a:solidFill>
                  <a:schemeClr val="accent6"/>
                </a:solidFill>
              </a:rPr>
              <a:t>功能测试</a:t>
            </a:r>
            <a:endParaRPr lang="zh-CN" altLang="en-US" sz="3200" b="1">
              <a:solidFill>
                <a:schemeClr val="accent6"/>
              </a:solidFill>
            </a:endParaRPr>
          </a:p>
        </p:txBody>
      </p:sp>
      <p:pic>
        <p:nvPicPr>
          <p:cNvPr id="7" name="图片 6"/>
          <p:cNvPicPr>
            <a:picLocks noChangeAspect="1"/>
          </p:cNvPicPr>
          <p:nvPr/>
        </p:nvPicPr>
        <p:blipFill>
          <a:blip r:embed="rId3"/>
          <a:stretch>
            <a:fillRect/>
          </a:stretch>
        </p:blipFill>
        <p:spPr>
          <a:xfrm>
            <a:off x="569595" y="1700530"/>
            <a:ext cx="3431540" cy="2269490"/>
          </a:xfrm>
          <a:prstGeom prst="rect">
            <a:avLst/>
          </a:prstGeom>
        </p:spPr>
      </p:pic>
      <p:sp>
        <p:nvSpPr>
          <p:cNvPr id="16" name="文本框 15"/>
          <p:cNvSpPr txBox="1"/>
          <p:nvPr/>
        </p:nvSpPr>
        <p:spPr>
          <a:xfrm>
            <a:off x="485775" y="4220845"/>
            <a:ext cx="2478405" cy="1198880"/>
          </a:xfrm>
          <a:prstGeom prst="rect">
            <a:avLst/>
          </a:prstGeom>
          <a:noFill/>
        </p:spPr>
        <p:txBody>
          <a:bodyPr wrap="square" rtlCol="0">
            <a:spAutoFit/>
          </a:bodyPr>
          <a:lstStyle/>
          <a:p>
            <a:r>
              <a:rPr lang="en-US" altLang="zh-CN">
                <a:solidFill>
                  <a:srgbClr val="FF0000"/>
                </a:solidFill>
              </a:rPr>
              <a:t>pattern</a:t>
            </a:r>
            <a:r>
              <a:rPr lang="zh-CN" altLang="en-US">
                <a:solidFill>
                  <a:srgbClr val="FF0000"/>
                </a:solidFill>
              </a:rPr>
              <a:t>文件编写规则：</a:t>
            </a:r>
          </a:p>
          <a:p>
            <a:r>
              <a:rPr lang="zh-CN" altLang="en-US">
                <a:solidFill>
                  <a:srgbClr val="FF0000"/>
                </a:solidFill>
              </a:rPr>
              <a:t>输入：用1/0表示</a:t>
            </a:r>
          </a:p>
          <a:p>
            <a:r>
              <a:rPr lang="zh-CN" altLang="en-US">
                <a:solidFill>
                  <a:srgbClr val="FF0000"/>
                </a:solidFill>
              </a:rPr>
              <a:t>输出：用H/L</a:t>
            </a:r>
            <a:r>
              <a:rPr lang="en-US" altLang="zh-CN">
                <a:solidFill>
                  <a:srgbClr val="FF0000"/>
                </a:solidFill>
              </a:rPr>
              <a:t>/X</a:t>
            </a:r>
            <a:r>
              <a:rPr lang="zh-CN" altLang="en-US">
                <a:solidFill>
                  <a:srgbClr val="FF0000"/>
                </a:solidFill>
              </a:rPr>
              <a:t>表示</a:t>
            </a:r>
          </a:p>
          <a:p>
            <a:endParaRPr lang="zh-CN" altLang="en-US">
              <a:solidFill>
                <a:srgbClr val="FF0000"/>
              </a:solidFill>
            </a:endParaRPr>
          </a:p>
        </p:txBody>
      </p:sp>
      <p:pic>
        <p:nvPicPr>
          <p:cNvPr id="17" name="图片 16"/>
          <p:cNvPicPr>
            <a:picLocks noChangeAspect="1"/>
          </p:cNvPicPr>
          <p:nvPr/>
        </p:nvPicPr>
        <p:blipFill>
          <a:blip r:embed="rId4"/>
          <a:stretch>
            <a:fillRect/>
          </a:stretch>
        </p:blipFill>
        <p:spPr>
          <a:xfrm>
            <a:off x="4139565" y="1635760"/>
            <a:ext cx="4778375" cy="2935605"/>
          </a:xfrm>
          <a:prstGeom prst="rect">
            <a:avLst/>
          </a:prstGeom>
        </p:spPr>
      </p:pic>
      <p:sp>
        <p:nvSpPr>
          <p:cNvPr id="18" name="文本框 17"/>
          <p:cNvSpPr txBox="1"/>
          <p:nvPr/>
        </p:nvSpPr>
        <p:spPr>
          <a:xfrm>
            <a:off x="4356100" y="4725035"/>
            <a:ext cx="4442460" cy="922020"/>
          </a:xfrm>
          <a:prstGeom prst="rect">
            <a:avLst/>
          </a:prstGeom>
          <a:noFill/>
        </p:spPr>
        <p:txBody>
          <a:bodyPr wrap="square" rtlCol="0">
            <a:spAutoFit/>
          </a:bodyPr>
          <a:lstStyle/>
          <a:p>
            <a:r>
              <a:rPr lang="zh-CN" altLang="en-US">
                <a:solidFill>
                  <a:srgbClr val="FF0000"/>
                </a:solidFill>
              </a:rPr>
              <a:t>在功能测试的编辑器中点击</a:t>
            </a:r>
            <a:r>
              <a:rPr lang="en-US" altLang="zh-CN">
                <a:solidFill>
                  <a:srgbClr val="FF0000"/>
                </a:solidFill>
              </a:rPr>
              <a:t>“</a:t>
            </a:r>
            <a:r>
              <a:rPr lang="zh-CN" altLang="en-US">
                <a:solidFill>
                  <a:srgbClr val="FF0000"/>
                </a:solidFill>
              </a:rPr>
              <a:t>码型选择</a:t>
            </a:r>
            <a:r>
              <a:rPr lang="en-US" altLang="zh-CN">
                <a:solidFill>
                  <a:srgbClr val="FF0000"/>
                </a:solidFill>
              </a:rPr>
              <a:t>”</a:t>
            </a:r>
            <a:r>
              <a:rPr lang="zh-CN" altLang="en-US">
                <a:solidFill>
                  <a:srgbClr val="FF0000"/>
                </a:solidFill>
              </a:rPr>
              <a:t>的按钮，选择对应的向量，向量选中之后，会显示到</a:t>
            </a:r>
            <a:r>
              <a:rPr lang="en-US" altLang="zh-CN">
                <a:solidFill>
                  <a:srgbClr val="FF0000"/>
                </a:solidFill>
              </a:rPr>
              <a:t>“</a:t>
            </a:r>
            <a:r>
              <a:rPr lang="zh-CN" altLang="en-US">
                <a:solidFill>
                  <a:srgbClr val="FF0000"/>
                </a:solidFill>
              </a:rPr>
              <a:t>码型文件</a:t>
            </a:r>
            <a:r>
              <a:rPr lang="en-US" altLang="zh-CN">
                <a:solidFill>
                  <a:srgbClr val="FF0000"/>
                </a:solidFill>
              </a:rPr>
              <a:t>”</a:t>
            </a:r>
            <a:r>
              <a:rPr lang="zh-CN" altLang="en-US">
                <a:solidFill>
                  <a:srgbClr val="FF0000"/>
                </a:solidFill>
              </a:rPr>
              <a:t>的对话框中</a:t>
            </a:r>
          </a:p>
        </p:txBody>
      </p:sp>
      <p:pic>
        <p:nvPicPr>
          <p:cNvPr id="15" name="图片 14"/>
          <p:cNvPicPr>
            <a:picLocks noChangeAspect="1"/>
          </p:cNvPicPr>
          <p:nvPr/>
        </p:nvPicPr>
        <p:blipFill rotWithShape="1">
          <a:blip r:embed="rId5"/>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1543009801"/>
      </p:ext>
    </p:extLst>
  </p:cSld>
  <p:clrMapOvr>
    <a:masterClrMapping/>
  </p:clrMapOvr>
  <p:transition spd="slow">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4599336"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p>
        </p:txBody>
      </p:sp>
      <p:sp>
        <p:nvSpPr>
          <p:cNvPr id="13" name="文本框 12"/>
          <p:cNvSpPr txBox="1"/>
          <p:nvPr/>
        </p:nvSpPr>
        <p:spPr>
          <a:xfrm>
            <a:off x="467995" y="1052195"/>
            <a:ext cx="4954270" cy="583565"/>
          </a:xfrm>
          <a:prstGeom prst="rect">
            <a:avLst/>
          </a:prstGeom>
          <a:noFill/>
        </p:spPr>
        <p:txBody>
          <a:bodyPr wrap="square" rtlCol="0" anchor="t">
            <a:spAutoFit/>
          </a:bodyPr>
          <a:lstStyle/>
          <a:p>
            <a:r>
              <a:rPr lang="zh-CN" altLang="en-US" sz="3200" b="1" dirty="0">
                <a:solidFill>
                  <a:schemeClr val="accent6"/>
                </a:solidFill>
              </a:rPr>
              <a:t>漏电流测试</a:t>
            </a:r>
            <a:r>
              <a:rPr lang="en-US" altLang="zh-CN" sz="3200" b="1" dirty="0">
                <a:solidFill>
                  <a:schemeClr val="accent6"/>
                </a:solidFill>
              </a:rPr>
              <a:t>--I</a:t>
            </a:r>
            <a:r>
              <a:rPr lang="en-US" altLang="zh-CN" sz="3200" b="1" baseline="-25000" dirty="0">
                <a:solidFill>
                  <a:schemeClr val="accent6"/>
                </a:solidFill>
              </a:rPr>
              <a:t>IH</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15" y="1635760"/>
            <a:ext cx="4326255" cy="1798320"/>
          </a:xfrm>
          <a:prstGeom prst="rect">
            <a:avLst/>
          </a:prstGeom>
        </p:spPr>
      </p:pic>
      <p:pic>
        <p:nvPicPr>
          <p:cNvPr id="8" name="图片 7"/>
          <p:cNvPicPr>
            <a:picLocks noChangeAspect="1"/>
          </p:cNvPicPr>
          <p:nvPr/>
        </p:nvPicPr>
        <p:blipFill>
          <a:blip r:embed="rId4"/>
          <a:stretch>
            <a:fillRect/>
          </a:stretch>
        </p:blipFill>
        <p:spPr>
          <a:xfrm>
            <a:off x="3851910" y="3134360"/>
            <a:ext cx="4820285" cy="3606165"/>
          </a:xfrm>
          <a:prstGeom prst="rect">
            <a:avLst/>
          </a:prstGeom>
        </p:spPr>
      </p:pic>
      <p:sp>
        <p:nvSpPr>
          <p:cNvPr id="12" name="文本框 11"/>
          <p:cNvSpPr txBox="1"/>
          <p:nvPr/>
        </p:nvSpPr>
        <p:spPr>
          <a:xfrm>
            <a:off x="5219700" y="1484630"/>
            <a:ext cx="3189605" cy="1476375"/>
          </a:xfrm>
          <a:prstGeom prst="rect">
            <a:avLst/>
          </a:prstGeom>
          <a:noFill/>
        </p:spPr>
        <p:txBody>
          <a:bodyPr wrap="square" rtlCol="0">
            <a:spAutoFit/>
          </a:bodyPr>
          <a:lstStyle/>
          <a:p>
            <a:r>
              <a:rPr dirty="0" err="1">
                <a:solidFill>
                  <a:srgbClr val="FF0000"/>
                </a:solidFill>
              </a:rPr>
              <a:t>使用V</a:t>
            </a:r>
            <a:r>
              <a:rPr baseline="-25000" dirty="0" err="1">
                <a:solidFill>
                  <a:srgbClr val="FF0000"/>
                </a:solidFill>
              </a:rPr>
              <a:t>DDMax</a:t>
            </a:r>
            <a:endParaRPr baseline="-25000" dirty="0">
              <a:solidFill>
                <a:srgbClr val="FF0000"/>
              </a:solidFill>
            </a:endParaRPr>
          </a:p>
          <a:p>
            <a:r>
              <a:rPr dirty="0">
                <a:solidFill>
                  <a:srgbClr val="FF0000"/>
                </a:solidFill>
              </a:rPr>
              <a:t>将所有输入预置为逻辑1</a:t>
            </a:r>
          </a:p>
          <a:p>
            <a:r>
              <a:rPr dirty="0" err="1">
                <a:solidFill>
                  <a:srgbClr val="FF0000"/>
                </a:solidFill>
              </a:rPr>
              <a:t>使用PPMU强制</a:t>
            </a:r>
            <a:r>
              <a:rPr dirty="0">
                <a:solidFill>
                  <a:srgbClr val="FF0000"/>
                </a:solidFill>
              </a:rPr>
              <a:t> </a:t>
            </a:r>
            <a:r>
              <a:rPr lang="en-US" dirty="0">
                <a:solidFill>
                  <a:srgbClr val="FF0000"/>
                </a:solidFill>
              </a:rPr>
              <a:t>6</a:t>
            </a:r>
            <a:r>
              <a:rPr dirty="0">
                <a:solidFill>
                  <a:srgbClr val="FF0000"/>
                </a:solidFill>
              </a:rPr>
              <a:t>V</a:t>
            </a:r>
          </a:p>
          <a:p>
            <a:r>
              <a:rPr dirty="0" err="1">
                <a:solidFill>
                  <a:srgbClr val="FF0000"/>
                </a:solidFill>
              </a:rPr>
              <a:t>等待几毫秒</a:t>
            </a:r>
            <a:r>
              <a:rPr lang="zh-CN" altLang="en-US" dirty="0">
                <a:solidFill>
                  <a:srgbClr val="FF0000"/>
                </a:solidFill>
              </a:rPr>
              <a:t>稳定</a:t>
            </a:r>
            <a:r>
              <a:rPr dirty="0" err="1">
                <a:solidFill>
                  <a:srgbClr val="FF0000"/>
                </a:solidFill>
              </a:rPr>
              <a:t>时间</a:t>
            </a:r>
            <a:endParaRPr dirty="0">
              <a:solidFill>
                <a:srgbClr val="FF0000"/>
              </a:solidFill>
            </a:endParaRPr>
          </a:p>
          <a:p>
            <a:r>
              <a:rPr dirty="0" err="1">
                <a:solidFill>
                  <a:srgbClr val="FF0000"/>
                </a:solidFill>
              </a:rPr>
              <a:t>测量因此而产生的电流</a:t>
            </a:r>
            <a:endParaRPr dirty="0">
              <a:solidFill>
                <a:srgbClr val="FF0000"/>
              </a:solidFill>
            </a:endParaRPr>
          </a:p>
        </p:txBody>
      </p:sp>
      <p:sp>
        <p:nvSpPr>
          <p:cNvPr id="14" name="文本框 13"/>
          <p:cNvSpPr txBox="1"/>
          <p:nvPr/>
        </p:nvSpPr>
        <p:spPr>
          <a:xfrm>
            <a:off x="611505" y="4436745"/>
            <a:ext cx="3122295" cy="368300"/>
          </a:xfrm>
          <a:prstGeom prst="rect">
            <a:avLst/>
          </a:prstGeom>
          <a:noFill/>
        </p:spPr>
        <p:txBody>
          <a:bodyPr wrap="square" rtlCol="0">
            <a:spAutoFit/>
          </a:bodyPr>
          <a:lstStyle/>
          <a:p>
            <a:r>
              <a:rPr lang="zh-CN" altLang="en-US" dirty="0"/>
              <a:t>测试的具体参数如右图所示</a:t>
            </a:r>
          </a:p>
        </p:txBody>
      </p:sp>
      <p:pic>
        <p:nvPicPr>
          <p:cNvPr id="15" name="图片 14"/>
          <p:cNvPicPr>
            <a:picLocks noChangeAspect="1"/>
          </p:cNvPicPr>
          <p:nvPr/>
        </p:nvPicPr>
        <p:blipFill rotWithShape="1">
          <a:blip r:embed="rId5"/>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532186579"/>
      </p:ext>
    </p:extLst>
  </p:cSld>
  <p:clrMapOvr>
    <a:masterClrMapping/>
  </p:clrMapOvr>
  <p:transition spd="slow">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4599336"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p>
        </p:txBody>
      </p:sp>
      <p:sp>
        <p:nvSpPr>
          <p:cNvPr id="13" name="文本框 12"/>
          <p:cNvSpPr txBox="1"/>
          <p:nvPr/>
        </p:nvSpPr>
        <p:spPr>
          <a:xfrm>
            <a:off x="467995" y="1052195"/>
            <a:ext cx="4954270" cy="583565"/>
          </a:xfrm>
          <a:prstGeom prst="rect">
            <a:avLst/>
          </a:prstGeom>
          <a:noFill/>
        </p:spPr>
        <p:txBody>
          <a:bodyPr wrap="square" rtlCol="0" anchor="t">
            <a:spAutoFit/>
          </a:bodyPr>
          <a:lstStyle/>
          <a:p>
            <a:r>
              <a:rPr lang="zh-CN" altLang="en-US" sz="3200" b="1" dirty="0">
                <a:solidFill>
                  <a:schemeClr val="accent6"/>
                </a:solidFill>
              </a:rPr>
              <a:t>漏电流测试</a:t>
            </a:r>
            <a:r>
              <a:rPr lang="en-US" altLang="zh-CN" sz="3200" b="1" dirty="0">
                <a:solidFill>
                  <a:schemeClr val="accent6"/>
                </a:solidFill>
              </a:rPr>
              <a:t>--I</a:t>
            </a:r>
            <a:r>
              <a:rPr lang="en-US" altLang="zh-CN" sz="3200" b="1" baseline="-25000" dirty="0">
                <a:solidFill>
                  <a:schemeClr val="accent6"/>
                </a:solidFill>
              </a:rPr>
              <a:t>IL</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15" y="1635760"/>
            <a:ext cx="4326255" cy="1798320"/>
          </a:xfrm>
          <a:prstGeom prst="rect">
            <a:avLst/>
          </a:prstGeom>
        </p:spPr>
      </p:pic>
      <p:sp>
        <p:nvSpPr>
          <p:cNvPr id="12" name="文本框 11"/>
          <p:cNvSpPr txBox="1"/>
          <p:nvPr/>
        </p:nvSpPr>
        <p:spPr>
          <a:xfrm>
            <a:off x="5219700" y="1484630"/>
            <a:ext cx="3189605" cy="1476375"/>
          </a:xfrm>
          <a:prstGeom prst="rect">
            <a:avLst/>
          </a:prstGeom>
          <a:noFill/>
        </p:spPr>
        <p:txBody>
          <a:bodyPr wrap="square" rtlCol="0">
            <a:spAutoFit/>
          </a:bodyPr>
          <a:lstStyle/>
          <a:p>
            <a:r>
              <a:rPr dirty="0" err="1">
                <a:solidFill>
                  <a:srgbClr val="FF0000"/>
                </a:solidFill>
              </a:rPr>
              <a:t>使用V</a:t>
            </a:r>
            <a:r>
              <a:rPr baseline="-25000" dirty="0" err="1">
                <a:solidFill>
                  <a:srgbClr val="FF0000"/>
                </a:solidFill>
              </a:rPr>
              <a:t>DDMax</a:t>
            </a:r>
            <a:endParaRPr baseline="-25000" dirty="0">
              <a:solidFill>
                <a:srgbClr val="FF0000"/>
              </a:solidFill>
            </a:endParaRPr>
          </a:p>
          <a:p>
            <a:r>
              <a:rPr dirty="0">
                <a:solidFill>
                  <a:srgbClr val="FF0000"/>
                </a:solidFill>
              </a:rPr>
              <a:t>将所有输入预置为逻辑</a:t>
            </a:r>
            <a:r>
              <a:rPr lang="en-US" dirty="0">
                <a:solidFill>
                  <a:srgbClr val="FF0000"/>
                </a:solidFill>
              </a:rPr>
              <a:t>0</a:t>
            </a:r>
            <a:endParaRPr dirty="0">
              <a:solidFill>
                <a:srgbClr val="FF0000"/>
              </a:solidFill>
            </a:endParaRPr>
          </a:p>
          <a:p>
            <a:r>
              <a:rPr dirty="0" err="1">
                <a:solidFill>
                  <a:srgbClr val="FF0000"/>
                </a:solidFill>
              </a:rPr>
              <a:t>使用PPMU强制</a:t>
            </a:r>
            <a:r>
              <a:rPr dirty="0">
                <a:solidFill>
                  <a:srgbClr val="FF0000"/>
                </a:solidFill>
              </a:rPr>
              <a:t> 0V</a:t>
            </a:r>
          </a:p>
          <a:p>
            <a:r>
              <a:rPr dirty="0" err="1">
                <a:solidFill>
                  <a:srgbClr val="FF0000"/>
                </a:solidFill>
              </a:rPr>
              <a:t>等待几毫秒</a:t>
            </a:r>
            <a:r>
              <a:rPr lang="zh-CN" altLang="en-US" dirty="0">
                <a:solidFill>
                  <a:srgbClr val="FF0000"/>
                </a:solidFill>
              </a:rPr>
              <a:t>稳定</a:t>
            </a:r>
            <a:r>
              <a:rPr dirty="0" err="1">
                <a:solidFill>
                  <a:srgbClr val="FF0000"/>
                </a:solidFill>
              </a:rPr>
              <a:t>时间</a:t>
            </a:r>
            <a:endParaRPr dirty="0">
              <a:solidFill>
                <a:srgbClr val="FF0000"/>
              </a:solidFill>
            </a:endParaRPr>
          </a:p>
          <a:p>
            <a:r>
              <a:rPr dirty="0" err="1">
                <a:solidFill>
                  <a:srgbClr val="FF0000"/>
                </a:solidFill>
              </a:rPr>
              <a:t>测量因此而产生的电流</a:t>
            </a:r>
            <a:endParaRPr dirty="0">
              <a:solidFill>
                <a:srgbClr val="FF0000"/>
              </a:solidFill>
            </a:endParaRPr>
          </a:p>
        </p:txBody>
      </p:sp>
      <p:sp>
        <p:nvSpPr>
          <p:cNvPr id="14" name="文本框 13"/>
          <p:cNvSpPr txBox="1"/>
          <p:nvPr/>
        </p:nvSpPr>
        <p:spPr>
          <a:xfrm>
            <a:off x="611505" y="4436745"/>
            <a:ext cx="3240415" cy="368300"/>
          </a:xfrm>
          <a:prstGeom prst="rect">
            <a:avLst/>
          </a:prstGeom>
          <a:noFill/>
        </p:spPr>
        <p:txBody>
          <a:bodyPr wrap="square" rtlCol="0">
            <a:spAutoFit/>
          </a:bodyPr>
          <a:lstStyle/>
          <a:p>
            <a:r>
              <a:rPr lang="zh-CN" altLang="en-US" dirty="0"/>
              <a:t>测试的具体参数如右图所示：</a:t>
            </a:r>
          </a:p>
        </p:txBody>
      </p:sp>
      <p:pic>
        <p:nvPicPr>
          <p:cNvPr id="7" name="图片 6"/>
          <p:cNvPicPr>
            <a:picLocks noChangeAspect="1"/>
          </p:cNvPicPr>
          <p:nvPr/>
        </p:nvPicPr>
        <p:blipFill>
          <a:blip r:embed="rId4"/>
          <a:stretch>
            <a:fillRect/>
          </a:stretch>
        </p:blipFill>
        <p:spPr>
          <a:xfrm>
            <a:off x="3923665" y="3212465"/>
            <a:ext cx="4592320" cy="3462655"/>
          </a:xfrm>
          <a:prstGeom prst="rect">
            <a:avLst/>
          </a:prstGeom>
        </p:spPr>
      </p:pic>
      <p:pic>
        <p:nvPicPr>
          <p:cNvPr id="15" name="图片 14"/>
          <p:cNvPicPr>
            <a:picLocks noChangeAspect="1"/>
          </p:cNvPicPr>
          <p:nvPr/>
        </p:nvPicPr>
        <p:blipFill rotWithShape="1">
          <a:blip r:embed="rId5"/>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4213200817"/>
      </p:ext>
    </p:extLst>
  </p:cSld>
  <p:clrMapOvr>
    <a:masterClrMapping/>
  </p:clrMapOvr>
  <p:transition spd="slow">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4599336"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p>
        </p:txBody>
      </p:sp>
      <p:sp>
        <p:nvSpPr>
          <p:cNvPr id="13" name="文本框 12"/>
          <p:cNvSpPr txBox="1"/>
          <p:nvPr/>
        </p:nvSpPr>
        <p:spPr>
          <a:xfrm>
            <a:off x="467995" y="1052195"/>
            <a:ext cx="4954270" cy="583565"/>
          </a:xfrm>
          <a:prstGeom prst="rect">
            <a:avLst/>
          </a:prstGeom>
          <a:noFill/>
        </p:spPr>
        <p:txBody>
          <a:bodyPr wrap="square" rtlCol="0" anchor="t">
            <a:spAutoFit/>
          </a:bodyPr>
          <a:lstStyle/>
          <a:p>
            <a:r>
              <a:rPr lang="en-US" altLang="zh-CN" sz="3200" b="1" dirty="0">
                <a:solidFill>
                  <a:schemeClr val="accent6"/>
                </a:solidFill>
              </a:rPr>
              <a:t>DC</a:t>
            </a:r>
            <a:r>
              <a:rPr lang="zh-CN" altLang="en-US" sz="3200" b="1" dirty="0">
                <a:solidFill>
                  <a:schemeClr val="accent6"/>
                </a:solidFill>
              </a:rPr>
              <a:t>参数测试</a:t>
            </a:r>
            <a:r>
              <a:rPr lang="en-US" altLang="zh-CN" sz="3200" b="1" dirty="0">
                <a:solidFill>
                  <a:schemeClr val="accent6"/>
                </a:solidFill>
              </a:rPr>
              <a:t>--V</a:t>
            </a:r>
            <a:r>
              <a:rPr lang="en-US" altLang="zh-CN" sz="3200" b="1" baseline="-25000" dirty="0">
                <a:solidFill>
                  <a:schemeClr val="accent6"/>
                </a:solidFill>
              </a:rPr>
              <a:t>OH</a:t>
            </a:r>
          </a:p>
        </p:txBody>
      </p:sp>
      <p:sp>
        <p:nvSpPr>
          <p:cNvPr id="12" name="文本框 11"/>
          <p:cNvSpPr txBox="1"/>
          <p:nvPr/>
        </p:nvSpPr>
        <p:spPr>
          <a:xfrm>
            <a:off x="5508104" y="1340768"/>
            <a:ext cx="3189605" cy="1753235"/>
          </a:xfrm>
          <a:prstGeom prst="rect">
            <a:avLst/>
          </a:prstGeom>
          <a:noFill/>
        </p:spPr>
        <p:txBody>
          <a:bodyPr wrap="square" rtlCol="0">
            <a:spAutoFit/>
          </a:bodyPr>
          <a:lstStyle/>
          <a:p>
            <a:r>
              <a:rPr dirty="0" err="1">
                <a:solidFill>
                  <a:srgbClr val="FF0000"/>
                </a:solidFill>
              </a:rPr>
              <a:t>使用VDD</a:t>
            </a:r>
            <a:r>
              <a:rPr dirty="0">
                <a:solidFill>
                  <a:srgbClr val="FF0000"/>
                </a:solidFill>
              </a:rPr>
              <a:t> Max</a:t>
            </a:r>
          </a:p>
          <a:p>
            <a:r>
              <a:rPr dirty="0">
                <a:solidFill>
                  <a:srgbClr val="FF0000"/>
                </a:solidFill>
              </a:rPr>
              <a:t>将所有输入预置为逻辑</a:t>
            </a:r>
            <a:r>
              <a:rPr lang="en-US" dirty="0">
                <a:solidFill>
                  <a:srgbClr val="FF0000"/>
                </a:solidFill>
              </a:rPr>
              <a:t>0</a:t>
            </a:r>
            <a:endParaRPr dirty="0">
              <a:solidFill>
                <a:srgbClr val="FF0000"/>
              </a:solidFill>
            </a:endParaRPr>
          </a:p>
          <a:p>
            <a:r>
              <a:rPr dirty="0" err="1">
                <a:solidFill>
                  <a:srgbClr val="FF0000"/>
                </a:solidFill>
              </a:rPr>
              <a:t>使用PPMU强制</a:t>
            </a:r>
            <a:r>
              <a:rPr dirty="0">
                <a:solidFill>
                  <a:srgbClr val="FF0000"/>
                </a:solidFill>
              </a:rPr>
              <a:t> </a:t>
            </a:r>
            <a:r>
              <a:rPr lang="en-US" dirty="0">
                <a:solidFill>
                  <a:srgbClr val="FF0000"/>
                </a:solidFill>
              </a:rPr>
              <a:t>I</a:t>
            </a:r>
            <a:r>
              <a:rPr lang="en-US" baseline="-25000" dirty="0">
                <a:solidFill>
                  <a:srgbClr val="FF0000"/>
                </a:solidFill>
              </a:rPr>
              <a:t>OH</a:t>
            </a:r>
            <a:r>
              <a:rPr lang="en-US" dirty="0">
                <a:solidFill>
                  <a:srgbClr val="FF0000"/>
                </a:solidFill>
              </a:rPr>
              <a:t>(</a:t>
            </a:r>
            <a:r>
              <a:rPr lang="zh-CN" altLang="en-US" dirty="0">
                <a:solidFill>
                  <a:srgbClr val="FF0000"/>
                </a:solidFill>
              </a:rPr>
              <a:t>设置电压钳位</a:t>
            </a:r>
            <a:r>
              <a:rPr lang="en-US" dirty="0">
                <a:solidFill>
                  <a:srgbClr val="FF0000"/>
                </a:solidFill>
              </a:rPr>
              <a:t>)</a:t>
            </a:r>
            <a:endParaRPr dirty="0">
              <a:solidFill>
                <a:srgbClr val="FF0000"/>
              </a:solidFill>
            </a:endParaRPr>
          </a:p>
          <a:p>
            <a:r>
              <a:rPr dirty="0" err="1">
                <a:solidFill>
                  <a:srgbClr val="FF0000"/>
                </a:solidFill>
              </a:rPr>
              <a:t>等待几毫秒</a:t>
            </a:r>
            <a:r>
              <a:rPr lang="zh-CN" altLang="en-US" dirty="0">
                <a:solidFill>
                  <a:srgbClr val="FF0000"/>
                </a:solidFill>
              </a:rPr>
              <a:t>稳定</a:t>
            </a:r>
            <a:r>
              <a:rPr dirty="0" err="1">
                <a:solidFill>
                  <a:srgbClr val="FF0000"/>
                </a:solidFill>
              </a:rPr>
              <a:t>时间</a:t>
            </a:r>
            <a:endParaRPr dirty="0">
              <a:solidFill>
                <a:srgbClr val="FF0000"/>
              </a:solidFill>
            </a:endParaRPr>
          </a:p>
          <a:p>
            <a:r>
              <a:rPr dirty="0" err="1">
                <a:solidFill>
                  <a:srgbClr val="FF0000"/>
                </a:solidFill>
              </a:rPr>
              <a:t>测量因此而产生的电</a:t>
            </a:r>
            <a:r>
              <a:rPr lang="zh-CN" altLang="en-US" dirty="0">
                <a:solidFill>
                  <a:srgbClr val="FF0000"/>
                </a:solidFill>
              </a:rPr>
              <a:t>压</a:t>
            </a:r>
            <a:endParaRPr dirty="0">
              <a:solidFill>
                <a:srgbClr val="FF0000"/>
              </a:solidFill>
            </a:endParaRPr>
          </a:p>
        </p:txBody>
      </p:sp>
      <p:sp>
        <p:nvSpPr>
          <p:cNvPr id="14" name="文本框 13"/>
          <p:cNvSpPr txBox="1"/>
          <p:nvPr/>
        </p:nvSpPr>
        <p:spPr>
          <a:xfrm>
            <a:off x="539750" y="5588635"/>
            <a:ext cx="3240162" cy="368300"/>
          </a:xfrm>
          <a:prstGeom prst="rect">
            <a:avLst/>
          </a:prstGeom>
          <a:noFill/>
        </p:spPr>
        <p:txBody>
          <a:bodyPr wrap="square" rtlCol="0">
            <a:spAutoFit/>
          </a:bodyPr>
          <a:lstStyle/>
          <a:p>
            <a:r>
              <a:rPr lang="zh-CN" altLang="en-US" dirty="0"/>
              <a:t>测试的具体参数如右图所示：</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 y="1628775"/>
            <a:ext cx="4438015" cy="2169160"/>
          </a:xfrm>
          <a:prstGeom prst="rect">
            <a:avLst/>
          </a:prstGeom>
        </p:spPr>
      </p:pic>
      <p:pic>
        <p:nvPicPr>
          <p:cNvPr id="15" name="图片 -2147482547"/>
          <p:cNvPicPr>
            <a:picLocks noChangeAspect="1"/>
          </p:cNvPicPr>
          <p:nvPr/>
        </p:nvPicPr>
        <p:blipFill>
          <a:blip r:embed="rId4"/>
          <a:srcRect l="14493" t="-665" r="14082" b="4568"/>
          <a:stretch>
            <a:fillRect/>
          </a:stretch>
        </p:blipFill>
        <p:spPr>
          <a:xfrm>
            <a:off x="4800600" y="3356610"/>
            <a:ext cx="4297045" cy="3250565"/>
          </a:xfrm>
          <a:prstGeom prst="rect">
            <a:avLst/>
          </a:prstGeom>
          <a:noFill/>
          <a:ln w="9525">
            <a:noFill/>
          </a:ln>
        </p:spPr>
      </p:pic>
      <p:pic>
        <p:nvPicPr>
          <p:cNvPr id="16" name="图片 15"/>
          <p:cNvPicPr>
            <a:picLocks noChangeAspect="1"/>
          </p:cNvPicPr>
          <p:nvPr/>
        </p:nvPicPr>
        <p:blipFill>
          <a:blip r:embed="rId5"/>
          <a:stretch>
            <a:fillRect/>
          </a:stretch>
        </p:blipFill>
        <p:spPr>
          <a:xfrm>
            <a:off x="209867" y="4566919"/>
            <a:ext cx="4457700" cy="829945"/>
          </a:xfrm>
          <a:prstGeom prst="rect">
            <a:avLst/>
          </a:prstGeom>
        </p:spPr>
      </p:pic>
      <p:sp>
        <p:nvSpPr>
          <p:cNvPr id="17" name="文本框 16"/>
          <p:cNvSpPr txBox="1"/>
          <p:nvPr/>
        </p:nvSpPr>
        <p:spPr>
          <a:xfrm>
            <a:off x="467360" y="3932555"/>
            <a:ext cx="3942715" cy="368300"/>
          </a:xfrm>
          <a:prstGeom prst="rect">
            <a:avLst/>
          </a:prstGeom>
          <a:noFill/>
        </p:spPr>
        <p:txBody>
          <a:bodyPr wrap="square" rtlCol="0">
            <a:spAutoFit/>
          </a:bodyPr>
          <a:lstStyle/>
          <a:p>
            <a:r>
              <a:rPr lang="zh-CN" altLang="en-US"/>
              <a:t>数据手册上的参数如下图所示：</a:t>
            </a:r>
          </a:p>
        </p:txBody>
      </p:sp>
      <p:pic>
        <p:nvPicPr>
          <p:cNvPr id="18" name="图片 17"/>
          <p:cNvPicPr>
            <a:picLocks noChangeAspect="1"/>
          </p:cNvPicPr>
          <p:nvPr/>
        </p:nvPicPr>
        <p:blipFill rotWithShape="1">
          <a:blip r:embed="rId6"/>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2221903794"/>
      </p:ext>
    </p:extLst>
  </p:cSld>
  <p:clrMapOvr>
    <a:masterClrMapping/>
  </p:clrMapOvr>
  <p:transition spd="slow">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4599336"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p>
        </p:txBody>
      </p:sp>
      <p:sp>
        <p:nvSpPr>
          <p:cNvPr id="13" name="文本框 12"/>
          <p:cNvSpPr txBox="1"/>
          <p:nvPr/>
        </p:nvSpPr>
        <p:spPr>
          <a:xfrm>
            <a:off x="467995" y="1052195"/>
            <a:ext cx="4954270" cy="583565"/>
          </a:xfrm>
          <a:prstGeom prst="rect">
            <a:avLst/>
          </a:prstGeom>
          <a:noFill/>
        </p:spPr>
        <p:txBody>
          <a:bodyPr wrap="square" rtlCol="0" anchor="t">
            <a:spAutoFit/>
          </a:bodyPr>
          <a:lstStyle/>
          <a:p>
            <a:r>
              <a:rPr lang="en-US" altLang="zh-CN" sz="3200" b="1" dirty="0">
                <a:solidFill>
                  <a:schemeClr val="accent6"/>
                </a:solidFill>
              </a:rPr>
              <a:t>DC</a:t>
            </a:r>
            <a:r>
              <a:rPr lang="zh-CN" altLang="en-US" sz="3200" b="1" dirty="0">
                <a:solidFill>
                  <a:schemeClr val="accent6"/>
                </a:solidFill>
              </a:rPr>
              <a:t>参数测试</a:t>
            </a:r>
            <a:r>
              <a:rPr lang="en-US" altLang="zh-CN" sz="3200" b="1" dirty="0">
                <a:solidFill>
                  <a:schemeClr val="accent6"/>
                </a:solidFill>
              </a:rPr>
              <a:t>--V</a:t>
            </a:r>
            <a:r>
              <a:rPr lang="en-US" altLang="zh-CN" sz="3200" b="1" baseline="-25000" dirty="0">
                <a:solidFill>
                  <a:schemeClr val="accent6"/>
                </a:solidFill>
              </a:rPr>
              <a:t>OH</a:t>
            </a:r>
          </a:p>
        </p:txBody>
      </p:sp>
      <p:sp>
        <p:nvSpPr>
          <p:cNvPr id="12" name="文本框 11"/>
          <p:cNvSpPr txBox="1"/>
          <p:nvPr/>
        </p:nvSpPr>
        <p:spPr>
          <a:xfrm>
            <a:off x="849630" y="1700530"/>
            <a:ext cx="7185025" cy="645160"/>
          </a:xfrm>
          <a:prstGeom prst="rect">
            <a:avLst/>
          </a:prstGeom>
          <a:noFill/>
        </p:spPr>
        <p:txBody>
          <a:bodyPr wrap="square" rtlCol="0">
            <a:spAutoFit/>
          </a:bodyPr>
          <a:lstStyle/>
          <a:p>
            <a:r>
              <a:rPr lang="en-US" dirty="0">
                <a:solidFill>
                  <a:srgbClr val="FF0000"/>
                </a:solidFill>
              </a:rPr>
              <a:t>V</a:t>
            </a:r>
            <a:r>
              <a:rPr lang="en-US" baseline="-25000" dirty="0">
                <a:solidFill>
                  <a:srgbClr val="FF0000"/>
                </a:solidFill>
              </a:rPr>
              <a:t>OH</a:t>
            </a:r>
            <a:r>
              <a:rPr lang="en-US" dirty="0">
                <a:solidFill>
                  <a:srgbClr val="FF0000"/>
                </a:solidFill>
              </a:rPr>
              <a:t> </a:t>
            </a:r>
            <a:r>
              <a:rPr lang="zh-CN" altLang="en-US" dirty="0">
                <a:solidFill>
                  <a:srgbClr val="FF0000"/>
                </a:solidFill>
              </a:rPr>
              <a:t>的测试项需要添加相应的</a:t>
            </a:r>
            <a:r>
              <a:rPr lang="en-US" altLang="zh-CN" dirty="0">
                <a:solidFill>
                  <a:srgbClr val="FF0000"/>
                </a:solidFill>
              </a:rPr>
              <a:t>pat</a:t>
            </a:r>
            <a:r>
              <a:rPr lang="zh-CN" altLang="en-US" dirty="0">
                <a:solidFill>
                  <a:srgbClr val="FF0000"/>
                </a:solidFill>
              </a:rPr>
              <a:t>文件，用于预置输入引脚的输入，控制输出引脚的电平值为高；</a:t>
            </a:r>
          </a:p>
        </p:txBody>
      </p:sp>
      <p:sp>
        <p:nvSpPr>
          <p:cNvPr id="14" name="文本框 13"/>
          <p:cNvSpPr txBox="1"/>
          <p:nvPr/>
        </p:nvSpPr>
        <p:spPr>
          <a:xfrm>
            <a:off x="251460" y="2420620"/>
            <a:ext cx="3751580" cy="368300"/>
          </a:xfrm>
          <a:prstGeom prst="rect">
            <a:avLst/>
          </a:prstGeom>
          <a:noFill/>
        </p:spPr>
        <p:txBody>
          <a:bodyPr wrap="square" rtlCol="0">
            <a:spAutoFit/>
          </a:bodyPr>
          <a:lstStyle/>
          <a:p>
            <a:r>
              <a:rPr lang="zh-CN" altLang="en-US"/>
              <a:t>其</a:t>
            </a:r>
            <a:r>
              <a:rPr lang="en-US" altLang="zh-CN"/>
              <a:t>pat</a:t>
            </a:r>
            <a:r>
              <a:rPr lang="zh-CN" altLang="en-US"/>
              <a:t>文件的书写应该如下图所示：</a:t>
            </a:r>
          </a:p>
        </p:txBody>
      </p:sp>
      <p:pic>
        <p:nvPicPr>
          <p:cNvPr id="7" name="图片 -2147482544"/>
          <p:cNvPicPr>
            <a:picLocks noChangeAspect="1"/>
          </p:cNvPicPr>
          <p:nvPr/>
        </p:nvPicPr>
        <p:blipFill>
          <a:blip r:embed="rId3"/>
          <a:srcRect r="68134" b="69955"/>
          <a:stretch>
            <a:fillRect/>
          </a:stretch>
        </p:blipFill>
        <p:spPr>
          <a:xfrm>
            <a:off x="395605" y="2852420"/>
            <a:ext cx="3208655" cy="1701165"/>
          </a:xfrm>
          <a:prstGeom prst="rect">
            <a:avLst/>
          </a:prstGeom>
          <a:noFill/>
          <a:ln w="9525">
            <a:noFill/>
          </a:ln>
        </p:spPr>
      </p:pic>
      <p:sp>
        <p:nvSpPr>
          <p:cNvPr id="3" name="文本框 2"/>
          <p:cNvSpPr txBox="1"/>
          <p:nvPr/>
        </p:nvSpPr>
        <p:spPr>
          <a:xfrm>
            <a:off x="4716145" y="2345690"/>
            <a:ext cx="3751580" cy="645160"/>
          </a:xfrm>
          <a:prstGeom prst="rect">
            <a:avLst/>
          </a:prstGeom>
          <a:noFill/>
        </p:spPr>
        <p:txBody>
          <a:bodyPr wrap="square" rtlCol="0">
            <a:spAutoFit/>
          </a:bodyPr>
          <a:lstStyle/>
          <a:p>
            <a:r>
              <a:rPr lang="zh-CN" altLang="en-US"/>
              <a:t>其</a:t>
            </a:r>
            <a:r>
              <a:rPr lang="en-US" altLang="zh-CN"/>
              <a:t>pat</a:t>
            </a:r>
            <a:r>
              <a:rPr lang="zh-CN" altLang="en-US"/>
              <a:t>文件应该加入到具体的测试项中，添加的方法如下图所示：</a:t>
            </a:r>
          </a:p>
        </p:txBody>
      </p:sp>
      <p:pic>
        <p:nvPicPr>
          <p:cNvPr id="8" name="图片 -2147482543"/>
          <p:cNvPicPr>
            <a:picLocks noChangeAspect="1"/>
          </p:cNvPicPr>
          <p:nvPr/>
        </p:nvPicPr>
        <p:blipFill>
          <a:blip r:embed="rId4"/>
          <a:srcRect l="14626" t="687" r="13817" b="4439"/>
          <a:stretch>
            <a:fillRect/>
          </a:stretch>
        </p:blipFill>
        <p:spPr>
          <a:xfrm>
            <a:off x="4139565" y="2924810"/>
            <a:ext cx="4800600" cy="3578225"/>
          </a:xfrm>
          <a:prstGeom prst="rect">
            <a:avLst/>
          </a:prstGeom>
          <a:noFill/>
          <a:ln w="9525">
            <a:noFill/>
          </a:ln>
        </p:spPr>
      </p:pic>
      <p:pic>
        <p:nvPicPr>
          <p:cNvPr id="16" name="图片 15"/>
          <p:cNvPicPr>
            <a:picLocks noChangeAspect="1"/>
          </p:cNvPicPr>
          <p:nvPr/>
        </p:nvPicPr>
        <p:blipFill rotWithShape="1">
          <a:blip r:embed="rId5"/>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2365766262"/>
      </p:ext>
    </p:extLst>
  </p:cSld>
  <p:clrMapOvr>
    <a:masterClrMapping/>
  </p:clrMapOvr>
  <p:transition spd="slow">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4599336"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p>
        </p:txBody>
      </p:sp>
      <p:sp>
        <p:nvSpPr>
          <p:cNvPr id="13" name="文本框 12"/>
          <p:cNvSpPr txBox="1"/>
          <p:nvPr/>
        </p:nvSpPr>
        <p:spPr>
          <a:xfrm>
            <a:off x="467995" y="1052195"/>
            <a:ext cx="4954270" cy="583565"/>
          </a:xfrm>
          <a:prstGeom prst="rect">
            <a:avLst/>
          </a:prstGeom>
          <a:noFill/>
        </p:spPr>
        <p:txBody>
          <a:bodyPr wrap="square" rtlCol="0" anchor="t">
            <a:spAutoFit/>
          </a:bodyPr>
          <a:lstStyle/>
          <a:p>
            <a:r>
              <a:rPr lang="en-US" altLang="zh-CN" sz="3200" b="1" dirty="0">
                <a:solidFill>
                  <a:schemeClr val="accent6"/>
                </a:solidFill>
              </a:rPr>
              <a:t>DC</a:t>
            </a:r>
            <a:r>
              <a:rPr lang="zh-CN" altLang="en-US" sz="3200" b="1" dirty="0">
                <a:solidFill>
                  <a:schemeClr val="accent6"/>
                </a:solidFill>
              </a:rPr>
              <a:t>参数测试</a:t>
            </a:r>
            <a:r>
              <a:rPr lang="en-US" altLang="zh-CN" sz="3200" b="1" dirty="0">
                <a:solidFill>
                  <a:schemeClr val="accent6"/>
                </a:solidFill>
              </a:rPr>
              <a:t>--V</a:t>
            </a:r>
            <a:r>
              <a:rPr lang="en-US" altLang="zh-CN" sz="3200" b="1" baseline="-25000" dirty="0">
                <a:solidFill>
                  <a:schemeClr val="accent6"/>
                </a:solidFill>
              </a:rPr>
              <a:t>OL</a:t>
            </a:r>
          </a:p>
        </p:txBody>
      </p:sp>
      <p:sp>
        <p:nvSpPr>
          <p:cNvPr id="12" name="文本框 11"/>
          <p:cNvSpPr txBox="1"/>
          <p:nvPr/>
        </p:nvSpPr>
        <p:spPr>
          <a:xfrm>
            <a:off x="5219700" y="1484630"/>
            <a:ext cx="3189605" cy="1753235"/>
          </a:xfrm>
          <a:prstGeom prst="rect">
            <a:avLst/>
          </a:prstGeom>
          <a:noFill/>
        </p:spPr>
        <p:txBody>
          <a:bodyPr wrap="square" rtlCol="0">
            <a:spAutoFit/>
          </a:bodyPr>
          <a:lstStyle/>
          <a:p>
            <a:r>
              <a:rPr dirty="0" err="1">
                <a:solidFill>
                  <a:srgbClr val="FF0000"/>
                </a:solidFill>
              </a:rPr>
              <a:t>使用V</a:t>
            </a:r>
            <a:r>
              <a:rPr baseline="-25000" dirty="0" err="1">
                <a:solidFill>
                  <a:srgbClr val="FF0000"/>
                </a:solidFill>
              </a:rPr>
              <a:t>DDM</a:t>
            </a:r>
            <a:r>
              <a:rPr lang="en-US" baseline="-25000" dirty="0" err="1">
                <a:solidFill>
                  <a:srgbClr val="FF0000"/>
                </a:solidFill>
              </a:rPr>
              <a:t>in</a:t>
            </a:r>
            <a:endParaRPr baseline="-25000" dirty="0">
              <a:solidFill>
                <a:srgbClr val="FF0000"/>
              </a:solidFill>
            </a:endParaRPr>
          </a:p>
          <a:p>
            <a:r>
              <a:rPr dirty="0">
                <a:solidFill>
                  <a:srgbClr val="FF0000"/>
                </a:solidFill>
              </a:rPr>
              <a:t>将所有输入预置为逻辑</a:t>
            </a:r>
            <a:r>
              <a:rPr lang="en-US" dirty="0">
                <a:solidFill>
                  <a:srgbClr val="FF0000"/>
                </a:solidFill>
              </a:rPr>
              <a:t>1</a:t>
            </a:r>
            <a:endParaRPr dirty="0">
              <a:solidFill>
                <a:srgbClr val="FF0000"/>
              </a:solidFill>
            </a:endParaRPr>
          </a:p>
          <a:p>
            <a:r>
              <a:rPr dirty="0" err="1">
                <a:solidFill>
                  <a:srgbClr val="FF0000"/>
                </a:solidFill>
              </a:rPr>
              <a:t>使用PPMU强制</a:t>
            </a:r>
            <a:r>
              <a:rPr dirty="0">
                <a:solidFill>
                  <a:srgbClr val="FF0000"/>
                </a:solidFill>
              </a:rPr>
              <a:t> </a:t>
            </a:r>
            <a:r>
              <a:rPr lang="en-US" dirty="0">
                <a:solidFill>
                  <a:srgbClr val="FF0000"/>
                </a:solidFill>
              </a:rPr>
              <a:t>I</a:t>
            </a:r>
            <a:r>
              <a:rPr lang="en-US" baseline="-25000" dirty="0">
                <a:solidFill>
                  <a:srgbClr val="FF0000"/>
                </a:solidFill>
              </a:rPr>
              <a:t>OL</a:t>
            </a:r>
            <a:r>
              <a:rPr lang="en-US" dirty="0">
                <a:solidFill>
                  <a:srgbClr val="FF0000"/>
                </a:solidFill>
                <a:sym typeface="+mn-ea"/>
              </a:rPr>
              <a:t>(</a:t>
            </a:r>
            <a:r>
              <a:rPr lang="zh-CN" altLang="en-US" dirty="0">
                <a:solidFill>
                  <a:srgbClr val="FF0000"/>
                </a:solidFill>
                <a:sym typeface="+mn-ea"/>
              </a:rPr>
              <a:t>设置电压钳位</a:t>
            </a:r>
            <a:r>
              <a:rPr lang="en-US" dirty="0">
                <a:solidFill>
                  <a:srgbClr val="FF0000"/>
                </a:solidFill>
                <a:sym typeface="+mn-ea"/>
              </a:rPr>
              <a:t>)</a:t>
            </a:r>
            <a:endParaRPr dirty="0">
              <a:solidFill>
                <a:srgbClr val="FF0000"/>
              </a:solidFill>
            </a:endParaRPr>
          </a:p>
          <a:p>
            <a:r>
              <a:rPr dirty="0" err="1">
                <a:solidFill>
                  <a:srgbClr val="FF0000"/>
                </a:solidFill>
              </a:rPr>
              <a:t>等待几毫秒</a:t>
            </a:r>
            <a:r>
              <a:rPr lang="zh-CN" altLang="en-US" dirty="0">
                <a:solidFill>
                  <a:srgbClr val="FF0000"/>
                </a:solidFill>
              </a:rPr>
              <a:t>稳定</a:t>
            </a:r>
            <a:r>
              <a:rPr dirty="0" err="1">
                <a:solidFill>
                  <a:srgbClr val="FF0000"/>
                </a:solidFill>
              </a:rPr>
              <a:t>时间</a:t>
            </a:r>
            <a:endParaRPr dirty="0">
              <a:solidFill>
                <a:srgbClr val="FF0000"/>
              </a:solidFill>
            </a:endParaRPr>
          </a:p>
          <a:p>
            <a:r>
              <a:rPr dirty="0" err="1">
                <a:solidFill>
                  <a:srgbClr val="FF0000"/>
                </a:solidFill>
              </a:rPr>
              <a:t>测量因此而产生的电流</a:t>
            </a:r>
            <a:endParaRPr dirty="0">
              <a:solidFill>
                <a:srgbClr val="FF0000"/>
              </a:solidFill>
            </a:endParaRPr>
          </a:p>
        </p:txBody>
      </p:sp>
      <p:sp>
        <p:nvSpPr>
          <p:cNvPr id="14" name="文本框 13"/>
          <p:cNvSpPr txBox="1"/>
          <p:nvPr/>
        </p:nvSpPr>
        <p:spPr>
          <a:xfrm>
            <a:off x="361315" y="5156835"/>
            <a:ext cx="3274581" cy="368300"/>
          </a:xfrm>
          <a:prstGeom prst="rect">
            <a:avLst/>
          </a:prstGeom>
          <a:noFill/>
        </p:spPr>
        <p:txBody>
          <a:bodyPr wrap="square" rtlCol="0">
            <a:spAutoFit/>
          </a:bodyPr>
          <a:lstStyle/>
          <a:p>
            <a:r>
              <a:rPr lang="zh-CN" altLang="en-US" dirty="0"/>
              <a:t>测试的具体参数如右图所示：</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605" y="1556385"/>
            <a:ext cx="3832860" cy="1889760"/>
          </a:xfrm>
          <a:prstGeom prst="rect">
            <a:avLst/>
          </a:prstGeom>
        </p:spPr>
      </p:pic>
      <p:pic>
        <p:nvPicPr>
          <p:cNvPr id="3" name="图片 -2147482571"/>
          <p:cNvPicPr>
            <a:picLocks noChangeAspect="1"/>
          </p:cNvPicPr>
          <p:nvPr/>
        </p:nvPicPr>
        <p:blipFill>
          <a:blip r:embed="rId4"/>
          <a:srcRect l="14372" t="-107" r="14348" b="5447"/>
          <a:stretch>
            <a:fillRect/>
          </a:stretch>
        </p:blipFill>
        <p:spPr>
          <a:xfrm>
            <a:off x="4544695" y="3237865"/>
            <a:ext cx="4539615" cy="3389630"/>
          </a:xfrm>
          <a:prstGeom prst="rect">
            <a:avLst/>
          </a:prstGeom>
          <a:noFill/>
          <a:ln w="9525">
            <a:noFill/>
          </a:ln>
        </p:spPr>
      </p:pic>
      <p:sp>
        <p:nvSpPr>
          <p:cNvPr id="17" name="文本框 16"/>
          <p:cNvSpPr txBox="1"/>
          <p:nvPr/>
        </p:nvSpPr>
        <p:spPr>
          <a:xfrm>
            <a:off x="395605" y="3644900"/>
            <a:ext cx="3872230" cy="368300"/>
          </a:xfrm>
          <a:prstGeom prst="rect">
            <a:avLst/>
          </a:prstGeom>
          <a:noFill/>
        </p:spPr>
        <p:txBody>
          <a:bodyPr wrap="square" rtlCol="0">
            <a:spAutoFit/>
          </a:bodyPr>
          <a:lstStyle/>
          <a:p>
            <a:r>
              <a:rPr lang="zh-CN" altLang="en-US"/>
              <a:t>数据手册上的参数值如下图所示：</a:t>
            </a:r>
          </a:p>
        </p:txBody>
      </p:sp>
      <p:pic>
        <p:nvPicPr>
          <p:cNvPr id="18" name="图片 17"/>
          <p:cNvPicPr>
            <a:picLocks noChangeAspect="1"/>
          </p:cNvPicPr>
          <p:nvPr/>
        </p:nvPicPr>
        <p:blipFill>
          <a:blip r:embed="rId5"/>
          <a:stretch>
            <a:fillRect/>
          </a:stretch>
        </p:blipFill>
        <p:spPr>
          <a:xfrm>
            <a:off x="107315" y="4076700"/>
            <a:ext cx="4217670" cy="831215"/>
          </a:xfrm>
          <a:prstGeom prst="rect">
            <a:avLst/>
          </a:prstGeom>
        </p:spPr>
      </p:pic>
      <p:pic>
        <p:nvPicPr>
          <p:cNvPr id="19" name="图片 18"/>
          <p:cNvPicPr>
            <a:picLocks noChangeAspect="1"/>
          </p:cNvPicPr>
          <p:nvPr/>
        </p:nvPicPr>
        <p:blipFill rotWithShape="1">
          <a:blip r:embed="rId6"/>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4013799083"/>
      </p:ext>
    </p:extLst>
  </p:cSld>
  <p:clrMapOvr>
    <a:masterClrMapping/>
  </p:clrMapOvr>
  <p:transition spd="slow">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4599336"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p>
        </p:txBody>
      </p:sp>
      <p:sp>
        <p:nvSpPr>
          <p:cNvPr id="13" name="文本框 12"/>
          <p:cNvSpPr txBox="1"/>
          <p:nvPr/>
        </p:nvSpPr>
        <p:spPr>
          <a:xfrm>
            <a:off x="467995" y="1052195"/>
            <a:ext cx="4954270" cy="583565"/>
          </a:xfrm>
          <a:prstGeom prst="rect">
            <a:avLst/>
          </a:prstGeom>
          <a:noFill/>
        </p:spPr>
        <p:txBody>
          <a:bodyPr wrap="square" rtlCol="0" anchor="t">
            <a:spAutoFit/>
          </a:bodyPr>
          <a:lstStyle/>
          <a:p>
            <a:r>
              <a:rPr lang="en-US" altLang="zh-CN" sz="3200" b="1" dirty="0">
                <a:solidFill>
                  <a:schemeClr val="accent6"/>
                </a:solidFill>
              </a:rPr>
              <a:t>DC</a:t>
            </a:r>
            <a:r>
              <a:rPr lang="zh-CN" altLang="en-US" sz="3200" b="1" dirty="0">
                <a:solidFill>
                  <a:schemeClr val="accent6"/>
                </a:solidFill>
              </a:rPr>
              <a:t>参数测试</a:t>
            </a:r>
            <a:r>
              <a:rPr lang="en-US" altLang="zh-CN" sz="3200" b="1" dirty="0">
                <a:solidFill>
                  <a:schemeClr val="accent6"/>
                </a:solidFill>
              </a:rPr>
              <a:t>--V</a:t>
            </a:r>
            <a:r>
              <a:rPr lang="en-US" altLang="zh-CN" sz="3200" b="1" baseline="-25000" dirty="0">
                <a:solidFill>
                  <a:schemeClr val="accent6"/>
                </a:solidFill>
              </a:rPr>
              <a:t>OL</a:t>
            </a:r>
          </a:p>
        </p:txBody>
      </p:sp>
      <p:sp>
        <p:nvSpPr>
          <p:cNvPr id="12" name="文本框 11"/>
          <p:cNvSpPr txBox="1"/>
          <p:nvPr/>
        </p:nvSpPr>
        <p:spPr>
          <a:xfrm>
            <a:off x="849630" y="1700530"/>
            <a:ext cx="7185025" cy="645160"/>
          </a:xfrm>
          <a:prstGeom prst="rect">
            <a:avLst/>
          </a:prstGeom>
          <a:noFill/>
        </p:spPr>
        <p:txBody>
          <a:bodyPr wrap="square" rtlCol="0">
            <a:spAutoFit/>
          </a:bodyPr>
          <a:lstStyle/>
          <a:p>
            <a:r>
              <a:rPr lang="en-US" dirty="0">
                <a:solidFill>
                  <a:srgbClr val="FF0000"/>
                </a:solidFill>
              </a:rPr>
              <a:t>V</a:t>
            </a:r>
            <a:r>
              <a:rPr lang="en-US" baseline="-25000" dirty="0">
                <a:solidFill>
                  <a:srgbClr val="FF0000"/>
                </a:solidFill>
              </a:rPr>
              <a:t>OL</a:t>
            </a:r>
            <a:r>
              <a:rPr lang="en-US" dirty="0">
                <a:solidFill>
                  <a:srgbClr val="FF0000"/>
                </a:solidFill>
              </a:rPr>
              <a:t> </a:t>
            </a:r>
            <a:r>
              <a:rPr lang="zh-CN" altLang="en-US" dirty="0">
                <a:solidFill>
                  <a:srgbClr val="FF0000"/>
                </a:solidFill>
              </a:rPr>
              <a:t>的测试项需要添加相应的</a:t>
            </a:r>
            <a:r>
              <a:rPr lang="en-US" altLang="zh-CN" dirty="0">
                <a:solidFill>
                  <a:srgbClr val="FF0000"/>
                </a:solidFill>
              </a:rPr>
              <a:t>pat</a:t>
            </a:r>
            <a:r>
              <a:rPr lang="zh-CN" altLang="en-US" dirty="0">
                <a:solidFill>
                  <a:srgbClr val="FF0000"/>
                </a:solidFill>
              </a:rPr>
              <a:t>文件，用于预置输入引脚的输入，控制输出引脚的电平值为低；</a:t>
            </a:r>
          </a:p>
        </p:txBody>
      </p:sp>
      <p:sp>
        <p:nvSpPr>
          <p:cNvPr id="14" name="文本框 13"/>
          <p:cNvSpPr txBox="1"/>
          <p:nvPr/>
        </p:nvSpPr>
        <p:spPr>
          <a:xfrm>
            <a:off x="251460" y="2420620"/>
            <a:ext cx="3751580" cy="368300"/>
          </a:xfrm>
          <a:prstGeom prst="rect">
            <a:avLst/>
          </a:prstGeom>
          <a:noFill/>
        </p:spPr>
        <p:txBody>
          <a:bodyPr wrap="square" rtlCol="0">
            <a:spAutoFit/>
          </a:bodyPr>
          <a:lstStyle/>
          <a:p>
            <a:r>
              <a:rPr lang="zh-CN" altLang="en-US"/>
              <a:t>其</a:t>
            </a:r>
            <a:r>
              <a:rPr lang="en-US" altLang="zh-CN"/>
              <a:t>pat</a:t>
            </a:r>
            <a:r>
              <a:rPr lang="zh-CN" altLang="en-US"/>
              <a:t>文件的书写应该如下图所示：</a:t>
            </a:r>
          </a:p>
        </p:txBody>
      </p:sp>
      <p:sp>
        <p:nvSpPr>
          <p:cNvPr id="7" name="文本框 6"/>
          <p:cNvSpPr txBox="1"/>
          <p:nvPr/>
        </p:nvSpPr>
        <p:spPr>
          <a:xfrm>
            <a:off x="4716145" y="2345690"/>
            <a:ext cx="3751580" cy="645160"/>
          </a:xfrm>
          <a:prstGeom prst="rect">
            <a:avLst/>
          </a:prstGeom>
          <a:noFill/>
        </p:spPr>
        <p:txBody>
          <a:bodyPr wrap="square" rtlCol="0">
            <a:spAutoFit/>
          </a:bodyPr>
          <a:lstStyle/>
          <a:p>
            <a:r>
              <a:rPr lang="zh-CN" altLang="en-US"/>
              <a:t>其</a:t>
            </a:r>
            <a:r>
              <a:rPr lang="en-US" altLang="zh-CN"/>
              <a:t>pat</a:t>
            </a:r>
            <a:r>
              <a:rPr lang="zh-CN" altLang="en-US"/>
              <a:t>文件应该加入到具体的测试项中，添加的方法如下图所示：</a:t>
            </a:r>
          </a:p>
        </p:txBody>
      </p:sp>
      <p:pic>
        <p:nvPicPr>
          <p:cNvPr id="3" name="图片 -2147482542"/>
          <p:cNvPicPr>
            <a:picLocks noChangeAspect="1"/>
          </p:cNvPicPr>
          <p:nvPr/>
        </p:nvPicPr>
        <p:blipFill>
          <a:blip r:embed="rId3"/>
          <a:srcRect r="74583" b="70856"/>
          <a:stretch>
            <a:fillRect/>
          </a:stretch>
        </p:blipFill>
        <p:spPr>
          <a:xfrm>
            <a:off x="611505" y="2852420"/>
            <a:ext cx="2513330" cy="1620520"/>
          </a:xfrm>
          <a:prstGeom prst="rect">
            <a:avLst/>
          </a:prstGeom>
          <a:noFill/>
          <a:ln w="9525">
            <a:noFill/>
          </a:ln>
        </p:spPr>
      </p:pic>
      <p:pic>
        <p:nvPicPr>
          <p:cNvPr id="8" name="图片 -2147482541"/>
          <p:cNvPicPr>
            <a:picLocks noChangeAspect="1"/>
          </p:cNvPicPr>
          <p:nvPr/>
        </p:nvPicPr>
        <p:blipFill>
          <a:blip r:embed="rId4"/>
          <a:srcRect l="14372" t="-450" r="14709" b="4568"/>
          <a:stretch>
            <a:fillRect/>
          </a:stretch>
        </p:blipFill>
        <p:spPr>
          <a:xfrm>
            <a:off x="4139565" y="2924810"/>
            <a:ext cx="4498340" cy="3419475"/>
          </a:xfrm>
          <a:prstGeom prst="rect">
            <a:avLst/>
          </a:prstGeom>
          <a:noFill/>
          <a:ln w="9525">
            <a:noFill/>
          </a:ln>
        </p:spPr>
      </p:pic>
      <p:pic>
        <p:nvPicPr>
          <p:cNvPr id="15" name="图片 14"/>
          <p:cNvPicPr>
            <a:picLocks noChangeAspect="1"/>
          </p:cNvPicPr>
          <p:nvPr/>
        </p:nvPicPr>
        <p:blipFill rotWithShape="1">
          <a:blip r:embed="rId5"/>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74584055"/>
      </p:ext>
    </p:extLst>
  </p:cSld>
  <p:clrMapOvr>
    <a:masterClrMapping/>
  </p:clrMapOvr>
  <p:transition spd="slow">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4599336"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p>
        </p:txBody>
      </p:sp>
      <p:sp>
        <p:nvSpPr>
          <p:cNvPr id="13" name="文本框 12"/>
          <p:cNvSpPr txBox="1"/>
          <p:nvPr/>
        </p:nvSpPr>
        <p:spPr>
          <a:xfrm>
            <a:off x="467995" y="1052195"/>
            <a:ext cx="4954270" cy="583565"/>
          </a:xfrm>
          <a:prstGeom prst="rect">
            <a:avLst/>
          </a:prstGeom>
          <a:noFill/>
        </p:spPr>
        <p:txBody>
          <a:bodyPr wrap="square" rtlCol="0" anchor="t">
            <a:spAutoFit/>
          </a:bodyPr>
          <a:lstStyle/>
          <a:p>
            <a:r>
              <a:rPr lang="en-US" altLang="zh-CN" sz="3200" b="1">
                <a:solidFill>
                  <a:schemeClr val="accent6"/>
                </a:solidFill>
              </a:rPr>
              <a:t>AC</a:t>
            </a:r>
            <a:r>
              <a:rPr lang="zh-CN" altLang="en-US" sz="3200" b="1">
                <a:solidFill>
                  <a:schemeClr val="accent6"/>
                </a:solidFill>
              </a:rPr>
              <a:t>参数测试</a:t>
            </a:r>
            <a:endParaRPr lang="en-US" altLang="zh-CN" sz="3200" b="1">
              <a:solidFill>
                <a:schemeClr val="accent6"/>
              </a:solidFill>
            </a:endParaRPr>
          </a:p>
        </p:txBody>
      </p:sp>
      <p:sp>
        <p:nvSpPr>
          <p:cNvPr id="12" name="文本框 11"/>
          <p:cNvSpPr txBox="1"/>
          <p:nvPr/>
        </p:nvSpPr>
        <p:spPr>
          <a:xfrm>
            <a:off x="107315" y="1635760"/>
            <a:ext cx="4916805" cy="4799965"/>
          </a:xfrm>
          <a:prstGeom prst="rect">
            <a:avLst/>
          </a:prstGeom>
          <a:noFill/>
        </p:spPr>
        <p:txBody>
          <a:bodyPr wrap="square" rtlCol="0">
            <a:spAutoFit/>
          </a:bodyPr>
          <a:lstStyle/>
          <a:p>
            <a:r>
              <a:rPr>
                <a:effectLst>
                  <a:outerShdw blurRad="38100" dist="19050" dir="2700000" algn="tl" rotWithShape="0">
                    <a:schemeClr val="dk1">
                      <a:alpha val="40000"/>
                    </a:schemeClr>
                  </a:outerShdw>
                </a:effectLst>
              </a:rPr>
              <a:t>通过Shmoo扫描采样，设置参数如下：</a:t>
            </a:r>
          </a:p>
          <a:p>
            <a:r>
              <a:rPr>
                <a:effectLst>
                  <a:outerShdw blurRad="38100" dist="19050" dir="2700000" algn="tl" rotWithShape="0">
                    <a:schemeClr val="dk1">
                      <a:alpha val="40000"/>
                    </a:schemeClr>
                  </a:outerShdw>
                </a:effectLst>
              </a:rPr>
              <a:t>X轴：</a:t>
            </a:r>
          </a:p>
          <a:p>
            <a:r>
              <a:rPr>
                <a:effectLst>
                  <a:outerShdw blurRad="38100" dist="19050" dir="2700000" algn="tl" rotWithShape="0">
                    <a:schemeClr val="dk1">
                      <a:alpha val="40000"/>
                    </a:schemeClr>
                  </a:outerShdw>
                </a:effectLst>
              </a:rPr>
              <a:t>    设置仿真的起止时间（0ns~1000ns）</a:t>
            </a:r>
          </a:p>
          <a:p>
            <a:r>
              <a:rPr>
                <a:effectLst>
                  <a:outerShdw blurRad="38100" dist="19050" dir="2700000" algn="tl" rotWithShape="0">
                    <a:schemeClr val="dk1">
                      <a:alpha val="40000"/>
                    </a:schemeClr>
                  </a:outerShdw>
                </a:effectLst>
              </a:rPr>
              <a:t>    设置采样点个数1000</a:t>
            </a:r>
          </a:p>
          <a:p>
            <a:r>
              <a:rPr>
                <a:effectLst>
                  <a:outerShdw blurRad="38100" dist="19050" dir="2700000" algn="tl" rotWithShape="0">
                    <a:schemeClr val="dk1">
                      <a:alpha val="40000"/>
                    </a:schemeClr>
                  </a:outerShdw>
                </a:effectLst>
              </a:rPr>
              <a:t>    设置Pin或Pin Groups对应的待测管脚/group</a:t>
            </a:r>
          </a:p>
          <a:p>
            <a:r>
              <a:rPr>
                <a:effectLst>
                  <a:outerShdw blurRad="38100" dist="19050" dir="2700000" algn="tl" rotWithShape="0">
                    <a:schemeClr val="dk1">
                      <a:alpha val="40000"/>
                    </a:schemeClr>
                  </a:outerShdw>
                </a:effectLst>
              </a:rPr>
              <a:t>    设置时间集Time Set</a:t>
            </a:r>
            <a:r>
              <a:rPr lang="en-US">
                <a:effectLst>
                  <a:outerShdw blurRad="38100" dist="19050" dir="2700000" algn="tl" rotWithShape="0">
                    <a:schemeClr val="dk1">
                      <a:alpha val="40000"/>
                    </a:schemeClr>
                  </a:outerShdw>
                </a:effectLst>
              </a:rPr>
              <a:t> Basic</a:t>
            </a:r>
            <a:endParaRPr>
              <a:effectLst>
                <a:outerShdw blurRad="38100" dist="19050" dir="2700000" algn="tl" rotWithShape="0">
                  <a:schemeClr val="dk1">
                    <a:alpha val="40000"/>
                  </a:schemeClr>
                </a:outerShdw>
              </a:effectLst>
            </a:endParaRPr>
          </a:p>
          <a:p>
            <a:r>
              <a:rPr>
                <a:effectLst>
                  <a:outerShdw blurRad="38100" dist="19050" dir="2700000" algn="tl" rotWithShape="0">
                    <a:schemeClr val="dk1">
                      <a:alpha val="40000"/>
                    </a:schemeClr>
                  </a:outerShdw>
                </a:effectLst>
              </a:rPr>
              <a:t>Y轴：</a:t>
            </a:r>
          </a:p>
          <a:p>
            <a:r>
              <a:rPr>
                <a:effectLst>
                  <a:outerShdw blurRad="38100" dist="19050" dir="2700000" algn="tl" rotWithShape="0">
                    <a:schemeClr val="dk1">
                      <a:alpha val="40000"/>
                    </a:schemeClr>
                  </a:outerShdw>
                </a:effectLst>
              </a:rPr>
              <a:t>    设置Type</a:t>
            </a:r>
          </a:p>
          <a:p>
            <a:r>
              <a:rPr>
                <a:effectLst>
                  <a:outerShdw blurRad="38100" dist="19050" dir="2700000" algn="tl" rotWithShape="0">
                    <a:schemeClr val="dk1">
                      <a:alpha val="40000"/>
                    </a:schemeClr>
                  </a:outerShdw>
                </a:effectLst>
              </a:rPr>
              <a:t>    设置采样比对的起止电压（Start为芯片工作的最大电压*90%，Stop为芯片工作的最大电压*10%）</a:t>
            </a:r>
          </a:p>
          <a:p>
            <a:r>
              <a:rPr>
                <a:effectLst>
                  <a:outerShdw blurRad="38100" dist="19050" dir="2700000" algn="tl" rotWithShape="0">
                    <a:schemeClr val="dk1">
                      <a:alpha val="40000"/>
                    </a:schemeClr>
                  </a:outerShdw>
                </a:effectLst>
              </a:rPr>
              <a:t>    设置采样点个数</a:t>
            </a:r>
          </a:p>
          <a:p>
            <a:r>
              <a:rPr>
                <a:effectLst>
                  <a:outerShdw blurRad="38100" dist="19050" dir="2700000" algn="tl" rotWithShape="0">
                    <a:schemeClr val="dk1">
                      <a:alpha val="40000"/>
                    </a:schemeClr>
                  </a:outerShdw>
                </a:effectLst>
              </a:rPr>
              <a:t>    设置Pin或Pin Groups对应的待测管脚/group</a:t>
            </a:r>
          </a:p>
          <a:p>
            <a:endParaRPr>
              <a:effectLst>
                <a:outerShdw blurRad="38100" dist="19050" dir="2700000" algn="tl" rotWithShape="0">
                  <a:schemeClr val="dk1">
                    <a:alpha val="40000"/>
                  </a:schemeClr>
                </a:outerShdw>
              </a:effectLst>
            </a:endParaRPr>
          </a:p>
          <a:p>
            <a:r>
              <a:rPr>
                <a:effectLst>
                  <a:outerShdw blurRad="38100" dist="19050" dir="2700000" algn="tl" rotWithShape="0">
                    <a:schemeClr val="dk1">
                      <a:alpha val="40000"/>
                    </a:schemeClr>
                  </a:outerShdw>
                </a:effectLst>
              </a:rPr>
              <a:t>两个门限值状态变化（FAIL-&gt;PASS）时间点的差值即为延迟时间，与数据手册进行比对，检测是否满足要求</a:t>
            </a:r>
          </a:p>
        </p:txBody>
      </p:sp>
      <p:pic>
        <p:nvPicPr>
          <p:cNvPr id="3" name="图片 -2147482557"/>
          <p:cNvPicPr>
            <a:picLocks noChangeAspect="1"/>
          </p:cNvPicPr>
          <p:nvPr/>
        </p:nvPicPr>
        <p:blipFill>
          <a:blip r:embed="rId3"/>
          <a:srcRect l="23572" t="2122" r="23294" b="10272"/>
          <a:stretch>
            <a:fillRect/>
          </a:stretch>
        </p:blipFill>
        <p:spPr>
          <a:xfrm>
            <a:off x="5568950" y="3960495"/>
            <a:ext cx="3125470" cy="2897505"/>
          </a:xfrm>
          <a:prstGeom prst="rect">
            <a:avLst/>
          </a:prstGeom>
          <a:noFill/>
          <a:ln w="9525">
            <a:noFill/>
          </a:ln>
        </p:spPr>
      </p:pic>
      <p:pic>
        <p:nvPicPr>
          <p:cNvPr id="7" name="图片 -2147482555"/>
          <p:cNvPicPr>
            <a:picLocks noChangeAspect="1"/>
          </p:cNvPicPr>
          <p:nvPr/>
        </p:nvPicPr>
        <p:blipFill>
          <a:blip r:embed="rId4"/>
          <a:srcRect l="23174" t="2058" r="22896" b="10036"/>
          <a:stretch>
            <a:fillRect/>
          </a:stretch>
        </p:blipFill>
        <p:spPr>
          <a:xfrm>
            <a:off x="5568950" y="1111250"/>
            <a:ext cx="3078480" cy="2821305"/>
          </a:xfrm>
          <a:prstGeom prst="rect">
            <a:avLst/>
          </a:prstGeom>
          <a:noFill/>
          <a:ln w="9525">
            <a:noFill/>
          </a:ln>
        </p:spPr>
      </p:pic>
      <p:pic>
        <p:nvPicPr>
          <p:cNvPr id="14" name="图片 13"/>
          <p:cNvPicPr>
            <a:picLocks noChangeAspect="1"/>
          </p:cNvPicPr>
          <p:nvPr/>
        </p:nvPicPr>
        <p:blipFill rotWithShape="1">
          <a:blip r:embed="rId5"/>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469728347"/>
      </p:ext>
    </p:extLst>
  </p:cSld>
  <p:clrMapOvr>
    <a:masterClrMapping/>
  </p:clrMapOvr>
  <p:transition spd="slow">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2"/>
          <p:cNvCxnSpPr/>
          <p:nvPr/>
        </p:nvCxnSpPr>
        <p:spPr>
          <a:xfrm>
            <a:off x="0" y="1052736"/>
            <a:ext cx="9144000" cy="0"/>
          </a:xfrm>
          <a:prstGeom prst="line">
            <a:avLst/>
          </a:prstGeom>
          <a:ln w="38100">
            <a:gradFill>
              <a:gsLst>
                <a:gs pos="0">
                  <a:srgbClr val="049EFF"/>
                </a:gs>
                <a:gs pos="100000">
                  <a:srgbClr val="0666B7"/>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9883" y="472677"/>
            <a:ext cx="373184" cy="362372"/>
            <a:chOff x="298460" y="987574"/>
            <a:chExt cx="288032" cy="279687"/>
          </a:xfrm>
        </p:grpSpPr>
        <p:sp>
          <p:nvSpPr>
            <p:cNvPr id="10" name="矩形 9"/>
            <p:cNvSpPr/>
            <p:nvPr/>
          </p:nvSpPr>
          <p:spPr>
            <a:xfrm>
              <a:off x="298460" y="987574"/>
              <a:ext cx="216024" cy="216024"/>
            </a:xfrm>
            <a:prstGeom prst="rect">
              <a:avLst/>
            </a:prstGeom>
            <a:solidFill>
              <a:srgbClr val="0367B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1" name="矩形 10"/>
            <p:cNvSpPr/>
            <p:nvPr/>
          </p:nvSpPr>
          <p:spPr>
            <a:xfrm>
              <a:off x="406472" y="1087241"/>
              <a:ext cx="180020" cy="180020"/>
            </a:xfrm>
            <a:prstGeom prst="rect">
              <a:avLst/>
            </a:prstGeom>
            <a:solidFill>
              <a:srgbClr val="06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sp>
        <p:nvSpPr>
          <p:cNvPr id="6" name="矩形 5"/>
          <p:cNvSpPr/>
          <p:nvPr/>
        </p:nvSpPr>
        <p:spPr>
          <a:xfrm>
            <a:off x="914840" y="395262"/>
            <a:ext cx="7867859" cy="707886"/>
          </a:xfrm>
          <a:prstGeom prst="rect">
            <a:avLst/>
          </a:prstGeom>
        </p:spPr>
        <p:txBody>
          <a:bodyPr wrap="none">
            <a:spAutoFit/>
          </a:bodyPr>
          <a:lstStyle/>
          <a:p>
            <a:pPr>
              <a:buClr>
                <a:srgbClr val="FFFFFF"/>
              </a:buClr>
              <a:defRPr/>
            </a:pP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1.</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数字电路测试实例</a:t>
            </a:r>
            <a:r>
              <a:rPr lang="en-US" altLang="zh-CN"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测试流程设置</a:t>
            </a:r>
          </a:p>
        </p:txBody>
      </p:sp>
      <p:sp>
        <p:nvSpPr>
          <p:cNvPr id="13" name="文本框 12"/>
          <p:cNvSpPr txBox="1"/>
          <p:nvPr/>
        </p:nvSpPr>
        <p:spPr>
          <a:xfrm>
            <a:off x="467995" y="1052195"/>
            <a:ext cx="4954270" cy="583565"/>
          </a:xfrm>
          <a:prstGeom prst="rect">
            <a:avLst/>
          </a:prstGeom>
          <a:noFill/>
        </p:spPr>
        <p:txBody>
          <a:bodyPr wrap="square" rtlCol="0" anchor="t">
            <a:spAutoFit/>
          </a:bodyPr>
          <a:lstStyle/>
          <a:p>
            <a:r>
              <a:rPr lang="zh-CN" altLang="en-US" sz="3200" b="1">
                <a:solidFill>
                  <a:schemeClr val="accent6"/>
                </a:solidFill>
              </a:rPr>
              <a:t>测试流程</a:t>
            </a:r>
          </a:p>
        </p:txBody>
      </p:sp>
      <p:sp>
        <p:nvSpPr>
          <p:cNvPr id="12" name="文本框 11"/>
          <p:cNvSpPr txBox="1"/>
          <p:nvPr/>
        </p:nvSpPr>
        <p:spPr>
          <a:xfrm>
            <a:off x="570230" y="1635760"/>
            <a:ext cx="8038465" cy="922020"/>
          </a:xfrm>
          <a:prstGeom prst="rect">
            <a:avLst/>
          </a:prstGeom>
          <a:noFill/>
        </p:spPr>
        <p:txBody>
          <a:bodyPr wrap="square" rtlCol="0">
            <a:spAutoFit/>
          </a:bodyPr>
          <a:lstStyle/>
          <a:p>
            <a:r>
              <a:rPr lang="zh-CN" dirty="0">
                <a:effectLst>
                  <a:outerShdw blurRad="38100" dist="19050" dir="2700000" algn="tl" rotWithShape="0">
                    <a:schemeClr val="dk1">
                      <a:alpha val="40000"/>
                    </a:schemeClr>
                  </a:outerShdw>
                </a:effectLst>
              </a:rPr>
              <a:t>将测试实例中的各个测试项加入到测试流程表格中，测试会按照测试流程中的</a:t>
            </a:r>
            <a:r>
              <a:rPr lang="zh-CN" altLang="en-US" dirty="0">
                <a:effectLst>
                  <a:outerShdw blurRad="38100" dist="19050" dir="2700000" algn="tl" rotWithShape="0">
                    <a:schemeClr val="dk1">
                      <a:alpha val="40000"/>
                    </a:schemeClr>
                  </a:outerShdw>
                </a:effectLst>
              </a:rPr>
              <a:t>指令执行（指令缺省情况下</a:t>
            </a:r>
            <a:r>
              <a:rPr lang="zh-CN" dirty="0">
                <a:effectLst>
                  <a:outerShdw blurRad="38100" dist="19050" dir="2700000" algn="tl" rotWithShape="0">
                    <a:schemeClr val="dk1">
                      <a:alpha val="40000"/>
                    </a:schemeClr>
                  </a:outerShdw>
                </a:effectLst>
              </a:rPr>
              <a:t>顺序执行</a:t>
            </a:r>
            <a:r>
              <a:rPr lang="en-US" altLang="zh-CN" dirty="0">
                <a:effectLst>
                  <a:outerShdw blurRad="38100" dist="19050" dir="2700000" algn="tl" rotWithShape="0">
                    <a:schemeClr val="dk1">
                      <a:alpha val="40000"/>
                    </a:schemeClr>
                  </a:outerShdw>
                </a:effectLst>
              </a:rPr>
              <a:t>)</a:t>
            </a:r>
            <a:r>
              <a:rPr lang="zh-CN" dirty="0">
                <a:effectLst>
                  <a:outerShdw blurRad="38100" dist="19050" dir="2700000" algn="tl" rotWithShape="0">
                    <a:schemeClr val="dk1">
                      <a:alpha val="40000"/>
                    </a:schemeClr>
                  </a:outerShdw>
                </a:effectLst>
              </a:rPr>
              <a:t>，一般测试的顺序为连接性测试、漏电流测试、功能测试、</a:t>
            </a:r>
            <a:r>
              <a:rPr lang="en-US" altLang="zh-CN" dirty="0">
                <a:effectLst>
                  <a:outerShdw blurRad="38100" dist="19050" dir="2700000" algn="tl" rotWithShape="0">
                    <a:schemeClr val="dk1">
                      <a:alpha val="40000"/>
                    </a:schemeClr>
                  </a:outerShdw>
                </a:effectLst>
              </a:rPr>
              <a:t>AC</a:t>
            </a:r>
            <a:r>
              <a:rPr lang="zh-CN" altLang="en-US" dirty="0">
                <a:effectLst>
                  <a:outerShdw blurRad="38100" dist="19050" dir="2700000" algn="tl" rotWithShape="0">
                    <a:schemeClr val="dk1">
                      <a:alpha val="40000"/>
                    </a:schemeClr>
                  </a:outerShdw>
                </a:effectLst>
              </a:rPr>
              <a:t>参数测试；该实验的测试顺序如下图所示：</a:t>
            </a:r>
          </a:p>
        </p:txBody>
      </p:sp>
      <p:pic>
        <p:nvPicPr>
          <p:cNvPr id="3" name="图片 -2147482552"/>
          <p:cNvPicPr>
            <a:picLocks noChangeAspect="1"/>
          </p:cNvPicPr>
          <p:nvPr/>
        </p:nvPicPr>
        <p:blipFill>
          <a:blip r:embed="rId3"/>
          <a:srcRect t="301" r="12" b="7613"/>
          <a:stretch>
            <a:fillRect/>
          </a:stretch>
        </p:blipFill>
        <p:spPr>
          <a:xfrm>
            <a:off x="1475740" y="2636520"/>
            <a:ext cx="6229350" cy="3225165"/>
          </a:xfrm>
          <a:prstGeom prst="rect">
            <a:avLst/>
          </a:prstGeom>
          <a:noFill/>
          <a:ln w="9525">
            <a:noFill/>
          </a:ln>
        </p:spPr>
      </p:pic>
      <p:pic>
        <p:nvPicPr>
          <p:cNvPr id="14" name="图片 13"/>
          <p:cNvPicPr>
            <a:picLocks noChangeAspect="1"/>
          </p:cNvPicPr>
          <p:nvPr/>
        </p:nvPicPr>
        <p:blipFill rotWithShape="1">
          <a:blip r:embed="rId4"/>
          <a:srcRect l="4200" t="35101" r="70600" b="35163"/>
          <a:stretch>
            <a:fillRect/>
          </a:stretch>
        </p:blipFill>
        <p:spPr>
          <a:xfrm>
            <a:off x="8172400" y="213473"/>
            <a:ext cx="864096" cy="776672"/>
          </a:xfrm>
          <a:prstGeom prst="rect">
            <a:avLst/>
          </a:prstGeom>
          <a:noFill/>
          <a:ln w="9525">
            <a:noFill/>
          </a:ln>
        </p:spPr>
      </p:pic>
    </p:spTree>
    <p:extLst>
      <p:ext uri="{BB962C8B-B14F-4D97-AF65-F5344CB8AC3E}">
        <p14:creationId xmlns:p14="http://schemas.microsoft.com/office/powerpoint/2010/main" val="2603607070"/>
      </p:ext>
    </p:extLst>
  </p:cSld>
  <p:clrMapOvr>
    <a:masterClrMapping/>
  </p:clrMapOvr>
  <p:transition spd="slow">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1547664" y="5517232"/>
            <a:ext cx="6624637" cy="854075"/>
          </a:xfrm>
        </p:spPr>
        <p:txBody>
          <a:bodyPr anchor="ctr"/>
          <a:lstStyle/>
          <a:p>
            <a:pPr marL="342900" indent="-342900" algn="ctr"/>
            <a:r>
              <a:rPr lang="en-US" altLang="zh-CN" sz="2800" dirty="0">
                <a:solidFill>
                  <a:srgbClr val="990000"/>
                </a:solidFill>
                <a:latin typeface="Comic Sans MS" panose="030F0702030302020204" pitchFamily="66" charset="0"/>
                <a:ea typeface="隶书" panose="02010509060101010101" pitchFamily="49" charset="-122"/>
              </a:rPr>
              <a:t>ATE</a:t>
            </a:r>
            <a:r>
              <a:rPr lang="zh-CN" altLang="en-US" sz="2800" dirty="0">
                <a:solidFill>
                  <a:srgbClr val="990000"/>
                </a:solidFill>
                <a:latin typeface="Comic Sans MS" panose="030F0702030302020204" pitchFamily="66" charset="0"/>
                <a:ea typeface="隶书" panose="02010509060101010101" pitchFamily="49" charset="-122"/>
              </a:rPr>
              <a:t>基本结构</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253"/>
            <a:ext cx="9144000" cy="4093494"/>
          </a:xfrm>
          <a:prstGeom prst="rect">
            <a:avLst/>
          </a:prstGeom>
        </p:spPr>
      </p:pic>
      <p:sp>
        <p:nvSpPr>
          <p:cNvPr id="2" name="矩形 1"/>
          <p:cNvSpPr/>
          <p:nvPr/>
        </p:nvSpPr>
        <p:spPr>
          <a:xfrm>
            <a:off x="3524361" y="53082"/>
            <a:ext cx="5606022" cy="584775"/>
          </a:xfrm>
          <a:prstGeom prst="rect">
            <a:avLst/>
          </a:prstGeom>
        </p:spPr>
        <p:txBody>
          <a:bodyPr wrap="none">
            <a:spAutoFit/>
          </a:bodyPr>
          <a:lstStyle/>
          <a:p>
            <a:r>
              <a:rPr lang="zh-CN" altLang="en-US" sz="3200" b="1" dirty="0">
                <a:solidFill>
                  <a:srgbClr val="990000"/>
                </a:solidFill>
                <a:latin typeface="Comic Sans MS" panose="030F0702030302020204" pitchFamily="66" charset="0"/>
                <a:ea typeface="隶书" panose="02010509060101010101" pitchFamily="49" charset="-122"/>
                <a:cs typeface="+mj-cs"/>
              </a:rPr>
              <a:t>根据被测</a:t>
            </a:r>
            <a:r>
              <a:rPr lang="en-US" altLang="zh-CN" sz="3200" b="1" dirty="0">
                <a:solidFill>
                  <a:srgbClr val="990000"/>
                </a:solidFill>
                <a:latin typeface="Comic Sans MS" panose="030F0702030302020204" pitchFamily="66" charset="0"/>
                <a:ea typeface="隶书" panose="02010509060101010101" pitchFamily="49" charset="-122"/>
                <a:cs typeface="+mj-cs"/>
              </a:rPr>
              <a:t>IC</a:t>
            </a:r>
            <a:r>
              <a:rPr lang="zh-CN" altLang="en-US" sz="3200" b="1" dirty="0">
                <a:solidFill>
                  <a:srgbClr val="990000"/>
                </a:solidFill>
                <a:latin typeface="Comic Sans MS" panose="030F0702030302020204" pitchFamily="66" charset="0"/>
                <a:ea typeface="隶书" panose="02010509060101010101" pitchFamily="49" charset="-122"/>
                <a:cs typeface="+mj-cs"/>
              </a:rPr>
              <a:t>类型选择测试模块</a:t>
            </a:r>
          </a:p>
        </p:txBody>
      </p:sp>
    </p:spTree>
    <p:extLst>
      <p:ext uri="{BB962C8B-B14F-4D97-AF65-F5344CB8AC3E}">
        <p14:creationId xmlns:p14="http://schemas.microsoft.com/office/powerpoint/2010/main" val="3799554170"/>
      </p:ext>
    </p:extLst>
  </p:cSld>
  <p:clrMapOvr>
    <a:masterClrMapping/>
  </p:clrMapOvr>
  <p:transition spd="slow">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91F55651-0DE3-4A77-B6C0-DA977F9DD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993012"/>
            <a:ext cx="4968552" cy="5082989"/>
          </a:xfrm>
          <a:prstGeom prst="rect">
            <a:avLst/>
          </a:prstGeom>
        </p:spPr>
      </p:pic>
      <p:sp>
        <p:nvSpPr>
          <p:cNvPr id="5" name="矩形 7">
            <a:extLst>
              <a:ext uri="{FF2B5EF4-FFF2-40B4-BE49-F238E27FC236}">
                <a16:creationId xmlns:a16="http://schemas.microsoft.com/office/drawing/2014/main" xmlns="" id="{471E0CA8-2E3B-4DF8-82BE-0260EB46D85F}"/>
              </a:ext>
            </a:extLst>
          </p:cNvPr>
          <p:cNvSpPr/>
          <p:nvPr/>
        </p:nvSpPr>
        <p:spPr>
          <a:xfrm>
            <a:off x="5744629" y="1410847"/>
            <a:ext cx="3384376" cy="4247317"/>
          </a:xfrm>
          <a:prstGeom prst="rect">
            <a:avLst/>
          </a:prstGeom>
        </p:spPr>
        <p:txBody>
          <a:bodyPr wrap="square">
            <a:spAutoFit/>
          </a:bodyPr>
          <a:lstStyle/>
          <a:p>
            <a:r>
              <a:rPr lang="zh-CN" altLang="en-US" b="1" kern="0" dirty="0">
                <a:solidFill>
                  <a:srgbClr val="083CB0"/>
                </a:solidFill>
              </a:rPr>
              <a:t>集成电路测试中，常采用信号源将离散信号转换成连续信号，即对信号进行</a:t>
            </a:r>
            <a:r>
              <a:rPr lang="zh-CN" altLang="en-US" b="1" kern="0" dirty="0">
                <a:solidFill>
                  <a:srgbClr val="FF0000"/>
                </a:solidFill>
              </a:rPr>
              <a:t>重构</a:t>
            </a:r>
            <a:r>
              <a:rPr lang="zh-CN" altLang="en-US" b="1" kern="0" dirty="0">
                <a:solidFill>
                  <a:srgbClr val="083CB0"/>
                </a:solidFill>
              </a:rPr>
              <a:t>，作为激励信号输入到</a:t>
            </a:r>
            <a:r>
              <a:rPr lang="en-US" altLang="zh-CN" b="1" kern="0" dirty="0">
                <a:solidFill>
                  <a:srgbClr val="083CB0"/>
                </a:solidFill>
              </a:rPr>
              <a:t>DUT ADC</a:t>
            </a:r>
            <a:r>
              <a:rPr lang="zh-CN" altLang="en-US" b="1" kern="0" dirty="0">
                <a:solidFill>
                  <a:srgbClr val="083CB0"/>
                </a:solidFill>
              </a:rPr>
              <a:t>。</a:t>
            </a:r>
            <a:r>
              <a:rPr lang="en-US" altLang="zh-CN" b="1" kern="0" dirty="0">
                <a:solidFill>
                  <a:srgbClr val="083CB0"/>
                </a:solidFill>
              </a:rPr>
              <a:t>DUT ADC</a:t>
            </a:r>
            <a:r>
              <a:rPr lang="zh-CN" altLang="en-US" b="1" kern="0" dirty="0">
                <a:solidFill>
                  <a:srgbClr val="083CB0"/>
                </a:solidFill>
              </a:rPr>
              <a:t>对模拟信号进行</a:t>
            </a:r>
            <a:r>
              <a:rPr lang="zh-CN" altLang="en-US" b="1" kern="0" dirty="0">
                <a:solidFill>
                  <a:srgbClr val="FF0000"/>
                </a:solidFill>
              </a:rPr>
              <a:t>采样</a:t>
            </a:r>
            <a:r>
              <a:rPr lang="zh-CN" altLang="en-US" b="1" kern="0" dirty="0">
                <a:solidFill>
                  <a:srgbClr val="083CB0"/>
                </a:solidFill>
              </a:rPr>
              <a:t>转换为数字信号，通过数字信号处理</a:t>
            </a:r>
            <a:r>
              <a:rPr lang="en-US" altLang="zh-CN" b="1" kern="0" dirty="0">
                <a:solidFill>
                  <a:srgbClr val="083CB0"/>
                </a:solidFill>
              </a:rPr>
              <a:t>(DSP)</a:t>
            </a:r>
            <a:r>
              <a:rPr lang="zh-CN" altLang="en-US" b="1" kern="0" dirty="0">
                <a:solidFill>
                  <a:srgbClr val="083CB0"/>
                </a:solidFill>
              </a:rPr>
              <a:t>的手段对</a:t>
            </a:r>
            <a:r>
              <a:rPr lang="en-US" altLang="zh-CN" b="1" kern="0" dirty="0">
                <a:solidFill>
                  <a:srgbClr val="083CB0"/>
                </a:solidFill>
              </a:rPr>
              <a:t>DUT</a:t>
            </a:r>
            <a:r>
              <a:rPr lang="zh-CN" altLang="en-US" b="1" kern="0" dirty="0">
                <a:solidFill>
                  <a:srgbClr val="083CB0"/>
                </a:solidFill>
              </a:rPr>
              <a:t>性能进行测试。</a:t>
            </a:r>
            <a:endParaRPr lang="en-US" altLang="zh-CN" b="1" kern="0" dirty="0">
              <a:solidFill>
                <a:srgbClr val="083CB0"/>
              </a:solidFill>
            </a:endParaRPr>
          </a:p>
          <a:p>
            <a:endParaRPr lang="en-US" altLang="zh-CN" b="1" kern="0" dirty="0">
              <a:solidFill>
                <a:srgbClr val="083CB0"/>
              </a:solidFill>
            </a:endParaRPr>
          </a:p>
          <a:p>
            <a:endParaRPr lang="en-US" altLang="zh-CN" b="1" kern="0" dirty="0">
              <a:solidFill>
                <a:srgbClr val="083CB0"/>
              </a:solidFill>
            </a:endParaRPr>
          </a:p>
          <a:p>
            <a:r>
              <a:rPr lang="zh-CN" altLang="en-US" b="1" kern="0" dirty="0">
                <a:solidFill>
                  <a:srgbClr val="083CB0"/>
                </a:solidFill>
              </a:rPr>
              <a:t>在上述采样和重构过程中的</a:t>
            </a:r>
            <a:r>
              <a:rPr lang="zh-CN" altLang="en-US" b="1" kern="0" dirty="0">
                <a:solidFill>
                  <a:srgbClr val="FF0000"/>
                </a:solidFill>
              </a:rPr>
              <a:t>量化误差</a:t>
            </a:r>
            <a:r>
              <a:rPr lang="zh-CN" altLang="en-US" b="1" kern="0" dirty="0">
                <a:solidFill>
                  <a:srgbClr val="083CB0"/>
                </a:solidFill>
              </a:rPr>
              <a:t>、</a:t>
            </a:r>
            <a:r>
              <a:rPr lang="zh-CN" altLang="en-US" b="1" kern="0" dirty="0">
                <a:solidFill>
                  <a:srgbClr val="FF0000"/>
                </a:solidFill>
              </a:rPr>
              <a:t>时钟抖动</a:t>
            </a:r>
            <a:r>
              <a:rPr lang="zh-CN" altLang="en-US" b="1" kern="0" dirty="0">
                <a:solidFill>
                  <a:srgbClr val="083CB0"/>
                </a:solidFill>
              </a:rPr>
              <a:t>、</a:t>
            </a:r>
            <a:r>
              <a:rPr lang="zh-CN" altLang="en-US" b="1" kern="0" dirty="0">
                <a:solidFill>
                  <a:srgbClr val="FF0000"/>
                </a:solidFill>
              </a:rPr>
              <a:t>采样频率的选择</a:t>
            </a:r>
            <a:r>
              <a:rPr lang="zh-CN" altLang="en-US" b="1" kern="0" dirty="0">
                <a:solidFill>
                  <a:srgbClr val="083CB0"/>
                </a:solidFill>
              </a:rPr>
              <a:t>、频谱分析方法（</a:t>
            </a:r>
            <a:r>
              <a:rPr lang="en-US" altLang="zh-CN" b="1" kern="0" dirty="0">
                <a:solidFill>
                  <a:srgbClr val="FF0000"/>
                </a:solidFill>
              </a:rPr>
              <a:t>FFT</a:t>
            </a:r>
            <a:r>
              <a:rPr lang="zh-CN" altLang="en-US" b="1" kern="0" dirty="0">
                <a:solidFill>
                  <a:srgbClr val="083CB0"/>
                </a:solidFill>
              </a:rPr>
              <a:t>）和</a:t>
            </a:r>
            <a:r>
              <a:rPr lang="zh-CN" altLang="en-US" b="1" kern="0" dirty="0">
                <a:solidFill>
                  <a:srgbClr val="FF0000"/>
                </a:solidFill>
              </a:rPr>
              <a:t>加窗</a:t>
            </a:r>
            <a:r>
              <a:rPr lang="zh-CN" altLang="en-US" b="1" kern="0" dirty="0">
                <a:solidFill>
                  <a:srgbClr val="083CB0"/>
                </a:solidFill>
              </a:rPr>
              <a:t>等问题是测试工程师需要特别关注的。</a:t>
            </a:r>
          </a:p>
        </p:txBody>
      </p:sp>
      <p:sp>
        <p:nvSpPr>
          <p:cNvPr id="7" name="矩形 6"/>
          <p:cNvSpPr/>
          <p:nvPr/>
        </p:nvSpPr>
        <p:spPr>
          <a:xfrm>
            <a:off x="2898006" y="2079"/>
            <a:ext cx="5032147"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基础概念</a:t>
            </a:r>
            <a:endParaRPr lang="zh-CN" altLang="en-US" dirty="0"/>
          </a:p>
        </p:txBody>
      </p:sp>
    </p:spTree>
    <p:extLst>
      <p:ext uri="{BB962C8B-B14F-4D97-AF65-F5344CB8AC3E}">
        <p14:creationId xmlns:p14="http://schemas.microsoft.com/office/powerpoint/2010/main" val="3421174119"/>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971600" y="781973"/>
            <a:ext cx="8001000" cy="702811"/>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连续时间</a:t>
            </a:r>
            <a:r>
              <a:rPr lang="en-US" altLang="zh-CN" dirty="0">
                <a:solidFill>
                  <a:schemeClr val="tx1"/>
                </a:solidFill>
                <a:ea typeface="华文细黑" panose="02010600040101010101" pitchFamily="2" charset="-122"/>
                <a:sym typeface="Wingdings" panose="05000000000000000000" pitchFamily="2" charset="2"/>
              </a:rPr>
              <a:t></a:t>
            </a:r>
            <a:r>
              <a:rPr lang="zh-CN" altLang="en-US" dirty="0">
                <a:solidFill>
                  <a:schemeClr val="tx1"/>
                </a:solidFill>
                <a:ea typeface="华文细黑" panose="02010600040101010101" pitchFamily="2" charset="-122"/>
              </a:rPr>
              <a:t>离散时间：采样</a:t>
            </a: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0000">
            <a:off x="-10503" y="1431055"/>
            <a:ext cx="5028190" cy="3024336"/>
          </a:xfrm>
          <a:prstGeom prst="rect">
            <a:avLst/>
          </a:prstGeom>
        </p:spPr>
      </p:pic>
      <p:sp>
        <p:nvSpPr>
          <p:cNvPr id="4" name="矩形 3"/>
          <p:cNvSpPr/>
          <p:nvPr/>
        </p:nvSpPr>
        <p:spPr>
          <a:xfrm>
            <a:off x="2898006" y="2079"/>
            <a:ext cx="5032147"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基础概念</a:t>
            </a:r>
            <a:endParaRPr lang="zh-CN" altLang="en-US" dirty="0"/>
          </a:p>
        </p:txBody>
      </p:sp>
      <p:sp>
        <p:nvSpPr>
          <p:cNvPr id="6" name="矩形 5"/>
          <p:cNvSpPr/>
          <p:nvPr/>
        </p:nvSpPr>
        <p:spPr>
          <a:xfrm>
            <a:off x="827584" y="4687178"/>
            <a:ext cx="7488832" cy="1815882"/>
          </a:xfrm>
          <a:prstGeom prst="rect">
            <a:avLst/>
          </a:prstGeom>
        </p:spPr>
        <p:txBody>
          <a:bodyPr wrap="square">
            <a:spAutoFit/>
          </a:bodyPr>
          <a:lstStyle/>
          <a:p>
            <a:pPr marL="547688" lvl="0" indent="-411163" eaLnBrk="1" hangingPunct="1">
              <a:spcBef>
                <a:spcPts val="1200"/>
              </a:spcBef>
              <a:buClr>
                <a:srgbClr val="99CC99"/>
              </a:buClr>
              <a:buSzPct val="75000"/>
            </a:pPr>
            <a:r>
              <a:rPr lang="zh-CN" altLang="en-US" sz="2800" b="1" kern="0" dirty="0">
                <a:solidFill>
                  <a:srgbClr val="003366"/>
                </a:solidFill>
                <a:latin typeface="Arial"/>
                <a:ea typeface="华文细黑" panose="02010600040101010101" pitchFamily="2" charset="-122"/>
              </a:rPr>
              <a:t>奈奎斯特采样定理：</a:t>
            </a:r>
            <a:endParaRPr lang="en-US" altLang="zh-CN" sz="2800" b="1" kern="0" dirty="0">
              <a:solidFill>
                <a:srgbClr val="003366"/>
              </a:solidFill>
              <a:latin typeface="Arial"/>
              <a:ea typeface="华文细黑" panose="02010600040101010101" pitchFamily="2" charset="-122"/>
            </a:endParaRPr>
          </a:p>
          <a:p>
            <a:pPr marL="547688" lvl="0" indent="-411163" eaLnBrk="1" hangingPunct="1">
              <a:spcBef>
                <a:spcPts val="1200"/>
              </a:spcBef>
              <a:buClr>
                <a:srgbClr val="99CC99"/>
              </a:buClr>
              <a:buSzPct val="75000"/>
            </a:pPr>
            <a:r>
              <a:rPr lang="en-US" altLang="zh-CN" sz="100" b="1" kern="0" dirty="0">
                <a:solidFill>
                  <a:srgbClr val="003366"/>
                </a:solidFill>
                <a:latin typeface="Arial"/>
                <a:ea typeface="华文细黑" panose="02010600040101010101" pitchFamily="2" charset="-122"/>
              </a:rPr>
              <a:t>	</a:t>
            </a:r>
          </a:p>
          <a:p>
            <a:pPr marL="547688" lvl="0" indent="-411163" eaLnBrk="1" hangingPunct="1">
              <a:spcBef>
                <a:spcPts val="1200"/>
              </a:spcBef>
              <a:buClr>
                <a:srgbClr val="99CC99"/>
              </a:buClr>
              <a:buSzPct val="75000"/>
            </a:pPr>
            <a:r>
              <a:rPr lang="en-US" altLang="zh-CN" sz="2000" b="1" kern="0" dirty="0">
                <a:solidFill>
                  <a:srgbClr val="003366"/>
                </a:solidFill>
                <a:latin typeface="Arial"/>
                <a:ea typeface="华文细黑" panose="02010600040101010101" pitchFamily="2" charset="-122"/>
              </a:rPr>
              <a:t>	</a:t>
            </a:r>
            <a:r>
              <a:rPr lang="zh-CN" altLang="en-US" sz="2000" b="1" kern="0" dirty="0">
                <a:solidFill>
                  <a:srgbClr val="003366"/>
                </a:solidFill>
                <a:latin typeface="Arial"/>
                <a:ea typeface="华文细黑" panose="02010600040101010101" pitchFamily="2" charset="-122"/>
              </a:rPr>
              <a:t>如果一个幅度与时间呈函数关系的信号在固定间隔下以至少两倍于最高有效信号频率的速率进行瞬时采样，则样本包含原始信号的所有信息</a:t>
            </a:r>
            <a:r>
              <a:rPr lang="en-US" altLang="zh-CN" sz="2000" b="1" kern="0" dirty="0">
                <a:solidFill>
                  <a:srgbClr val="003366"/>
                </a:solidFill>
                <a:latin typeface="Arial"/>
                <a:ea typeface="华文细黑" panose="02010600040101010101" pitchFamily="2" charset="-122"/>
              </a:rPr>
              <a:t>.</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1459" y="1684344"/>
            <a:ext cx="4283968" cy="3210318"/>
          </a:xfrm>
          <a:prstGeom prst="rect">
            <a:avLst/>
          </a:prstGeom>
        </p:spPr>
      </p:pic>
    </p:spTree>
    <p:extLst>
      <p:ext uri="{BB962C8B-B14F-4D97-AF65-F5344CB8AC3E}">
        <p14:creationId xmlns:p14="http://schemas.microsoft.com/office/powerpoint/2010/main" val="374234989"/>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4067944" y="709965"/>
            <a:ext cx="8001000" cy="503312"/>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离散电平：量化</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281433"/>
            <a:ext cx="4860032" cy="2723631"/>
          </a:xfrm>
          <a:prstGeom prst="rect">
            <a:avLst/>
          </a:prstGeom>
        </p:spPr>
      </p:pic>
      <p:sp>
        <p:nvSpPr>
          <p:cNvPr id="6" name="矩形 5"/>
          <p:cNvSpPr/>
          <p:nvPr/>
        </p:nvSpPr>
        <p:spPr>
          <a:xfrm>
            <a:off x="2898006" y="2079"/>
            <a:ext cx="5032147"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基础概念</a:t>
            </a:r>
            <a:endParaRPr lang="zh-CN" altLang="en-US" dirty="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9885" y="3630329"/>
            <a:ext cx="5076056" cy="3227671"/>
          </a:xfrm>
          <a:prstGeom prst="rect">
            <a:avLst/>
          </a:prstGeom>
        </p:spPr>
      </p:pic>
      <p:sp>
        <p:nvSpPr>
          <p:cNvPr id="8" name="内容占位符 2"/>
          <p:cNvSpPr txBox="1">
            <a:spLocks/>
          </p:cNvSpPr>
          <p:nvPr/>
        </p:nvSpPr>
        <p:spPr bwMode="auto">
          <a:xfrm>
            <a:off x="1763688" y="5219447"/>
            <a:ext cx="2015579" cy="57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547688" indent="-411163" eaLnBrk="1" hangingPunct="1">
              <a:spcBef>
                <a:spcPts val="1200"/>
              </a:spcBef>
              <a:buClr>
                <a:schemeClr val="accent2"/>
              </a:buClr>
              <a:buFont typeface="Wingdings" panose="05000000000000000000" pitchFamily="2" charset="2"/>
              <a:buNone/>
            </a:pPr>
            <a:r>
              <a:rPr lang="zh-CN" altLang="en-US" kern="0" dirty="0">
                <a:solidFill>
                  <a:schemeClr val="tx1"/>
                </a:solidFill>
                <a:ea typeface="华文细黑" panose="02010600040101010101" pitchFamily="2" charset="-122"/>
              </a:rPr>
              <a:t>量化噪声：</a:t>
            </a:r>
            <a:endParaRPr lang="en-US" altLang="zh-CN" kern="0" dirty="0">
              <a:solidFill>
                <a:schemeClr val="tx1"/>
              </a:solidFill>
              <a:ea typeface="华文细黑" panose="02010600040101010101" pitchFamily="2" charset="-122"/>
            </a:endParaRPr>
          </a:p>
          <a:p>
            <a:pPr marL="547688" indent="-411163" eaLnBrk="1" hangingPunct="1">
              <a:spcBef>
                <a:spcPts val="1200"/>
              </a:spcBef>
              <a:buClr>
                <a:schemeClr val="accent2"/>
              </a:buClr>
              <a:buFont typeface="Wingdings" panose="05000000000000000000" pitchFamily="2" charset="2"/>
              <a:buNone/>
            </a:pPr>
            <a:endParaRPr lang="en-US" altLang="zh-CN" kern="0" dirty="0">
              <a:solidFill>
                <a:schemeClr val="tx1"/>
              </a:solidFill>
              <a:ea typeface="华文细黑" panose="02010600040101010101" pitchFamily="2" charset="-122"/>
            </a:endParaRPr>
          </a:p>
        </p:txBody>
      </p:sp>
    </p:spTree>
    <p:extLst>
      <p:ext uri="{BB962C8B-B14F-4D97-AF65-F5344CB8AC3E}">
        <p14:creationId xmlns:p14="http://schemas.microsoft.com/office/powerpoint/2010/main" val="2623661760"/>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179512" y="764704"/>
            <a:ext cx="8793088" cy="1584176"/>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        采样</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实时采样：只要满足奈奎斯特采样条件，信号的所有信息都会被保存</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欠采样：无法得到信号频率信息，需要已知信号的频率。</a:t>
            </a:r>
            <a:endParaRPr lang="en-US" altLang="zh-CN" sz="2000"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sp>
        <p:nvSpPr>
          <p:cNvPr id="4" name="矩形 3"/>
          <p:cNvSpPr/>
          <p:nvPr/>
        </p:nvSpPr>
        <p:spPr>
          <a:xfrm>
            <a:off x="2898006" y="2079"/>
            <a:ext cx="5032147"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基础概念</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0172" y="2636912"/>
            <a:ext cx="6430220" cy="3240360"/>
          </a:xfrm>
          <a:prstGeom prst="rect">
            <a:avLst/>
          </a:prstGeom>
        </p:spPr>
      </p:pic>
    </p:spTree>
    <p:extLst>
      <p:ext uri="{BB962C8B-B14F-4D97-AF65-F5344CB8AC3E}">
        <p14:creationId xmlns:p14="http://schemas.microsoft.com/office/powerpoint/2010/main" val="3177514103"/>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0000">
            <a:off x="3813213" y="3195730"/>
            <a:ext cx="5148064" cy="3861048"/>
          </a:xfrm>
          <a:prstGeom prst="rect">
            <a:avLst/>
          </a:prstGeom>
          <a:solidFill>
            <a:schemeClr val="bg1"/>
          </a:solidFill>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835" y="884379"/>
            <a:ext cx="5086978" cy="3556494"/>
          </a:xfrm>
          <a:prstGeom prst="rect">
            <a:avLst/>
          </a:prstGeom>
        </p:spPr>
      </p:pic>
      <p:sp>
        <p:nvSpPr>
          <p:cNvPr id="8195" name="内容占位符 2"/>
          <p:cNvSpPr>
            <a:spLocks noGrp="1"/>
          </p:cNvSpPr>
          <p:nvPr>
            <p:ph idx="4294967295"/>
          </p:nvPr>
        </p:nvSpPr>
        <p:spPr>
          <a:xfrm>
            <a:off x="-64851" y="1628800"/>
            <a:ext cx="1080120" cy="647328"/>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混叠</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sp>
        <p:nvSpPr>
          <p:cNvPr id="6" name="矩形 5"/>
          <p:cNvSpPr/>
          <p:nvPr/>
        </p:nvSpPr>
        <p:spPr>
          <a:xfrm>
            <a:off x="2898006" y="2079"/>
            <a:ext cx="5032147"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基础概念</a:t>
            </a:r>
            <a:endParaRPr lang="zh-CN" altLang="en-US" dirty="0"/>
          </a:p>
        </p:txBody>
      </p:sp>
      <p:sp>
        <p:nvSpPr>
          <p:cNvPr id="7" name="内容占位符 2"/>
          <p:cNvSpPr txBox="1">
            <a:spLocks/>
          </p:cNvSpPr>
          <p:nvPr/>
        </p:nvSpPr>
        <p:spPr bwMode="auto">
          <a:xfrm>
            <a:off x="5796136" y="5798583"/>
            <a:ext cx="5759995" cy="57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b="1">
                <a:solidFill>
                  <a:srgbClr val="083CB0"/>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b="1">
                <a:solidFill>
                  <a:srgbClr val="083CB0"/>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rgbClr val="083CB0"/>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a:solidFill>
                  <a:srgbClr val="083CB0"/>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rgbClr val="083CB0"/>
                </a:solidFill>
                <a:latin typeface="+mn-lt"/>
                <a:ea typeface="+mn-ea"/>
              </a:defRPr>
            </a:lvl5pPr>
            <a:lvl6pPr marL="25146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6pPr>
            <a:lvl7pPr marL="29718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7pPr>
            <a:lvl8pPr marL="34290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8pPr>
            <a:lvl9pPr marL="3886200" indent="-228600" algn="l" rtl="0" eaLnBrk="0" fontAlgn="base" hangingPunct="0">
              <a:spcBef>
                <a:spcPct val="20000"/>
              </a:spcBef>
              <a:spcAft>
                <a:spcPct val="0"/>
              </a:spcAft>
              <a:buClr>
                <a:schemeClr val="tx1"/>
              </a:buClr>
              <a:buSzPct val="65000"/>
              <a:buFont typeface="Wingdings" pitchFamily="2" charset="2"/>
              <a:buChar char="l"/>
              <a:defRPr>
                <a:solidFill>
                  <a:srgbClr val="083CB0"/>
                </a:solidFill>
                <a:latin typeface="+mn-lt"/>
                <a:ea typeface="+mn-ea"/>
              </a:defRPr>
            </a:lvl9pPr>
          </a:lstStyle>
          <a:p>
            <a:pPr marL="547688" indent="-411163" eaLnBrk="1" hangingPunct="1">
              <a:spcBef>
                <a:spcPts val="1200"/>
              </a:spcBef>
              <a:buClr>
                <a:schemeClr val="accent2"/>
              </a:buClr>
              <a:buFont typeface="Wingdings" panose="05000000000000000000" pitchFamily="2" charset="2"/>
              <a:buNone/>
            </a:pPr>
            <a:r>
              <a:rPr lang="en-US" altLang="zh-CN" sz="2000" kern="0" dirty="0">
                <a:solidFill>
                  <a:schemeClr val="tx1"/>
                </a:solidFill>
                <a:ea typeface="华文细黑" panose="02010600040101010101" pitchFamily="2" charset="-122"/>
              </a:rPr>
              <a:t>ATE</a:t>
            </a:r>
            <a:r>
              <a:rPr lang="zh-CN" altLang="en-US" sz="2000" kern="0" dirty="0">
                <a:solidFill>
                  <a:schemeClr val="tx1"/>
                </a:solidFill>
                <a:ea typeface="华文细黑" panose="02010600040101010101" pitchFamily="2" charset="-122"/>
              </a:rPr>
              <a:t>功能模块：</a:t>
            </a:r>
            <a:endParaRPr lang="en-US" altLang="zh-CN" sz="2000" kern="0" dirty="0">
              <a:solidFill>
                <a:schemeClr val="tx1"/>
              </a:solidFill>
              <a:ea typeface="华文细黑" panose="02010600040101010101" pitchFamily="2" charset="-122"/>
            </a:endParaRPr>
          </a:p>
          <a:p>
            <a:pPr marL="547688" indent="-411163" eaLnBrk="1" hangingPunct="1">
              <a:spcBef>
                <a:spcPts val="1200"/>
              </a:spcBef>
              <a:buClr>
                <a:schemeClr val="accent2"/>
              </a:buClr>
              <a:buFont typeface="Wingdings" panose="05000000000000000000" pitchFamily="2" charset="2"/>
              <a:buNone/>
            </a:pPr>
            <a:r>
              <a:rPr lang="zh-CN" altLang="en-US" sz="1800" kern="0" dirty="0">
                <a:solidFill>
                  <a:schemeClr val="tx1"/>
                </a:solidFill>
                <a:ea typeface="华文细黑" panose="02010600040101010101" pitchFamily="2" charset="-122"/>
              </a:rPr>
              <a:t>抗混叠低通滤波器</a:t>
            </a:r>
            <a:endParaRPr lang="en-US" altLang="zh-CN" sz="1800" kern="0" dirty="0">
              <a:solidFill>
                <a:schemeClr val="tx1"/>
              </a:solidFill>
              <a:ea typeface="华文细黑" panose="02010600040101010101" pitchFamily="2" charset="-122"/>
            </a:endParaRPr>
          </a:p>
          <a:p>
            <a:pPr marL="547688" indent="-411163" eaLnBrk="1" hangingPunct="1">
              <a:spcBef>
                <a:spcPts val="1200"/>
              </a:spcBef>
              <a:buClr>
                <a:schemeClr val="accent2"/>
              </a:buClr>
              <a:buFont typeface="Wingdings" panose="05000000000000000000" pitchFamily="2" charset="2"/>
              <a:buNone/>
            </a:pPr>
            <a:endParaRPr lang="en-US" altLang="zh-CN" kern="0" dirty="0">
              <a:solidFill>
                <a:schemeClr val="tx1"/>
              </a:solidFill>
              <a:ea typeface="华文细黑" panose="02010600040101010101" pitchFamily="2" charset="-122"/>
            </a:endParaRPr>
          </a:p>
        </p:txBody>
      </p:sp>
      <p:sp>
        <p:nvSpPr>
          <p:cNvPr id="9" name="矩形 8">
            <a:extLst>
              <a:ext uri="{FF2B5EF4-FFF2-40B4-BE49-F238E27FC236}">
                <a16:creationId xmlns:a16="http://schemas.microsoft.com/office/drawing/2014/main" xmlns="" id="{1C76DDF9-5EFC-400F-B590-2426E845A6F4}"/>
              </a:ext>
            </a:extLst>
          </p:cNvPr>
          <p:cNvSpPr/>
          <p:nvPr/>
        </p:nvSpPr>
        <p:spPr>
          <a:xfrm>
            <a:off x="179512" y="4481775"/>
            <a:ext cx="3960440" cy="1569660"/>
          </a:xfrm>
          <a:prstGeom prst="rect">
            <a:avLst/>
          </a:prstGeom>
        </p:spPr>
        <p:txBody>
          <a:bodyPr wrap="square">
            <a:spAutoFit/>
          </a:bodyPr>
          <a:lstStyle/>
          <a:p>
            <a:pPr algn="just">
              <a:spcAft>
                <a:spcPts val="0"/>
              </a:spcAft>
            </a:pPr>
            <a:r>
              <a:rPr lang="zh-CN" altLang="en-US" sz="2400" kern="100" dirty="0">
                <a:latin typeface="Calibri" panose="020F0502020204030204" pitchFamily="34" charset="0"/>
                <a:cs typeface="Times New Roman" panose="02020603050405020304" pitchFamily="18" charset="0"/>
              </a:rPr>
              <a:t>欠采样会带来“混叠”，而被测信号的频谱范围通常未知，因此在</a:t>
            </a:r>
            <a:r>
              <a:rPr lang="en-US" altLang="zh-CN" sz="2400" kern="100" dirty="0">
                <a:latin typeface="Calibri" panose="020F0502020204030204" pitchFamily="34" charset="0"/>
                <a:cs typeface="Times New Roman" panose="02020603050405020304" pitchFamily="18" charset="0"/>
              </a:rPr>
              <a:t>ATE</a:t>
            </a:r>
            <a:r>
              <a:rPr lang="zh-CN" altLang="en-US" sz="2400" kern="100" dirty="0">
                <a:latin typeface="Calibri" panose="020F0502020204030204" pitchFamily="34" charset="0"/>
                <a:cs typeface="Times New Roman" panose="02020603050405020304" pitchFamily="18" charset="0"/>
              </a:rPr>
              <a:t>的</a:t>
            </a:r>
            <a:r>
              <a:rPr lang="en-US" altLang="zh-CN" sz="2400" kern="100" dirty="0">
                <a:latin typeface="Calibri" panose="020F0502020204030204" pitchFamily="34" charset="0"/>
                <a:cs typeface="Times New Roman" panose="02020603050405020304" pitchFamily="18" charset="0"/>
              </a:rPr>
              <a:t>ADC</a:t>
            </a:r>
            <a:r>
              <a:rPr lang="zh-CN" altLang="en-US" sz="2400" kern="100" dirty="0">
                <a:latin typeface="Calibri" panose="020F0502020204030204" pitchFamily="34" charset="0"/>
                <a:cs typeface="Times New Roman" panose="02020603050405020304" pitchFamily="18" charset="0"/>
              </a:rPr>
              <a:t>前通常前置抗混叠滤波器。</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068795"/>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043608" y="839001"/>
            <a:ext cx="7776864" cy="608903"/>
          </a:xfrm>
        </p:spPr>
        <p:txBody>
          <a:bodyPr lIns="0" tIns="0" rIns="0" bIns="0"/>
          <a:lstStyle/>
          <a:p>
            <a:pPr marL="0" indent="0" algn="just">
              <a:buNone/>
            </a:pPr>
            <a:r>
              <a:rPr lang="zh-CN" altLang="en-US" dirty="0">
                <a:solidFill>
                  <a:srgbClr val="FF0000"/>
                </a:solidFill>
              </a:rPr>
              <a:t>相干采样（</a:t>
            </a:r>
            <a:r>
              <a:rPr lang="en-US" altLang="zh-CN" dirty="0">
                <a:solidFill>
                  <a:srgbClr val="FF0000"/>
                </a:solidFill>
              </a:rPr>
              <a:t>coherent sampling)</a:t>
            </a:r>
          </a:p>
          <a:p>
            <a:pPr marL="0" indent="0" algn="just">
              <a:buNone/>
            </a:pPr>
            <a:endParaRPr lang="en-US" altLang="zh-CN" sz="2400" kern="1200" dirty="0">
              <a:solidFill>
                <a:srgbClr val="000000"/>
              </a:solidFill>
              <a:latin typeface="楷体" panose="02010609060101010101" pitchFamily="49" charset="-122"/>
              <a:ea typeface="楷体" panose="02010609060101010101" pitchFamily="49" charset="-122"/>
            </a:endParaRPr>
          </a:p>
          <a:p>
            <a:pPr marL="0" indent="0" algn="just">
              <a:buNone/>
            </a:pPr>
            <a:endParaRPr lang="en-US" altLang="zh-CN" dirty="0">
              <a:solidFill>
                <a:srgbClr val="FF0000"/>
              </a:solidFill>
            </a:endParaRPr>
          </a:p>
        </p:txBody>
      </p:sp>
      <p:sp>
        <p:nvSpPr>
          <p:cNvPr id="2" name="矩形 1">
            <a:extLst>
              <a:ext uri="{FF2B5EF4-FFF2-40B4-BE49-F238E27FC236}">
                <a16:creationId xmlns:a16="http://schemas.microsoft.com/office/drawing/2014/main" xmlns="" id="{366D8F9C-B2BB-49CF-9F32-7DC86A2C5434}"/>
              </a:ext>
            </a:extLst>
          </p:cNvPr>
          <p:cNvSpPr/>
          <p:nvPr/>
        </p:nvSpPr>
        <p:spPr>
          <a:xfrm>
            <a:off x="624967" y="1412541"/>
            <a:ext cx="8496944" cy="1323439"/>
          </a:xfrm>
          <a:prstGeom prst="rect">
            <a:avLst/>
          </a:prstGeom>
        </p:spPr>
        <p:txBody>
          <a:bodyPr wrap="square">
            <a:spAutoFit/>
          </a:bodyPr>
          <a:lstStyle/>
          <a:p>
            <a:r>
              <a:rPr lang="zh-CN" altLang="en-US" sz="2000" dirty="0">
                <a:solidFill>
                  <a:srgbClr val="000000"/>
                </a:solidFill>
                <a:latin typeface="楷体" panose="02010609060101010101" pitchFamily="49" charset="-122"/>
                <a:ea typeface="楷体" panose="02010609060101010101" pitchFamily="49" charset="-122"/>
              </a:rPr>
              <a:t>在生产测试中，样本集仅被重复有限次数，足以获取被测器件信息即可。有限的、可重复的样本集给</a:t>
            </a:r>
            <a:r>
              <a:rPr lang="en-US" altLang="zh-CN" sz="2000" dirty="0">
                <a:solidFill>
                  <a:srgbClr val="000000"/>
                </a:solidFill>
                <a:latin typeface="楷体" panose="02010609060101010101" pitchFamily="49" charset="-122"/>
                <a:ea typeface="楷体" panose="02010609060101010101" pitchFamily="49" charset="-122"/>
              </a:rPr>
              <a:t>ATE</a:t>
            </a:r>
            <a:r>
              <a:rPr lang="zh-CN" altLang="en-US" sz="2000" dirty="0">
                <a:solidFill>
                  <a:srgbClr val="000000"/>
                </a:solidFill>
                <a:latin typeface="楷体" panose="02010609060101010101" pitchFamily="49" charset="-122"/>
                <a:ea typeface="楷体" panose="02010609060101010101" pitchFamily="49" charset="-122"/>
              </a:rPr>
              <a:t>带来了一些特定的限制。例如，</a:t>
            </a:r>
            <a:r>
              <a:rPr lang="en-US" altLang="zh-CN" sz="2000" dirty="0">
                <a:solidFill>
                  <a:srgbClr val="000000"/>
                </a:solidFill>
                <a:latin typeface="楷体" panose="02010609060101010101" pitchFamily="49" charset="-122"/>
                <a:ea typeface="楷体" panose="02010609060101010101" pitchFamily="49" charset="-122"/>
              </a:rPr>
              <a:t>ATE</a:t>
            </a:r>
            <a:r>
              <a:rPr lang="zh-CN" altLang="en-US" sz="2000" dirty="0">
                <a:solidFill>
                  <a:srgbClr val="000000"/>
                </a:solidFill>
                <a:latin typeface="楷体" panose="02010609060101010101" pitchFamily="49" charset="-122"/>
                <a:ea typeface="楷体" panose="02010609060101010101" pitchFamily="49" charset="-122"/>
              </a:rPr>
              <a:t>通常采用相干采样样本集实现高速准确的基于</a:t>
            </a:r>
            <a:r>
              <a:rPr lang="en-US" altLang="zh-CN" sz="2000" dirty="0">
                <a:solidFill>
                  <a:srgbClr val="000000"/>
                </a:solidFill>
                <a:latin typeface="楷体" panose="02010609060101010101" pitchFamily="49" charset="-122"/>
                <a:ea typeface="楷体" panose="02010609060101010101" pitchFamily="49" charset="-122"/>
              </a:rPr>
              <a:t>DSP</a:t>
            </a:r>
            <a:r>
              <a:rPr lang="zh-CN" altLang="en-US" sz="2000" dirty="0">
                <a:solidFill>
                  <a:srgbClr val="000000"/>
                </a:solidFill>
                <a:latin typeface="楷体" panose="02010609060101010101" pitchFamily="49" charset="-122"/>
                <a:ea typeface="楷体" panose="02010609060101010101" pitchFamily="49" charset="-122"/>
              </a:rPr>
              <a:t>的测试，图中</a:t>
            </a:r>
            <a:r>
              <a:rPr lang="en-US" altLang="zh-CN" sz="2000" dirty="0">
                <a:solidFill>
                  <a:srgbClr val="000000"/>
                </a:solidFill>
                <a:latin typeface="楷体" panose="02010609060101010101" pitchFamily="49" charset="-122"/>
                <a:ea typeface="楷体" panose="02010609060101010101" pitchFamily="49" charset="-122"/>
              </a:rPr>
              <a:t>16</a:t>
            </a:r>
            <a:r>
              <a:rPr lang="zh-CN" altLang="en-US" sz="2000" dirty="0">
                <a:solidFill>
                  <a:srgbClr val="000000"/>
                </a:solidFill>
                <a:latin typeface="楷体" panose="02010609060101010101" pitchFamily="49" charset="-122"/>
                <a:ea typeface="楷体" panose="02010609060101010101" pitchFamily="49" charset="-122"/>
              </a:rPr>
              <a:t>个样本点构成了可重复的相干采样样本集。</a:t>
            </a:r>
          </a:p>
        </p:txBody>
      </p:sp>
      <p:pic>
        <p:nvPicPr>
          <p:cNvPr id="16" name="图片 15">
            <a:extLst>
              <a:ext uri="{FF2B5EF4-FFF2-40B4-BE49-F238E27FC236}">
                <a16:creationId xmlns:a16="http://schemas.microsoft.com/office/drawing/2014/main" xmlns="" id="{81EDBE22-19D8-4AD1-BE57-A0785DE8D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2933247"/>
            <a:ext cx="6972776" cy="2448272"/>
          </a:xfrm>
          <a:prstGeom prst="rect">
            <a:avLst/>
          </a:prstGeom>
        </p:spPr>
      </p:pic>
      <p:sp>
        <p:nvSpPr>
          <p:cNvPr id="4" name="矩形 3">
            <a:extLst>
              <a:ext uri="{FF2B5EF4-FFF2-40B4-BE49-F238E27FC236}">
                <a16:creationId xmlns:a16="http://schemas.microsoft.com/office/drawing/2014/main" xmlns="" id="{496194FD-DF14-4CE1-9E12-A0F57188359C}"/>
              </a:ext>
            </a:extLst>
          </p:cNvPr>
          <p:cNvSpPr/>
          <p:nvPr/>
        </p:nvSpPr>
        <p:spPr>
          <a:xfrm>
            <a:off x="2931071" y="5445459"/>
            <a:ext cx="3005951" cy="400110"/>
          </a:xfrm>
          <a:prstGeom prst="rect">
            <a:avLst/>
          </a:prstGeom>
        </p:spPr>
        <p:txBody>
          <a:bodyPr wrap="square">
            <a:spAutoFit/>
          </a:bodyPr>
          <a:lstStyle/>
          <a:p>
            <a:r>
              <a:rPr lang="zh-CN" altLang="en-US" sz="2000" dirty="0"/>
              <a:t>可重复的相干采样样本集</a:t>
            </a:r>
          </a:p>
        </p:txBody>
      </p:sp>
      <p:sp>
        <p:nvSpPr>
          <p:cNvPr id="7" name="矩形 6"/>
          <p:cNvSpPr/>
          <p:nvPr/>
        </p:nvSpPr>
        <p:spPr>
          <a:xfrm>
            <a:off x="2898006" y="2079"/>
            <a:ext cx="5032147"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基础概念</a:t>
            </a:r>
            <a:endParaRPr lang="zh-CN" altLang="en-US" dirty="0"/>
          </a:p>
        </p:txBody>
      </p:sp>
    </p:spTree>
    <p:extLst>
      <p:ext uri="{BB962C8B-B14F-4D97-AF65-F5344CB8AC3E}">
        <p14:creationId xmlns:p14="http://schemas.microsoft.com/office/powerpoint/2010/main" val="2384333390"/>
      </p:ext>
    </p:extLst>
  </p:cSld>
  <p:clrMapOvr>
    <a:masterClrMapping/>
  </p:clrMapOvr>
  <p:transition spd="slow">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115616" y="839001"/>
            <a:ext cx="7704856" cy="608903"/>
          </a:xfrm>
        </p:spPr>
        <p:txBody>
          <a:bodyPr lIns="0" tIns="0" rIns="0" bIns="0"/>
          <a:lstStyle/>
          <a:p>
            <a:pPr marL="0" indent="0" algn="just">
              <a:buNone/>
            </a:pPr>
            <a:r>
              <a:rPr lang="zh-CN" altLang="en-US" dirty="0">
                <a:solidFill>
                  <a:srgbClr val="FF0000"/>
                </a:solidFill>
              </a:rPr>
              <a:t>相干采样</a:t>
            </a:r>
            <a:endParaRPr lang="en-US" altLang="zh-CN" dirty="0">
              <a:solidFill>
                <a:srgbClr val="FF0000"/>
              </a:solidFill>
            </a:endParaRPr>
          </a:p>
          <a:p>
            <a:pPr marL="0" indent="0" algn="just">
              <a:buNone/>
            </a:pPr>
            <a:endParaRPr lang="en-US" altLang="zh-CN" sz="2400" kern="1200" dirty="0">
              <a:solidFill>
                <a:srgbClr val="000000"/>
              </a:solidFill>
              <a:latin typeface="楷体" panose="02010609060101010101" pitchFamily="49" charset="-122"/>
              <a:ea typeface="楷体" panose="02010609060101010101" pitchFamily="49" charset="-122"/>
            </a:endParaRPr>
          </a:p>
          <a:p>
            <a:pPr marL="0" indent="0" algn="just">
              <a:buNone/>
            </a:pPr>
            <a:endParaRPr lang="en-US" altLang="zh-CN" dirty="0">
              <a:solidFill>
                <a:srgbClr val="FF0000"/>
              </a:solidFill>
            </a:endParaRPr>
          </a:p>
        </p:txBody>
      </p:sp>
      <p:pic>
        <p:nvPicPr>
          <p:cNvPr id="16" name="图片 15">
            <a:extLst>
              <a:ext uri="{FF2B5EF4-FFF2-40B4-BE49-F238E27FC236}">
                <a16:creationId xmlns:a16="http://schemas.microsoft.com/office/drawing/2014/main" xmlns="" id="{81EDBE22-19D8-4AD1-BE57-A0785DE8D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56792"/>
            <a:ext cx="5472608" cy="1921535"/>
          </a:xfrm>
          <a:prstGeom prst="rect">
            <a:avLst/>
          </a:prstGeom>
        </p:spPr>
      </p:pic>
      <p:pic>
        <p:nvPicPr>
          <p:cNvPr id="18" name="图片 17">
            <a:extLst>
              <a:ext uri="{FF2B5EF4-FFF2-40B4-BE49-F238E27FC236}">
                <a16:creationId xmlns:a16="http://schemas.microsoft.com/office/drawing/2014/main" xmlns="" id="{C476B3C6-8AE3-48B8-8E6D-DFD3AD73D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3728807"/>
            <a:ext cx="5400600" cy="1894337"/>
          </a:xfrm>
          <a:prstGeom prst="rect">
            <a:avLst/>
          </a:prstGeom>
        </p:spPr>
      </p:pic>
      <p:sp>
        <p:nvSpPr>
          <p:cNvPr id="4" name="矩形 3">
            <a:extLst>
              <a:ext uri="{FF2B5EF4-FFF2-40B4-BE49-F238E27FC236}">
                <a16:creationId xmlns:a16="http://schemas.microsoft.com/office/drawing/2014/main" xmlns="" id="{496194FD-DF14-4CE1-9E12-A0F57188359C}"/>
              </a:ext>
            </a:extLst>
          </p:cNvPr>
          <p:cNvSpPr/>
          <p:nvPr/>
        </p:nvSpPr>
        <p:spPr>
          <a:xfrm>
            <a:off x="5940152" y="2388221"/>
            <a:ext cx="1688283" cy="400110"/>
          </a:xfrm>
          <a:prstGeom prst="rect">
            <a:avLst/>
          </a:prstGeom>
        </p:spPr>
        <p:txBody>
          <a:bodyPr wrap="none">
            <a:spAutoFit/>
          </a:bodyPr>
          <a:lstStyle/>
          <a:p>
            <a:r>
              <a:rPr lang="en-US" altLang="zh-CN" sz="2000" b="1" dirty="0"/>
              <a:t>1.</a:t>
            </a:r>
            <a:r>
              <a:rPr lang="zh-CN" altLang="en-US" sz="2000" b="1" dirty="0"/>
              <a:t>相干采样集</a:t>
            </a:r>
          </a:p>
        </p:txBody>
      </p:sp>
      <p:sp>
        <p:nvSpPr>
          <p:cNvPr id="19" name="矩形 18">
            <a:extLst>
              <a:ext uri="{FF2B5EF4-FFF2-40B4-BE49-F238E27FC236}">
                <a16:creationId xmlns:a16="http://schemas.microsoft.com/office/drawing/2014/main" xmlns="" id="{8C159F42-02B5-40F1-8ABF-FC4DB2608EB1}"/>
              </a:ext>
            </a:extLst>
          </p:cNvPr>
          <p:cNvSpPr/>
          <p:nvPr/>
        </p:nvSpPr>
        <p:spPr>
          <a:xfrm>
            <a:off x="5940152" y="4475920"/>
            <a:ext cx="1946367" cy="400110"/>
          </a:xfrm>
          <a:prstGeom prst="rect">
            <a:avLst/>
          </a:prstGeom>
        </p:spPr>
        <p:txBody>
          <a:bodyPr wrap="none">
            <a:spAutoFit/>
          </a:bodyPr>
          <a:lstStyle/>
          <a:p>
            <a:r>
              <a:rPr lang="en-US" altLang="zh-CN" sz="2000" b="1" dirty="0"/>
              <a:t>2.</a:t>
            </a:r>
            <a:r>
              <a:rPr lang="zh-CN" altLang="en-US" sz="2000" b="1" dirty="0"/>
              <a:t>非相干采样集</a:t>
            </a:r>
          </a:p>
        </p:txBody>
      </p:sp>
      <p:sp>
        <p:nvSpPr>
          <p:cNvPr id="10" name="矩形 9"/>
          <p:cNvSpPr/>
          <p:nvPr/>
        </p:nvSpPr>
        <p:spPr>
          <a:xfrm>
            <a:off x="2898006" y="2079"/>
            <a:ext cx="5032147"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基础概念</a:t>
            </a:r>
            <a:endParaRPr lang="zh-CN" altLang="en-US" dirty="0"/>
          </a:p>
        </p:txBody>
      </p:sp>
      <p:sp>
        <p:nvSpPr>
          <p:cNvPr id="5" name="文本框 4"/>
          <p:cNvSpPr txBox="1"/>
          <p:nvPr/>
        </p:nvSpPr>
        <p:spPr>
          <a:xfrm>
            <a:off x="467544" y="6050358"/>
            <a:ext cx="7992888" cy="461665"/>
          </a:xfrm>
          <a:prstGeom prst="rect">
            <a:avLst/>
          </a:prstGeom>
          <a:noFill/>
        </p:spPr>
        <p:txBody>
          <a:bodyPr wrap="square" rtlCol="0">
            <a:spAutoFit/>
          </a:bodyPr>
          <a:lstStyle/>
          <a:p>
            <a:r>
              <a:rPr lang="zh-CN" altLang="en-US" sz="2400" b="1" dirty="0">
                <a:solidFill>
                  <a:srgbClr val="FF0000"/>
                </a:solidFill>
              </a:rPr>
              <a:t>非相干采样会产生频谱泄露，在</a:t>
            </a:r>
            <a:r>
              <a:rPr lang="en-US" altLang="zh-CN" sz="2400" b="1" dirty="0">
                <a:solidFill>
                  <a:srgbClr val="FF0000"/>
                </a:solidFill>
              </a:rPr>
              <a:t>ADC</a:t>
            </a:r>
            <a:r>
              <a:rPr lang="zh-CN" altLang="en-US" sz="2400" b="1" dirty="0">
                <a:solidFill>
                  <a:srgbClr val="FF0000"/>
                </a:solidFill>
              </a:rPr>
              <a:t>参数测试中引入误差</a:t>
            </a:r>
          </a:p>
        </p:txBody>
      </p:sp>
    </p:spTree>
    <p:extLst>
      <p:ext uri="{BB962C8B-B14F-4D97-AF65-F5344CB8AC3E}">
        <p14:creationId xmlns:p14="http://schemas.microsoft.com/office/powerpoint/2010/main" val="173448612"/>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3707904" y="1046176"/>
            <a:ext cx="4952430" cy="432048"/>
          </a:xfrm>
        </p:spPr>
        <p:txBody>
          <a:bodyPr lIns="0" tIns="0" rIns="0" bIns="0"/>
          <a:lstStyle/>
          <a:p>
            <a:pPr marL="547688" indent="-411163" eaLnBrk="1" hangingPunct="1">
              <a:spcBef>
                <a:spcPts val="1200"/>
              </a:spcBef>
              <a:buClr>
                <a:schemeClr val="accent2"/>
              </a:buClr>
              <a:buNone/>
            </a:pPr>
            <a:r>
              <a:rPr lang="zh-CN" altLang="en-US" sz="2000" b="0" dirty="0">
                <a:solidFill>
                  <a:schemeClr val="tx1"/>
                </a:solidFill>
                <a:ea typeface="华文细黑" panose="02010600040101010101" pitchFamily="2" charset="-122"/>
              </a:rPr>
              <a:t>两个</a:t>
            </a:r>
            <a:r>
              <a:rPr lang="en-US" altLang="zh-CN" sz="2000" b="0" dirty="0">
                <a:solidFill>
                  <a:schemeClr val="tx1"/>
                </a:solidFill>
                <a:ea typeface="华文细黑" panose="02010600040101010101" pitchFamily="2" charset="-122"/>
              </a:rPr>
              <a:t>UTP</a:t>
            </a:r>
            <a:r>
              <a:rPr lang="zh-CN" altLang="en-US" sz="2000" b="0" dirty="0">
                <a:solidFill>
                  <a:schemeClr val="tx1"/>
                </a:solidFill>
                <a:ea typeface="华文细黑" panose="02010600040101010101" pitchFamily="2" charset="-122"/>
              </a:rPr>
              <a:t>波形及其频谱</a:t>
            </a:r>
            <a:endParaRPr lang="en-US" altLang="zh-CN" sz="2000" b="0"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844824"/>
            <a:ext cx="8807486" cy="4483424"/>
          </a:xfrm>
          <a:prstGeom prst="rect">
            <a:avLst/>
          </a:prstGeom>
        </p:spPr>
      </p:pic>
      <p:sp>
        <p:nvSpPr>
          <p:cNvPr id="6" name="矩形 5"/>
          <p:cNvSpPr/>
          <p:nvPr/>
        </p:nvSpPr>
        <p:spPr>
          <a:xfrm>
            <a:off x="2898006" y="2079"/>
            <a:ext cx="5032147"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基础概念</a:t>
            </a:r>
            <a:endParaRPr lang="zh-CN" altLang="en-US" dirty="0"/>
          </a:p>
        </p:txBody>
      </p:sp>
    </p:spTree>
    <p:extLst>
      <p:ext uri="{BB962C8B-B14F-4D97-AF65-F5344CB8AC3E}">
        <p14:creationId xmlns:p14="http://schemas.microsoft.com/office/powerpoint/2010/main" val="1422777723"/>
      </p:ext>
    </p:extLst>
  </p:cSld>
  <p:clrMapOvr>
    <a:masterClrMapping/>
  </p:clrMapOvr>
  <p:transition spd="slow">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899592" y="980728"/>
            <a:ext cx="8001000" cy="432048"/>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采样参数设置</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sz="2000"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1844824"/>
            <a:ext cx="8039528" cy="4516414"/>
          </a:xfrm>
          <a:prstGeom prst="rect">
            <a:avLst/>
          </a:prstGeom>
        </p:spPr>
      </p:pic>
      <p:sp>
        <p:nvSpPr>
          <p:cNvPr id="5" name="矩形 4"/>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p>
        </p:txBody>
      </p:sp>
    </p:spTree>
    <p:extLst>
      <p:ext uri="{BB962C8B-B14F-4D97-AF65-F5344CB8AC3E}">
        <p14:creationId xmlns:p14="http://schemas.microsoft.com/office/powerpoint/2010/main" val="163219767"/>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571500" y="1268760"/>
            <a:ext cx="8001000" cy="4319736"/>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相干采样的条件</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en-US" altLang="zh-CN" sz="2000" dirty="0">
                <a:solidFill>
                  <a:schemeClr val="tx1"/>
                </a:solidFill>
                <a:ea typeface="华文细黑" panose="02010600040101010101" pitchFamily="2" charset="-122"/>
              </a:rPr>
              <a:t>M</a:t>
            </a:r>
            <a:r>
              <a:rPr lang="zh-CN" altLang="en-US" sz="2000" dirty="0">
                <a:solidFill>
                  <a:schemeClr val="tx1"/>
                </a:solidFill>
                <a:ea typeface="华文细黑" panose="02010600040101010101" pitchFamily="2" charset="-122"/>
              </a:rPr>
              <a:t>与</a:t>
            </a:r>
            <a:r>
              <a:rPr lang="en-US" altLang="zh-CN" sz="2000" dirty="0">
                <a:solidFill>
                  <a:schemeClr val="tx1"/>
                </a:solidFill>
                <a:ea typeface="华文细黑" panose="02010600040101010101" pitchFamily="2" charset="-122"/>
              </a:rPr>
              <a:t>N</a:t>
            </a:r>
            <a:r>
              <a:rPr lang="zh-CN" altLang="en-US" sz="2000" dirty="0">
                <a:solidFill>
                  <a:schemeClr val="tx1"/>
                </a:solidFill>
                <a:ea typeface="华文细黑" panose="02010600040101010101" pitchFamily="2" charset="-122"/>
              </a:rPr>
              <a:t>互质</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在</a:t>
            </a:r>
            <a:r>
              <a:rPr lang="en-US" altLang="zh-CN" sz="2000" dirty="0">
                <a:solidFill>
                  <a:schemeClr val="tx1"/>
                </a:solidFill>
                <a:ea typeface="华文细黑" panose="02010600040101010101" pitchFamily="2" charset="-122"/>
              </a:rPr>
              <a:t>FFT</a:t>
            </a:r>
            <a:r>
              <a:rPr lang="zh-CN" altLang="en-US" sz="2000" dirty="0">
                <a:solidFill>
                  <a:schemeClr val="tx1"/>
                </a:solidFill>
                <a:ea typeface="华文细黑" panose="02010600040101010101" pitchFamily="2" charset="-122"/>
              </a:rPr>
              <a:t>分析中，</a:t>
            </a:r>
            <a:r>
              <a:rPr lang="en-US" altLang="zh-CN" sz="2000" dirty="0">
                <a:solidFill>
                  <a:schemeClr val="tx1"/>
                </a:solidFill>
                <a:ea typeface="华文细黑" panose="02010600040101010101" pitchFamily="2" charset="-122"/>
              </a:rPr>
              <a:t>N</a:t>
            </a:r>
            <a:r>
              <a:rPr lang="zh-CN" altLang="en-US" sz="2000" dirty="0">
                <a:solidFill>
                  <a:schemeClr val="tx1"/>
                </a:solidFill>
                <a:ea typeface="华文细黑" panose="02010600040101010101" pitchFamily="2" charset="-122"/>
              </a:rPr>
              <a:t>必须是</a:t>
            </a:r>
            <a:r>
              <a:rPr lang="en-US" altLang="zh-CN" sz="2000" dirty="0">
                <a:solidFill>
                  <a:schemeClr val="tx1"/>
                </a:solidFill>
                <a:ea typeface="华文细黑" panose="02010600040101010101" pitchFamily="2" charset="-122"/>
              </a:rPr>
              <a:t>2</a:t>
            </a:r>
            <a:r>
              <a:rPr lang="zh-CN" altLang="en-US" sz="2000" dirty="0">
                <a:solidFill>
                  <a:schemeClr val="tx1"/>
                </a:solidFill>
                <a:ea typeface="华文细黑" panose="02010600040101010101" pitchFamily="2" charset="-122"/>
              </a:rPr>
              <a:t>的幂（例如</a:t>
            </a:r>
            <a:r>
              <a:rPr lang="en-US" altLang="zh-CN" sz="2000" dirty="0">
                <a:solidFill>
                  <a:schemeClr val="tx1"/>
                </a:solidFill>
                <a:ea typeface="华文细黑" panose="02010600040101010101" pitchFamily="2" charset="-122"/>
              </a:rPr>
              <a:t>256,512,1024</a:t>
            </a:r>
            <a:r>
              <a:rPr lang="zh-CN" altLang="en-US" sz="2000" dirty="0">
                <a:solidFill>
                  <a:schemeClr val="tx1"/>
                </a:solidFill>
                <a:ea typeface="华文细黑" panose="02010600040101010101" pitchFamily="2" charset="-122"/>
              </a:rPr>
              <a:t>等）</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由上面</a:t>
            </a:r>
            <a:r>
              <a:rPr lang="en-US" altLang="zh-CN" sz="2000" dirty="0">
                <a:solidFill>
                  <a:schemeClr val="tx1"/>
                </a:solidFill>
                <a:ea typeface="华文细黑" panose="02010600040101010101" pitchFamily="2" charset="-122"/>
              </a:rPr>
              <a:t>2</a:t>
            </a:r>
            <a:r>
              <a:rPr lang="zh-CN" altLang="en-US" sz="2000" dirty="0">
                <a:solidFill>
                  <a:schemeClr val="tx1"/>
                </a:solidFill>
                <a:ea typeface="华文细黑" panose="02010600040101010101" pitchFamily="2" charset="-122"/>
              </a:rPr>
              <a:t>个条件可知</a:t>
            </a:r>
            <a:r>
              <a:rPr lang="en-US" altLang="zh-CN" sz="2000" dirty="0">
                <a:solidFill>
                  <a:schemeClr val="tx1"/>
                </a:solidFill>
                <a:ea typeface="华文细黑" panose="02010600040101010101" pitchFamily="2" charset="-122"/>
              </a:rPr>
              <a:t>M</a:t>
            </a:r>
            <a:r>
              <a:rPr lang="zh-CN" altLang="en-US" sz="2000" dirty="0">
                <a:solidFill>
                  <a:schemeClr val="tx1"/>
                </a:solidFill>
                <a:ea typeface="华文细黑" panose="02010600040101010101" pitchFamily="2" charset="-122"/>
              </a:rPr>
              <a:t>必须为奇数</a:t>
            </a:r>
            <a:endParaRPr lang="en-US" altLang="zh-CN" sz="2000"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2060848"/>
            <a:ext cx="5234471" cy="1706893"/>
          </a:xfrm>
          <a:prstGeom prst="rect">
            <a:avLst/>
          </a:prstGeom>
        </p:spPr>
      </p:pic>
      <p:sp>
        <p:nvSpPr>
          <p:cNvPr id="6" name="矩形 5"/>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endParaRPr lang="zh-CN" altLang="en-US" dirty="0"/>
          </a:p>
        </p:txBody>
      </p:sp>
    </p:spTree>
    <p:extLst>
      <p:ext uri="{BB962C8B-B14F-4D97-AF65-F5344CB8AC3E}">
        <p14:creationId xmlns:p14="http://schemas.microsoft.com/office/powerpoint/2010/main" val="2003610723"/>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7" end="7"/>
                                            </p:txEl>
                                          </p:spTgt>
                                        </p:tgtEl>
                                        <p:attrNameLst>
                                          <p:attrName>style.visibility</p:attrName>
                                        </p:attrNameLst>
                                      </p:cBhvr>
                                      <p:to>
                                        <p:strVal val="visible"/>
                                      </p:to>
                                    </p:set>
                                    <p:anim calcmode="lin" valueType="num">
                                      <p:cBhvr additive="base">
                                        <p:cTn id="7"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8" end="8"/>
                                            </p:txEl>
                                          </p:spTgt>
                                        </p:tgtEl>
                                        <p:attrNameLst>
                                          <p:attrName>style.visibility</p:attrName>
                                        </p:attrNameLst>
                                      </p:cBhvr>
                                      <p:to>
                                        <p:strVal val="visible"/>
                                      </p:to>
                                    </p:set>
                                    <p:anim calcmode="lin" valueType="num">
                                      <p:cBhvr additive="base">
                                        <p:cTn id="13" dur="500" fill="hold"/>
                                        <p:tgtEl>
                                          <p:spTgt spid="8195">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9" end="9"/>
                                            </p:txEl>
                                          </p:spTgt>
                                        </p:tgtEl>
                                        <p:attrNameLst>
                                          <p:attrName>style.visibility</p:attrName>
                                        </p:attrNameLst>
                                      </p:cBhvr>
                                      <p:to>
                                        <p:strVal val="visible"/>
                                      </p:to>
                                    </p:set>
                                    <p:anim calcmode="lin" valueType="num">
                                      <p:cBhvr additive="base">
                                        <p:cTn id="19" dur="500" fill="hold"/>
                                        <p:tgtEl>
                                          <p:spTgt spid="8195">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1691680" y="742295"/>
            <a:ext cx="6624637" cy="854075"/>
          </a:xfrm>
        </p:spPr>
        <p:txBody>
          <a:bodyPr anchor="ctr"/>
          <a:lstStyle/>
          <a:p>
            <a:pPr marL="342900" indent="-342900" algn="ctr"/>
            <a:r>
              <a:rPr lang="en-US" altLang="zh-CN" sz="2800" dirty="0">
                <a:solidFill>
                  <a:srgbClr val="990000"/>
                </a:solidFill>
                <a:latin typeface="Comic Sans MS" panose="030F0702030302020204" pitchFamily="66" charset="0"/>
                <a:ea typeface="隶书" panose="02010509060101010101" pitchFamily="49" charset="-122"/>
              </a:rPr>
              <a:t>ATE</a:t>
            </a:r>
            <a:r>
              <a:rPr lang="zh-CN" altLang="en-US" sz="2800" dirty="0">
                <a:solidFill>
                  <a:srgbClr val="990000"/>
                </a:solidFill>
                <a:latin typeface="Comic Sans MS" panose="030F0702030302020204" pitchFamily="66" charset="0"/>
                <a:ea typeface="隶书" panose="02010509060101010101" pitchFamily="49" charset="-122"/>
              </a:rPr>
              <a:t>基本结构</a:t>
            </a:r>
          </a:p>
        </p:txBody>
      </p:sp>
      <p:pic>
        <p:nvPicPr>
          <p:cNvPr id="5" name="图片 4"/>
          <p:cNvPicPr>
            <a:picLocks noChangeAspect="1"/>
          </p:cNvPicPr>
          <p:nvPr/>
        </p:nvPicPr>
        <p:blipFill>
          <a:blip r:embed="rId3"/>
          <a:stretch>
            <a:fillRect/>
          </a:stretch>
        </p:blipFill>
        <p:spPr>
          <a:xfrm>
            <a:off x="899592" y="1700808"/>
            <a:ext cx="7777515" cy="4464496"/>
          </a:xfrm>
          <a:prstGeom prst="rect">
            <a:avLst/>
          </a:prstGeom>
        </p:spPr>
      </p:pic>
      <p:sp>
        <p:nvSpPr>
          <p:cNvPr id="7" name="矩形 6"/>
          <p:cNvSpPr/>
          <p:nvPr/>
        </p:nvSpPr>
        <p:spPr>
          <a:xfrm>
            <a:off x="3524361" y="53082"/>
            <a:ext cx="5606022" cy="584775"/>
          </a:xfrm>
          <a:prstGeom prst="rect">
            <a:avLst/>
          </a:prstGeom>
        </p:spPr>
        <p:txBody>
          <a:bodyPr wrap="none">
            <a:spAutoFit/>
          </a:bodyPr>
          <a:lstStyle/>
          <a:p>
            <a:r>
              <a:rPr lang="zh-CN" altLang="en-US" sz="3200" b="1" dirty="0">
                <a:solidFill>
                  <a:srgbClr val="990000"/>
                </a:solidFill>
                <a:latin typeface="Comic Sans MS" panose="030F0702030302020204" pitchFamily="66" charset="0"/>
                <a:ea typeface="隶书" panose="02010509060101010101" pitchFamily="49" charset="-122"/>
                <a:cs typeface="+mj-cs"/>
              </a:rPr>
              <a:t>根据被测</a:t>
            </a:r>
            <a:r>
              <a:rPr lang="en-US" altLang="zh-CN" sz="3200" b="1" dirty="0">
                <a:solidFill>
                  <a:srgbClr val="990000"/>
                </a:solidFill>
                <a:latin typeface="Comic Sans MS" panose="030F0702030302020204" pitchFamily="66" charset="0"/>
                <a:ea typeface="隶书" panose="02010509060101010101" pitchFamily="49" charset="-122"/>
                <a:cs typeface="+mj-cs"/>
              </a:rPr>
              <a:t>IC</a:t>
            </a:r>
            <a:r>
              <a:rPr lang="zh-CN" altLang="en-US" sz="3200" b="1" dirty="0">
                <a:solidFill>
                  <a:srgbClr val="990000"/>
                </a:solidFill>
                <a:latin typeface="Comic Sans MS" panose="030F0702030302020204" pitchFamily="66" charset="0"/>
                <a:ea typeface="隶书" panose="02010509060101010101" pitchFamily="49" charset="-122"/>
                <a:cs typeface="+mj-cs"/>
              </a:rPr>
              <a:t>类型选择测试模块</a:t>
            </a:r>
          </a:p>
        </p:txBody>
      </p:sp>
    </p:spTree>
    <p:extLst>
      <p:ext uri="{BB962C8B-B14F-4D97-AF65-F5344CB8AC3E}">
        <p14:creationId xmlns:p14="http://schemas.microsoft.com/office/powerpoint/2010/main" val="2315648256"/>
      </p:ext>
    </p:extLst>
  </p:cSld>
  <p:clrMapOvr>
    <a:masterClrMapping/>
  </p:clrMapOvr>
  <p:transition spd="slow">
    <p:zo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839001"/>
            <a:ext cx="8352928" cy="608903"/>
          </a:xfrm>
        </p:spPr>
        <p:txBody>
          <a:bodyPr lIns="0" tIns="0" rIns="0" bIns="0"/>
          <a:lstStyle/>
          <a:p>
            <a:pPr marL="0" indent="0" algn="just">
              <a:buNone/>
            </a:pPr>
            <a:r>
              <a:rPr lang="en-US" altLang="zh-CN" dirty="0">
                <a:solidFill>
                  <a:srgbClr val="FF0000"/>
                </a:solidFill>
              </a:rPr>
              <a:t>  </a:t>
            </a:r>
            <a:r>
              <a:rPr lang="zh-CN" altLang="en-US" dirty="0">
                <a:solidFill>
                  <a:srgbClr val="FF0000"/>
                </a:solidFill>
              </a:rPr>
              <a:t>采样参数设置</a:t>
            </a:r>
            <a:endParaRPr lang="en-US" altLang="zh-CN" sz="2400" kern="1200" dirty="0">
              <a:solidFill>
                <a:srgbClr val="000000"/>
              </a:solidFill>
              <a:latin typeface="楷体" panose="02010609060101010101" pitchFamily="49" charset="-122"/>
              <a:ea typeface="楷体" panose="02010609060101010101" pitchFamily="49" charset="-122"/>
            </a:endParaRPr>
          </a:p>
          <a:p>
            <a:pPr marL="0" indent="0" algn="just">
              <a:buNone/>
            </a:pPr>
            <a:endParaRPr lang="en-US" altLang="zh-CN" dirty="0">
              <a:solidFill>
                <a:srgbClr val="FF0000"/>
              </a:solidFill>
            </a:endParaRPr>
          </a:p>
        </p:txBody>
      </p:sp>
      <p:sp>
        <p:nvSpPr>
          <p:cNvPr id="2" name="矩形 1">
            <a:extLst>
              <a:ext uri="{FF2B5EF4-FFF2-40B4-BE49-F238E27FC236}">
                <a16:creationId xmlns:a16="http://schemas.microsoft.com/office/drawing/2014/main" xmlns="" id="{366D8F9C-B2BB-49CF-9F32-7DC86A2C5434}"/>
              </a:ext>
            </a:extLst>
          </p:cNvPr>
          <p:cNvSpPr/>
          <p:nvPr/>
        </p:nvSpPr>
        <p:spPr>
          <a:xfrm>
            <a:off x="539552" y="1664612"/>
            <a:ext cx="8496944" cy="461665"/>
          </a:xfrm>
          <a:prstGeom prst="rect">
            <a:avLst/>
          </a:prstGeom>
        </p:spPr>
        <p:txBody>
          <a:bodyPr wrap="square">
            <a:spAutoFit/>
          </a:bodyPr>
          <a:lstStyle/>
          <a:p>
            <a:r>
              <a:rPr lang="en-US" altLang="zh-CN" sz="2400" dirty="0">
                <a:solidFill>
                  <a:srgbClr val="000000"/>
                </a:solidFill>
                <a:latin typeface="楷体" panose="02010609060101010101" pitchFamily="49" charset="-122"/>
                <a:ea typeface="楷体" panose="02010609060101010101" pitchFamily="49" charset="-122"/>
              </a:rPr>
              <a:t>M</a:t>
            </a:r>
            <a:r>
              <a:rPr lang="zh-CN" altLang="en-US" sz="2400" dirty="0">
                <a:solidFill>
                  <a:srgbClr val="000000"/>
                </a:solidFill>
                <a:latin typeface="楷体" panose="02010609060101010101" pitchFamily="49" charset="-122"/>
                <a:ea typeface="楷体" panose="02010609060101010101" pitchFamily="49" charset="-122"/>
              </a:rPr>
              <a:t>与</a:t>
            </a:r>
            <a:r>
              <a:rPr lang="en-US" altLang="zh-CN" sz="2400" dirty="0">
                <a:solidFill>
                  <a:srgbClr val="000000"/>
                </a:solidFill>
                <a:latin typeface="楷体" panose="02010609060101010101" pitchFamily="49" charset="-122"/>
                <a:ea typeface="楷体" panose="02010609060101010101" pitchFamily="49" charset="-122"/>
              </a:rPr>
              <a:t>N</a:t>
            </a:r>
            <a:r>
              <a:rPr lang="zh-CN" altLang="en-US" sz="2400" dirty="0">
                <a:solidFill>
                  <a:srgbClr val="000000"/>
                </a:solidFill>
                <a:latin typeface="楷体" panose="02010609060101010101" pitchFamily="49" charset="-122"/>
                <a:ea typeface="楷体" panose="02010609060101010101" pitchFamily="49" charset="-122"/>
              </a:rPr>
              <a:t>非互质，带来的不良影响在于测试覆盖率不高。如</a:t>
            </a:r>
          </a:p>
        </p:txBody>
      </p:sp>
      <p:sp>
        <p:nvSpPr>
          <p:cNvPr id="7" name="矩形 6"/>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529" y="2625400"/>
            <a:ext cx="7771833" cy="3960440"/>
          </a:xfrm>
          <a:prstGeom prst="rect">
            <a:avLst/>
          </a:prstGeom>
        </p:spPr>
      </p:pic>
      <p:sp>
        <p:nvSpPr>
          <p:cNvPr id="6" name="矩形 5"/>
          <p:cNvSpPr/>
          <p:nvPr/>
        </p:nvSpPr>
        <p:spPr>
          <a:xfrm>
            <a:off x="8226737" y="2596640"/>
            <a:ext cx="648072" cy="4072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735926" y="6237312"/>
            <a:ext cx="2012538" cy="536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8614471"/>
      </p:ext>
    </p:extLst>
  </p:cSld>
  <p:clrMapOvr>
    <a:masterClrMapping/>
  </p:clrMapOvr>
  <p:transition spd="slow">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1484784"/>
            <a:ext cx="8315569" cy="4601501"/>
          </a:xfrm>
          <a:prstGeom prst="rect">
            <a:avLst/>
          </a:prstGeom>
        </p:spPr>
      </p:pic>
      <p:sp>
        <p:nvSpPr>
          <p:cNvPr id="6" name="矩形 5"/>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p>
        </p:txBody>
      </p:sp>
    </p:spTree>
    <p:extLst>
      <p:ext uri="{BB962C8B-B14F-4D97-AF65-F5344CB8AC3E}">
        <p14:creationId xmlns:p14="http://schemas.microsoft.com/office/powerpoint/2010/main" val="554732096"/>
      </p:ext>
    </p:extLst>
  </p:cSld>
  <p:clrMapOvr>
    <a:masterClrMapping/>
  </p:clrMapOvr>
  <p:transition spd="slow">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839001"/>
            <a:ext cx="8352928" cy="608903"/>
          </a:xfrm>
        </p:spPr>
        <p:txBody>
          <a:bodyPr lIns="0" tIns="0" rIns="0" bIns="0"/>
          <a:lstStyle/>
          <a:p>
            <a:pPr marL="0" indent="0" algn="just">
              <a:buNone/>
            </a:pPr>
            <a:r>
              <a:rPr lang="zh-CN" altLang="en-US" dirty="0">
                <a:solidFill>
                  <a:srgbClr val="FF0000"/>
                </a:solidFill>
              </a:rPr>
              <a:t>    采样参数设置</a:t>
            </a:r>
            <a:endParaRPr lang="en-US" altLang="zh-CN" dirty="0">
              <a:solidFill>
                <a:srgbClr val="FF0000"/>
              </a:solidFill>
            </a:endParaRPr>
          </a:p>
        </p:txBody>
      </p:sp>
      <p:sp>
        <p:nvSpPr>
          <p:cNvPr id="2" name="矩形 1">
            <a:extLst>
              <a:ext uri="{FF2B5EF4-FFF2-40B4-BE49-F238E27FC236}">
                <a16:creationId xmlns:a16="http://schemas.microsoft.com/office/drawing/2014/main" xmlns="" id="{366D8F9C-B2BB-49CF-9F32-7DC86A2C5434}"/>
              </a:ext>
            </a:extLst>
          </p:cNvPr>
          <p:cNvSpPr/>
          <p:nvPr/>
        </p:nvSpPr>
        <p:spPr>
          <a:xfrm>
            <a:off x="539552" y="1664612"/>
            <a:ext cx="8496944" cy="830997"/>
          </a:xfrm>
          <a:prstGeom prst="rect">
            <a:avLst/>
          </a:prstGeom>
        </p:spPr>
        <p:txBody>
          <a:bodyPr wrap="square">
            <a:spAutoFit/>
          </a:bodyPr>
          <a:lstStyle/>
          <a:p>
            <a:r>
              <a:rPr lang="en-US" altLang="zh-CN" sz="2400" dirty="0">
                <a:solidFill>
                  <a:srgbClr val="000000"/>
                </a:solidFill>
                <a:latin typeface="楷体" panose="02010609060101010101" pitchFamily="49" charset="-122"/>
                <a:ea typeface="楷体" panose="02010609060101010101" pitchFamily="49" charset="-122"/>
              </a:rPr>
              <a:t>M</a:t>
            </a:r>
            <a:r>
              <a:rPr lang="zh-CN" altLang="en-US" sz="2400" dirty="0">
                <a:solidFill>
                  <a:srgbClr val="000000"/>
                </a:solidFill>
                <a:latin typeface="楷体" panose="02010609060101010101" pitchFamily="49" charset="-122"/>
                <a:ea typeface="楷体" panose="02010609060101010101" pitchFamily="49" charset="-122"/>
              </a:rPr>
              <a:t>与</a:t>
            </a:r>
            <a:r>
              <a:rPr lang="en-US" altLang="zh-CN" sz="2400" dirty="0">
                <a:solidFill>
                  <a:srgbClr val="000000"/>
                </a:solidFill>
                <a:latin typeface="楷体" panose="02010609060101010101" pitchFamily="49" charset="-122"/>
                <a:ea typeface="楷体" panose="02010609060101010101" pitchFamily="49" charset="-122"/>
              </a:rPr>
              <a:t>N</a:t>
            </a:r>
            <a:r>
              <a:rPr lang="zh-CN" altLang="en-US" sz="2400" dirty="0">
                <a:solidFill>
                  <a:srgbClr val="000000"/>
                </a:solidFill>
                <a:latin typeface="楷体" panose="02010609060101010101" pitchFamily="49" charset="-122"/>
                <a:ea typeface="楷体" panose="02010609060101010101" pitchFamily="49" charset="-122"/>
              </a:rPr>
              <a:t>非互质带来的不良影响</a:t>
            </a:r>
            <a:r>
              <a:rPr lang="en-US" altLang="zh-CN" sz="2400" dirty="0">
                <a:solidFill>
                  <a:srgbClr val="000000"/>
                </a:solidFill>
                <a:latin typeface="楷体" panose="02010609060101010101" pitchFamily="49" charset="-122"/>
                <a:ea typeface="楷体" panose="02010609060101010101" pitchFamily="49" charset="-122"/>
              </a:rPr>
              <a:t>2</a:t>
            </a:r>
            <a:r>
              <a:rPr lang="zh-CN" altLang="en-US" sz="2400" dirty="0">
                <a:solidFill>
                  <a:srgbClr val="000000"/>
                </a:solidFill>
                <a:latin typeface="楷体" panose="02010609060101010101" pitchFamily="49" charset="-122"/>
                <a:ea typeface="楷体" panose="02010609060101010101" pitchFamily="49" charset="-122"/>
              </a:rPr>
              <a:t>：一些电平会被反复采集，因此量化噪声可能集中在某些特定的区域上，呈现周期性规律；如</a:t>
            </a:r>
          </a:p>
        </p:txBody>
      </p:sp>
      <p:pic>
        <p:nvPicPr>
          <p:cNvPr id="4" name="图片 3"/>
          <p:cNvPicPr>
            <a:picLocks noChangeAspect="1"/>
          </p:cNvPicPr>
          <p:nvPr/>
        </p:nvPicPr>
        <p:blipFill>
          <a:blip r:embed="rId3"/>
          <a:stretch>
            <a:fillRect/>
          </a:stretch>
        </p:blipFill>
        <p:spPr>
          <a:xfrm>
            <a:off x="2699792" y="3501008"/>
            <a:ext cx="3398515" cy="2945735"/>
          </a:xfrm>
          <a:prstGeom prst="rect">
            <a:avLst/>
          </a:prstGeom>
        </p:spPr>
      </p:pic>
      <p:pic>
        <p:nvPicPr>
          <p:cNvPr id="5" name="图片 4"/>
          <p:cNvPicPr>
            <a:picLocks noChangeAspect="1"/>
          </p:cNvPicPr>
          <p:nvPr/>
        </p:nvPicPr>
        <p:blipFill>
          <a:blip r:embed="rId4"/>
          <a:stretch>
            <a:fillRect/>
          </a:stretch>
        </p:blipFill>
        <p:spPr>
          <a:xfrm>
            <a:off x="3310330" y="2636912"/>
            <a:ext cx="2177438" cy="699750"/>
          </a:xfrm>
          <a:prstGeom prst="rect">
            <a:avLst/>
          </a:prstGeom>
        </p:spPr>
      </p:pic>
      <p:sp>
        <p:nvSpPr>
          <p:cNvPr id="7" name="矩形 6"/>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p>
        </p:txBody>
      </p:sp>
    </p:spTree>
    <p:extLst>
      <p:ext uri="{BB962C8B-B14F-4D97-AF65-F5344CB8AC3E}">
        <p14:creationId xmlns:p14="http://schemas.microsoft.com/office/powerpoint/2010/main" val="2270815336"/>
      </p:ext>
    </p:extLst>
  </p:cSld>
  <p:clrMapOvr>
    <a:masterClrMapping/>
  </p:clrMapOvr>
  <p:transition spd="slow">
    <p:zo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839001"/>
            <a:ext cx="8352928" cy="608903"/>
          </a:xfrm>
        </p:spPr>
        <p:txBody>
          <a:bodyPr lIns="0" tIns="0" rIns="0" bIns="0"/>
          <a:lstStyle/>
          <a:p>
            <a:pPr marL="0" indent="0" algn="just">
              <a:buNone/>
            </a:pPr>
            <a:r>
              <a:rPr lang="en-US" altLang="zh-CN" dirty="0">
                <a:solidFill>
                  <a:srgbClr val="FF0000"/>
                </a:solidFill>
              </a:rPr>
              <a:t>     </a:t>
            </a:r>
            <a:r>
              <a:rPr lang="zh-CN" altLang="en-US" dirty="0">
                <a:solidFill>
                  <a:srgbClr val="FF0000"/>
                </a:solidFill>
              </a:rPr>
              <a:t>采样参数设置</a:t>
            </a:r>
            <a:endParaRPr lang="en-US" altLang="zh-CN" dirty="0">
              <a:solidFill>
                <a:srgbClr val="FF0000"/>
              </a:solidFill>
            </a:endParaRPr>
          </a:p>
        </p:txBody>
      </p:sp>
      <p:sp>
        <p:nvSpPr>
          <p:cNvPr id="2" name="矩形 1">
            <a:extLst>
              <a:ext uri="{FF2B5EF4-FFF2-40B4-BE49-F238E27FC236}">
                <a16:creationId xmlns:a16="http://schemas.microsoft.com/office/drawing/2014/main" xmlns="" id="{366D8F9C-B2BB-49CF-9F32-7DC86A2C5434}"/>
              </a:ext>
            </a:extLst>
          </p:cNvPr>
          <p:cNvSpPr/>
          <p:nvPr/>
        </p:nvSpPr>
        <p:spPr>
          <a:xfrm>
            <a:off x="539552" y="1664612"/>
            <a:ext cx="8604448" cy="3416320"/>
          </a:xfrm>
          <a:prstGeom prst="rect">
            <a:avLst/>
          </a:prstGeom>
        </p:spPr>
        <p:txBody>
          <a:bodyPr wrap="square">
            <a:spAutoFit/>
          </a:bodyPr>
          <a:lstStyle/>
          <a:p>
            <a:r>
              <a:rPr lang="en-US" altLang="zh-CN" sz="2400" dirty="0">
                <a:solidFill>
                  <a:srgbClr val="000000"/>
                </a:solidFill>
                <a:latin typeface="楷体" panose="02010609060101010101" pitchFamily="49" charset="-122"/>
                <a:ea typeface="楷体" panose="02010609060101010101" pitchFamily="49" charset="-122"/>
              </a:rPr>
              <a:t>M</a:t>
            </a:r>
            <a:r>
              <a:rPr lang="zh-CN" altLang="en-US" sz="2400" dirty="0">
                <a:solidFill>
                  <a:srgbClr val="000000"/>
                </a:solidFill>
                <a:latin typeface="楷体" panose="02010609060101010101" pitchFamily="49" charset="-122"/>
                <a:ea typeface="楷体" panose="02010609060101010101" pitchFamily="49" charset="-122"/>
              </a:rPr>
              <a:t>与</a:t>
            </a:r>
            <a:r>
              <a:rPr lang="en-US" altLang="zh-CN" sz="2400" dirty="0">
                <a:solidFill>
                  <a:srgbClr val="000000"/>
                </a:solidFill>
                <a:latin typeface="楷体" panose="02010609060101010101" pitchFamily="49" charset="-122"/>
                <a:ea typeface="楷体" panose="02010609060101010101" pitchFamily="49" charset="-122"/>
              </a:rPr>
              <a:t>N</a:t>
            </a:r>
            <a:r>
              <a:rPr lang="zh-CN" altLang="en-US" sz="2400" dirty="0">
                <a:solidFill>
                  <a:srgbClr val="000000"/>
                </a:solidFill>
                <a:latin typeface="楷体" panose="02010609060101010101" pitchFamily="49" charset="-122"/>
                <a:ea typeface="楷体" panose="02010609060101010101" pitchFamily="49" charset="-122"/>
              </a:rPr>
              <a:t>非互质带来的不良影响</a:t>
            </a:r>
            <a:r>
              <a:rPr lang="en-US" altLang="zh-CN" sz="2400" dirty="0">
                <a:solidFill>
                  <a:srgbClr val="000000"/>
                </a:solidFill>
                <a:latin typeface="楷体" panose="02010609060101010101" pitchFamily="49" charset="-122"/>
                <a:ea typeface="楷体" panose="02010609060101010101" pitchFamily="49" charset="-122"/>
              </a:rPr>
              <a:t>3</a:t>
            </a:r>
            <a:r>
              <a:rPr lang="zh-CN" altLang="en-US" sz="2400" dirty="0">
                <a:solidFill>
                  <a:srgbClr val="000000"/>
                </a:solidFill>
                <a:latin typeface="楷体" panose="02010609060101010101" pitchFamily="49" charset="-122"/>
                <a:ea typeface="楷体" panose="02010609060101010101" pitchFamily="49" charset="-122"/>
              </a:rPr>
              <a:t>：</a:t>
            </a:r>
            <a:endParaRPr lang="en-US" altLang="zh-CN" sz="2400" dirty="0">
              <a:solidFill>
                <a:srgbClr val="000000"/>
              </a:solidFill>
              <a:latin typeface="楷体" panose="02010609060101010101" pitchFamily="49" charset="-122"/>
              <a:ea typeface="楷体" panose="02010609060101010101" pitchFamily="49" charset="-122"/>
            </a:endParaRPr>
          </a:p>
          <a:p>
            <a:r>
              <a:rPr lang="zh-CN" altLang="en-US" sz="2400" dirty="0">
                <a:solidFill>
                  <a:srgbClr val="000000"/>
                </a:solidFill>
                <a:latin typeface="楷体" panose="02010609060101010101" pitchFamily="49" charset="-122"/>
                <a:ea typeface="楷体" panose="02010609060101010101" pitchFamily="49" charset="-122"/>
              </a:rPr>
              <a:t>多频相干信号各频率分量、各频率分量的谐波分量以及互调失真等分量出现重叠，如产生含</a:t>
            </a:r>
            <a:r>
              <a:rPr lang="en-US" altLang="zh-CN" sz="2400" dirty="0">
                <a:solidFill>
                  <a:srgbClr val="000000"/>
                </a:solidFill>
                <a:latin typeface="楷体" panose="02010609060101010101" pitchFamily="49" charset="-122"/>
                <a:ea typeface="楷体" panose="02010609060101010101" pitchFamily="49" charset="-122"/>
              </a:rPr>
              <a:t>1KHz</a:t>
            </a:r>
            <a:r>
              <a:rPr lang="zh-CN" altLang="en-US" sz="2400" dirty="0">
                <a:solidFill>
                  <a:srgbClr val="000000"/>
                </a:solidFill>
                <a:latin typeface="楷体" panose="02010609060101010101" pitchFamily="49" charset="-122"/>
                <a:ea typeface="楷体" panose="02010609060101010101" pitchFamily="49" charset="-122"/>
              </a:rPr>
              <a:t>、</a:t>
            </a:r>
            <a:r>
              <a:rPr lang="en-US" altLang="zh-CN" sz="2400" dirty="0">
                <a:solidFill>
                  <a:srgbClr val="000000"/>
                </a:solidFill>
                <a:latin typeface="楷体" panose="02010609060101010101" pitchFamily="49" charset="-122"/>
                <a:ea typeface="楷体" panose="02010609060101010101" pitchFamily="49" charset="-122"/>
              </a:rPr>
              <a:t>2KHz</a:t>
            </a:r>
            <a:r>
              <a:rPr lang="zh-CN" altLang="en-US" sz="2400" dirty="0">
                <a:solidFill>
                  <a:srgbClr val="000000"/>
                </a:solidFill>
                <a:latin typeface="楷体" panose="02010609060101010101" pitchFamily="49" charset="-122"/>
                <a:ea typeface="楷体" panose="02010609060101010101" pitchFamily="49" charset="-122"/>
              </a:rPr>
              <a:t>和</a:t>
            </a:r>
            <a:r>
              <a:rPr lang="en-US" altLang="zh-CN" sz="2400" dirty="0">
                <a:solidFill>
                  <a:srgbClr val="000000"/>
                </a:solidFill>
                <a:latin typeface="楷体" panose="02010609060101010101" pitchFamily="49" charset="-122"/>
                <a:ea typeface="楷体" panose="02010609060101010101" pitchFamily="49" charset="-122"/>
              </a:rPr>
              <a:t>3KHz</a:t>
            </a:r>
            <a:r>
              <a:rPr lang="zh-CN" altLang="en-US" sz="2400" dirty="0">
                <a:solidFill>
                  <a:srgbClr val="000000"/>
                </a:solidFill>
                <a:latin typeface="楷体" panose="02010609060101010101" pitchFamily="49" charset="-122"/>
                <a:ea typeface="楷体" panose="02010609060101010101" pitchFamily="49" charset="-122"/>
              </a:rPr>
              <a:t>频率分量的多频相干信号：</a:t>
            </a:r>
            <a:endParaRPr lang="en-US" altLang="zh-CN" sz="2400" dirty="0">
              <a:solidFill>
                <a:srgbClr val="000000"/>
              </a:solidFill>
              <a:latin typeface="楷体" panose="02010609060101010101" pitchFamily="49" charset="-122"/>
              <a:ea typeface="楷体" panose="02010609060101010101" pitchFamily="49" charset="-122"/>
            </a:endParaRPr>
          </a:p>
          <a:p>
            <a:endParaRPr lang="en-US" altLang="zh-CN" sz="2400" dirty="0">
              <a:solidFill>
                <a:srgbClr val="000000"/>
              </a:solidFill>
              <a:latin typeface="楷体" panose="02010609060101010101" pitchFamily="49" charset="-122"/>
              <a:ea typeface="楷体" panose="02010609060101010101" pitchFamily="49" charset="-122"/>
            </a:endParaRPr>
          </a:p>
          <a:p>
            <a:r>
              <a:rPr lang="en-US" altLang="zh-CN" sz="2400" dirty="0">
                <a:solidFill>
                  <a:srgbClr val="000000"/>
                </a:solidFill>
                <a:latin typeface="楷体" panose="02010609060101010101" pitchFamily="49" charset="-122"/>
                <a:ea typeface="楷体" panose="02010609060101010101" pitchFamily="49" charset="-122"/>
              </a:rPr>
              <a:t>1</a:t>
            </a:r>
            <a:r>
              <a:rPr lang="zh-CN" altLang="en-US" sz="2400" dirty="0">
                <a:solidFill>
                  <a:srgbClr val="000000"/>
                </a:solidFill>
                <a:latin typeface="楷体" panose="02010609060101010101" pitchFamily="49" charset="-122"/>
                <a:ea typeface="楷体" panose="02010609060101010101" pitchFamily="49" charset="-122"/>
              </a:rPr>
              <a:t>，</a:t>
            </a:r>
            <a:r>
              <a:rPr lang="en-US" altLang="zh-CN" sz="2400" dirty="0">
                <a:solidFill>
                  <a:srgbClr val="000000"/>
                </a:solidFill>
                <a:latin typeface="楷体" panose="02010609060101010101" pitchFamily="49" charset="-122"/>
                <a:ea typeface="楷体" panose="02010609060101010101" pitchFamily="49" charset="-122"/>
              </a:rPr>
              <a:t>1KHz</a:t>
            </a:r>
            <a:r>
              <a:rPr lang="zh-CN" altLang="en-US" sz="2400" dirty="0">
                <a:solidFill>
                  <a:srgbClr val="000000"/>
                </a:solidFill>
                <a:latin typeface="楷体" panose="02010609060101010101" pitchFamily="49" charset="-122"/>
                <a:ea typeface="楷体" panose="02010609060101010101" pitchFamily="49" charset="-122"/>
              </a:rPr>
              <a:t>的二次谐波和三次谐波与</a:t>
            </a:r>
            <a:r>
              <a:rPr lang="en-US" altLang="zh-CN" sz="2400" dirty="0">
                <a:solidFill>
                  <a:srgbClr val="000000"/>
                </a:solidFill>
                <a:latin typeface="楷体" panose="02010609060101010101" pitchFamily="49" charset="-122"/>
                <a:ea typeface="楷体" panose="02010609060101010101" pitchFamily="49" charset="-122"/>
              </a:rPr>
              <a:t>2KHz</a:t>
            </a:r>
            <a:r>
              <a:rPr lang="zh-CN" altLang="en-US" sz="2400" dirty="0">
                <a:solidFill>
                  <a:srgbClr val="000000"/>
                </a:solidFill>
                <a:latin typeface="楷体" panose="02010609060101010101" pitchFamily="49" charset="-122"/>
                <a:ea typeface="楷体" panose="02010609060101010101" pitchFamily="49" charset="-122"/>
              </a:rPr>
              <a:t>和</a:t>
            </a:r>
            <a:r>
              <a:rPr lang="en-US" altLang="zh-CN" sz="2400" dirty="0">
                <a:solidFill>
                  <a:srgbClr val="000000"/>
                </a:solidFill>
                <a:latin typeface="楷体" panose="02010609060101010101" pitchFamily="49" charset="-122"/>
                <a:ea typeface="楷体" panose="02010609060101010101" pitchFamily="49" charset="-122"/>
              </a:rPr>
              <a:t>3KHz</a:t>
            </a:r>
            <a:r>
              <a:rPr lang="zh-CN" altLang="en-US" sz="2400" dirty="0">
                <a:solidFill>
                  <a:srgbClr val="000000"/>
                </a:solidFill>
                <a:latin typeface="楷体" panose="02010609060101010101" pitchFamily="49" charset="-122"/>
                <a:ea typeface="楷体" panose="02010609060101010101" pitchFamily="49" charset="-122"/>
              </a:rPr>
              <a:t>信号的基波重叠；</a:t>
            </a:r>
            <a:endParaRPr lang="en-US" altLang="zh-CN" sz="2400" dirty="0">
              <a:solidFill>
                <a:srgbClr val="000000"/>
              </a:solidFill>
              <a:latin typeface="楷体" panose="02010609060101010101" pitchFamily="49" charset="-122"/>
              <a:ea typeface="楷体" panose="02010609060101010101" pitchFamily="49" charset="-122"/>
            </a:endParaRPr>
          </a:p>
          <a:p>
            <a:endParaRPr lang="en-US" altLang="zh-CN" sz="2400" dirty="0">
              <a:solidFill>
                <a:srgbClr val="000000"/>
              </a:solidFill>
              <a:latin typeface="楷体" panose="02010609060101010101" pitchFamily="49" charset="-122"/>
              <a:ea typeface="楷体" panose="02010609060101010101" pitchFamily="49" charset="-122"/>
            </a:endParaRPr>
          </a:p>
          <a:p>
            <a:r>
              <a:rPr lang="en-US" altLang="zh-CN" sz="2400" dirty="0">
                <a:solidFill>
                  <a:srgbClr val="000000"/>
                </a:solidFill>
                <a:latin typeface="楷体" panose="02010609060101010101" pitchFamily="49" charset="-122"/>
                <a:ea typeface="楷体" panose="02010609060101010101" pitchFamily="49" charset="-122"/>
              </a:rPr>
              <a:t>2</a:t>
            </a:r>
            <a:r>
              <a:rPr lang="zh-CN" altLang="en-US" sz="2400" dirty="0">
                <a:solidFill>
                  <a:srgbClr val="000000"/>
                </a:solidFill>
                <a:latin typeface="楷体" panose="02010609060101010101" pitchFamily="49" charset="-122"/>
                <a:ea typeface="楷体" panose="02010609060101010101" pitchFamily="49" charset="-122"/>
              </a:rPr>
              <a:t>，</a:t>
            </a:r>
            <a:r>
              <a:rPr lang="en-US" altLang="zh-CN" sz="2400" dirty="0">
                <a:solidFill>
                  <a:srgbClr val="000000"/>
                </a:solidFill>
                <a:latin typeface="楷体" panose="02010609060101010101" pitchFamily="49" charset="-122"/>
                <a:ea typeface="楷体" panose="02010609060101010101" pitchFamily="49" charset="-122"/>
              </a:rPr>
              <a:t>2KHz</a:t>
            </a:r>
            <a:r>
              <a:rPr lang="zh-CN" altLang="en-US" sz="2400" dirty="0">
                <a:solidFill>
                  <a:srgbClr val="000000"/>
                </a:solidFill>
                <a:latin typeface="楷体" panose="02010609060101010101" pitchFamily="49" charset="-122"/>
                <a:ea typeface="楷体" panose="02010609060101010101" pitchFamily="49" charset="-122"/>
              </a:rPr>
              <a:t>和</a:t>
            </a:r>
            <a:r>
              <a:rPr lang="en-US" altLang="zh-CN" sz="2400" dirty="0">
                <a:solidFill>
                  <a:srgbClr val="000000"/>
                </a:solidFill>
                <a:latin typeface="楷体" panose="02010609060101010101" pitchFamily="49" charset="-122"/>
                <a:ea typeface="楷体" panose="02010609060101010101" pitchFamily="49" charset="-122"/>
              </a:rPr>
              <a:t>3KHz</a:t>
            </a:r>
            <a:r>
              <a:rPr lang="zh-CN" altLang="en-US" sz="2400" dirty="0">
                <a:solidFill>
                  <a:srgbClr val="000000"/>
                </a:solidFill>
                <a:latin typeface="楷体" panose="02010609060101010101" pitchFamily="49" charset="-122"/>
                <a:ea typeface="楷体" panose="02010609060101010101" pitchFamily="49" charset="-122"/>
              </a:rPr>
              <a:t>分量的二次交调失真出现在</a:t>
            </a:r>
            <a:r>
              <a:rPr lang="en-US" altLang="zh-CN" sz="2400" dirty="0">
                <a:solidFill>
                  <a:srgbClr val="000000"/>
                </a:solidFill>
                <a:latin typeface="楷体" panose="02010609060101010101" pitchFamily="49" charset="-122"/>
                <a:ea typeface="楷体" panose="02010609060101010101" pitchFamily="49" charset="-122"/>
              </a:rPr>
              <a:t>1KHz</a:t>
            </a:r>
            <a:r>
              <a:rPr lang="zh-CN" altLang="en-US" sz="2400" dirty="0">
                <a:solidFill>
                  <a:srgbClr val="000000"/>
                </a:solidFill>
                <a:latin typeface="楷体" panose="02010609060101010101" pitchFamily="49" charset="-122"/>
                <a:ea typeface="楷体" panose="02010609060101010101" pitchFamily="49" charset="-122"/>
              </a:rPr>
              <a:t>和</a:t>
            </a:r>
            <a:r>
              <a:rPr lang="en-US" altLang="zh-CN" sz="2400" dirty="0">
                <a:solidFill>
                  <a:srgbClr val="000000"/>
                </a:solidFill>
                <a:latin typeface="楷体" panose="02010609060101010101" pitchFamily="49" charset="-122"/>
                <a:ea typeface="楷体" panose="02010609060101010101" pitchFamily="49" charset="-122"/>
              </a:rPr>
              <a:t>5KHz</a:t>
            </a:r>
            <a:r>
              <a:rPr lang="zh-CN" altLang="en-US" sz="2400" dirty="0">
                <a:solidFill>
                  <a:srgbClr val="000000"/>
                </a:solidFill>
                <a:latin typeface="楷体" panose="02010609060101010101" pitchFamily="49" charset="-122"/>
                <a:ea typeface="楷体" panose="02010609060101010101" pitchFamily="49" charset="-122"/>
              </a:rPr>
              <a:t>，影响</a:t>
            </a:r>
            <a:r>
              <a:rPr lang="en-US" altLang="zh-CN" sz="2400" dirty="0">
                <a:solidFill>
                  <a:srgbClr val="000000"/>
                </a:solidFill>
                <a:latin typeface="楷体" panose="02010609060101010101" pitchFamily="49" charset="-122"/>
                <a:ea typeface="楷体" panose="02010609060101010101" pitchFamily="49" charset="-122"/>
              </a:rPr>
              <a:t>1KHz</a:t>
            </a:r>
            <a:r>
              <a:rPr lang="zh-CN" altLang="en-US" sz="2400" dirty="0">
                <a:solidFill>
                  <a:srgbClr val="000000"/>
                </a:solidFill>
                <a:latin typeface="楷体" panose="02010609060101010101" pitchFamily="49" charset="-122"/>
                <a:ea typeface="楷体" panose="02010609060101010101" pitchFamily="49" charset="-122"/>
              </a:rPr>
              <a:t>频率分量的基波。</a:t>
            </a:r>
          </a:p>
        </p:txBody>
      </p:sp>
      <p:sp>
        <p:nvSpPr>
          <p:cNvPr id="5" name="矩形 4"/>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p>
        </p:txBody>
      </p:sp>
    </p:spTree>
    <p:extLst>
      <p:ext uri="{BB962C8B-B14F-4D97-AF65-F5344CB8AC3E}">
        <p14:creationId xmlns:p14="http://schemas.microsoft.com/office/powerpoint/2010/main" val="2481634113"/>
      </p:ext>
    </p:extLst>
  </p:cSld>
  <p:clrMapOvr>
    <a:masterClrMapping/>
  </p:clrMapOvr>
  <p:transition spd="slow">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683568" y="1196752"/>
            <a:ext cx="8001000" cy="5184576"/>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采样参数设置例</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一个采样周期为</a:t>
            </a:r>
            <a:r>
              <a:rPr lang="en-US" altLang="zh-CN" sz="2000" dirty="0">
                <a:solidFill>
                  <a:schemeClr val="tx1"/>
                </a:solidFill>
                <a:ea typeface="华文细黑" panose="02010600040101010101" pitchFamily="2" charset="-122"/>
              </a:rPr>
              <a:t>12.5ns</a:t>
            </a:r>
            <a:r>
              <a:rPr lang="zh-CN" altLang="en-US" sz="2000" dirty="0">
                <a:solidFill>
                  <a:schemeClr val="tx1"/>
                </a:solidFill>
                <a:ea typeface="华文细黑" panose="02010600040101010101" pitchFamily="2" charset="-122"/>
              </a:rPr>
              <a:t>的</a:t>
            </a:r>
            <a:r>
              <a:rPr lang="en-US" altLang="zh-CN" sz="2000" dirty="0">
                <a:solidFill>
                  <a:schemeClr val="tx1"/>
                </a:solidFill>
                <a:ea typeface="华文细黑" panose="02010600040101010101" pitchFamily="2" charset="-122"/>
              </a:rPr>
              <a:t>8bit ADC</a:t>
            </a: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因此</a:t>
            </a:r>
            <a:r>
              <a:rPr lang="en-US" altLang="zh-CN" sz="2000" dirty="0">
                <a:solidFill>
                  <a:schemeClr val="tx1"/>
                </a:solidFill>
                <a:ea typeface="华文细黑" panose="02010600040101010101" pitchFamily="2" charset="-122"/>
              </a:rPr>
              <a:t>Fs=1/12.5=80MHz</a:t>
            </a:r>
            <a:r>
              <a:rPr lang="zh-CN" altLang="en-US" sz="2000" dirty="0">
                <a:solidFill>
                  <a:schemeClr val="tx1"/>
                </a:solidFill>
                <a:ea typeface="华文细黑" panose="02010600040101010101" pitchFamily="2" charset="-122"/>
              </a:rPr>
              <a:t>。</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如果我们希望</a:t>
            </a:r>
            <a:r>
              <a:rPr lang="en-US" altLang="zh-CN" sz="2000" dirty="0">
                <a:solidFill>
                  <a:schemeClr val="tx1"/>
                </a:solidFill>
                <a:ea typeface="华文细黑" panose="02010600040101010101" pitchFamily="2" charset="-122"/>
              </a:rPr>
              <a:t>Ft = 1MHz</a:t>
            </a: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选择</a:t>
            </a:r>
            <a:r>
              <a:rPr lang="en-US" altLang="zh-CN" sz="2000" dirty="0">
                <a:solidFill>
                  <a:schemeClr val="tx1"/>
                </a:solidFill>
                <a:ea typeface="华文细黑" panose="02010600040101010101" pitchFamily="2" charset="-122"/>
              </a:rPr>
              <a:t>N = 512,M = 1*512/80 =6.4</a:t>
            </a: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则有</a:t>
            </a:r>
            <a:r>
              <a:rPr lang="en-US" altLang="zh-CN" sz="2000" dirty="0">
                <a:solidFill>
                  <a:schemeClr val="tx1"/>
                </a:solidFill>
                <a:ea typeface="华文细黑" panose="02010600040101010101" pitchFamily="2" charset="-122"/>
              </a:rPr>
              <a:t>M = 7, </a:t>
            </a:r>
            <a:r>
              <a:rPr lang="zh-CN" altLang="en-US" sz="2000" dirty="0">
                <a:solidFill>
                  <a:schemeClr val="tx1"/>
                </a:solidFill>
                <a:ea typeface="华文细黑" panose="02010600040101010101" pitchFamily="2" charset="-122"/>
              </a:rPr>
              <a:t>因此，</a:t>
            </a:r>
            <a:r>
              <a:rPr lang="en-US" altLang="zh-CN" sz="2000" dirty="0">
                <a:solidFill>
                  <a:schemeClr val="tx1"/>
                </a:solidFill>
                <a:ea typeface="华文细黑" panose="02010600040101010101" pitchFamily="2" charset="-122"/>
              </a:rPr>
              <a:t>Ft = 80</a:t>
            </a:r>
            <a:r>
              <a:rPr lang="zh-CN" altLang="en-US" sz="2000" dirty="0">
                <a:solidFill>
                  <a:schemeClr val="tx1"/>
                </a:solidFill>
                <a:ea typeface="华文细黑" panose="02010600040101010101" pitchFamily="2" charset="-122"/>
              </a:rPr>
              <a:t>*</a:t>
            </a:r>
            <a:r>
              <a:rPr lang="en-US" altLang="zh-CN" sz="2000" dirty="0">
                <a:solidFill>
                  <a:schemeClr val="tx1"/>
                </a:solidFill>
                <a:ea typeface="华文细黑" panose="02010600040101010101" pitchFamily="2" charset="-122"/>
              </a:rPr>
              <a:t>7/512 = 1.09375MHz</a:t>
            </a: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或者选择</a:t>
            </a:r>
            <a:r>
              <a:rPr lang="en-US" altLang="zh-CN" sz="2000" dirty="0">
                <a:solidFill>
                  <a:schemeClr val="tx1"/>
                </a:solidFill>
                <a:ea typeface="华文细黑" panose="02010600040101010101" pitchFamily="2" charset="-122"/>
              </a:rPr>
              <a:t>N = 1024</a:t>
            </a:r>
            <a:r>
              <a:rPr lang="zh-CN" altLang="en-US" sz="2000" dirty="0">
                <a:solidFill>
                  <a:schemeClr val="tx1"/>
                </a:solidFill>
                <a:ea typeface="华文细黑" panose="02010600040101010101" pitchFamily="2" charset="-122"/>
              </a:rPr>
              <a:t>， </a:t>
            </a:r>
            <a:r>
              <a:rPr lang="en-US" altLang="zh-CN" sz="2000" dirty="0">
                <a:solidFill>
                  <a:schemeClr val="tx1"/>
                </a:solidFill>
                <a:ea typeface="华文细黑" panose="02010600040101010101" pitchFamily="2" charset="-122"/>
              </a:rPr>
              <a:t>M = 1</a:t>
            </a:r>
            <a:r>
              <a:rPr lang="zh-CN" altLang="en-US" sz="2000" dirty="0">
                <a:solidFill>
                  <a:schemeClr val="tx1"/>
                </a:solidFill>
                <a:ea typeface="华文细黑" panose="02010600040101010101" pitchFamily="2" charset="-122"/>
              </a:rPr>
              <a:t>*</a:t>
            </a:r>
            <a:r>
              <a:rPr lang="en-US" altLang="zh-CN" sz="2000" dirty="0">
                <a:solidFill>
                  <a:schemeClr val="tx1"/>
                </a:solidFill>
                <a:ea typeface="华文细黑" panose="02010600040101010101" pitchFamily="2" charset="-122"/>
              </a:rPr>
              <a:t>1024/80 = 12.8</a:t>
            </a: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则有</a:t>
            </a:r>
            <a:r>
              <a:rPr lang="en-US" altLang="zh-CN" sz="2000" dirty="0">
                <a:solidFill>
                  <a:schemeClr val="tx1"/>
                </a:solidFill>
                <a:ea typeface="华文细黑" panose="02010600040101010101" pitchFamily="2" charset="-122"/>
              </a:rPr>
              <a:t>M = 13</a:t>
            </a:r>
            <a:r>
              <a:rPr lang="zh-CN" altLang="en-US" sz="2000" dirty="0">
                <a:solidFill>
                  <a:schemeClr val="tx1"/>
                </a:solidFill>
                <a:ea typeface="华文细黑" panose="02010600040101010101" pitchFamily="2" charset="-122"/>
              </a:rPr>
              <a:t>， 因此，</a:t>
            </a:r>
            <a:r>
              <a:rPr lang="en-US" altLang="zh-CN" sz="2000" dirty="0">
                <a:solidFill>
                  <a:schemeClr val="tx1"/>
                </a:solidFill>
                <a:ea typeface="华文细黑" panose="02010600040101010101" pitchFamily="2" charset="-122"/>
              </a:rPr>
              <a:t>Ft= 80</a:t>
            </a:r>
            <a:r>
              <a:rPr lang="zh-CN" altLang="en-US" sz="2000" dirty="0">
                <a:solidFill>
                  <a:schemeClr val="tx1"/>
                </a:solidFill>
                <a:ea typeface="华文细黑" panose="02010600040101010101" pitchFamily="2" charset="-122"/>
              </a:rPr>
              <a:t>*</a:t>
            </a:r>
            <a:r>
              <a:rPr lang="en-US" altLang="zh-CN" sz="2000" dirty="0">
                <a:solidFill>
                  <a:schemeClr val="tx1"/>
                </a:solidFill>
                <a:ea typeface="华文细黑" panose="02010600040101010101" pitchFamily="2" charset="-122"/>
              </a:rPr>
              <a:t>13/1024 = 1.015625MHz</a:t>
            </a:r>
          </a:p>
          <a:p>
            <a:pPr marL="547688" indent="-411163" eaLnBrk="1" hangingPunct="1">
              <a:spcBef>
                <a:spcPts val="1200"/>
              </a:spcBef>
              <a:buClr>
                <a:schemeClr val="accent2"/>
              </a:buClr>
              <a:buNone/>
            </a:pPr>
            <a:endParaRPr lang="en-US" altLang="zh-CN" sz="2000"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35292">
            <a:off x="5148064" y="2350210"/>
            <a:ext cx="3631794" cy="1177423"/>
          </a:xfrm>
          <a:prstGeom prst="rect">
            <a:avLst/>
          </a:prstGeom>
        </p:spPr>
      </p:pic>
      <p:sp>
        <p:nvSpPr>
          <p:cNvPr id="6" name="矩形 5"/>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p>
        </p:txBody>
      </p:sp>
      <p:sp>
        <p:nvSpPr>
          <p:cNvPr id="2" name="矩形 1">
            <a:extLst>
              <a:ext uri="{FF2B5EF4-FFF2-40B4-BE49-F238E27FC236}">
                <a16:creationId xmlns:a16="http://schemas.microsoft.com/office/drawing/2014/main" xmlns="" id="{C072B423-6C46-47BE-9D0B-D65AF9433206}"/>
              </a:ext>
            </a:extLst>
          </p:cNvPr>
          <p:cNvSpPr/>
          <p:nvPr/>
        </p:nvSpPr>
        <p:spPr>
          <a:xfrm>
            <a:off x="5748511" y="2881511"/>
            <a:ext cx="398140" cy="25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7D965C6D-6820-4D16-8A5E-2FF359461756}"/>
              </a:ext>
            </a:extLst>
          </p:cNvPr>
          <p:cNvSpPr/>
          <p:nvPr/>
        </p:nvSpPr>
        <p:spPr>
          <a:xfrm>
            <a:off x="6783941" y="2881510"/>
            <a:ext cx="398140" cy="259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8094A663-8C11-46B2-8CB5-90F691FEBC64}"/>
              </a:ext>
            </a:extLst>
          </p:cNvPr>
          <p:cNvSpPr/>
          <p:nvPr/>
        </p:nvSpPr>
        <p:spPr>
          <a:xfrm>
            <a:off x="7619094" y="2622053"/>
            <a:ext cx="625313" cy="806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xmlns="" id="{E6D940D3-3132-4D83-85C8-64EF768E80B7}"/>
              </a:ext>
            </a:extLst>
          </p:cNvPr>
          <p:cNvSpPr txBox="1"/>
          <p:nvPr/>
        </p:nvSpPr>
        <p:spPr>
          <a:xfrm>
            <a:off x="6844642" y="2778215"/>
            <a:ext cx="394992" cy="369332"/>
          </a:xfrm>
          <a:prstGeom prst="rect">
            <a:avLst/>
          </a:prstGeom>
          <a:noFill/>
        </p:spPr>
        <p:txBody>
          <a:bodyPr wrap="square" rtlCol="0">
            <a:spAutoFit/>
          </a:bodyPr>
          <a:lstStyle/>
          <a:p>
            <a:r>
              <a:rPr lang="en-US" altLang="zh-CN" dirty="0">
                <a:solidFill>
                  <a:srgbClr val="000000"/>
                </a:solidFill>
              </a:rPr>
              <a:t>X</a:t>
            </a:r>
            <a:endParaRPr lang="zh-CN" altLang="en-US" dirty="0">
              <a:solidFill>
                <a:srgbClr val="000000"/>
              </a:solidFill>
            </a:endParaRPr>
          </a:p>
        </p:txBody>
      </p:sp>
    </p:spTree>
    <p:extLst>
      <p:ext uri="{BB962C8B-B14F-4D97-AF65-F5344CB8AC3E}">
        <p14:creationId xmlns:p14="http://schemas.microsoft.com/office/powerpoint/2010/main" val="2801230506"/>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3" end="3"/>
                                            </p:txEl>
                                          </p:spTgt>
                                        </p:tgtEl>
                                        <p:attrNameLst>
                                          <p:attrName>style.visibility</p:attrName>
                                        </p:attrNameLst>
                                      </p:cBhvr>
                                      <p:to>
                                        <p:strVal val="visible"/>
                                      </p:to>
                                    </p:set>
                                    <p:anim calcmode="lin" valueType="num">
                                      <p:cBhvr additive="base">
                                        <p:cTn id="25"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5">
                                            <p:txEl>
                                              <p:pRg st="4" end="4"/>
                                            </p:txEl>
                                          </p:spTgt>
                                        </p:tgtEl>
                                        <p:attrNameLst>
                                          <p:attrName>style.visibility</p:attrName>
                                        </p:attrNameLst>
                                      </p:cBhvr>
                                      <p:to>
                                        <p:strVal val="visible"/>
                                      </p:to>
                                    </p:set>
                                    <p:anim calcmode="lin" valueType="num">
                                      <p:cBhvr additive="base">
                                        <p:cTn id="31"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5">
                                            <p:txEl>
                                              <p:pRg st="5" end="5"/>
                                            </p:txEl>
                                          </p:spTgt>
                                        </p:tgtEl>
                                        <p:attrNameLst>
                                          <p:attrName>style.visibility</p:attrName>
                                        </p:attrNameLst>
                                      </p:cBhvr>
                                      <p:to>
                                        <p:strVal val="visible"/>
                                      </p:to>
                                    </p:set>
                                    <p:anim calcmode="lin" valueType="num">
                                      <p:cBhvr additive="base">
                                        <p:cTn id="37"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195">
                                            <p:txEl>
                                              <p:pRg st="6" end="6"/>
                                            </p:txEl>
                                          </p:spTgt>
                                        </p:tgtEl>
                                        <p:attrNameLst>
                                          <p:attrName>style.visibility</p:attrName>
                                        </p:attrNameLst>
                                      </p:cBhvr>
                                      <p:to>
                                        <p:strVal val="visible"/>
                                      </p:to>
                                    </p:set>
                                    <p:anim calcmode="lin" valueType="num">
                                      <p:cBhvr additive="base">
                                        <p:cTn id="43"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1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195">
                                            <p:txEl>
                                              <p:pRg st="7" end="7"/>
                                            </p:txEl>
                                          </p:spTgt>
                                        </p:tgtEl>
                                        <p:attrNameLst>
                                          <p:attrName>style.visibility</p:attrName>
                                        </p:attrNameLst>
                                      </p:cBhvr>
                                      <p:to>
                                        <p:strVal val="visible"/>
                                      </p:to>
                                    </p:set>
                                    <p:anim calcmode="lin" valueType="num">
                                      <p:cBhvr additive="base">
                                        <p:cTn id="49"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19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827584" y="980728"/>
            <a:ext cx="8001000" cy="792088"/>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不合适的设置引起的频谱形状</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sz="2000"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20648" r="2517" b="13967"/>
          <a:stretch/>
        </p:blipFill>
        <p:spPr>
          <a:xfrm>
            <a:off x="470101" y="1988840"/>
            <a:ext cx="8383246" cy="4084147"/>
          </a:xfrm>
          <a:prstGeom prst="rect">
            <a:avLst/>
          </a:prstGeom>
        </p:spPr>
      </p:pic>
      <p:sp>
        <p:nvSpPr>
          <p:cNvPr id="5" name="矩形 4"/>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p>
        </p:txBody>
      </p:sp>
    </p:spTree>
    <p:extLst>
      <p:ext uri="{BB962C8B-B14F-4D97-AF65-F5344CB8AC3E}">
        <p14:creationId xmlns:p14="http://schemas.microsoft.com/office/powerpoint/2010/main" val="3636516225"/>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5940152" y="2276872"/>
            <a:ext cx="4401245" cy="3023592"/>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例</a:t>
            </a:r>
            <a:r>
              <a:rPr lang="en-US" altLang="zh-CN" dirty="0">
                <a:solidFill>
                  <a:schemeClr val="tx1"/>
                </a:solidFill>
                <a:ea typeface="华文细黑" panose="02010600040101010101" pitchFamily="2" charset="-122"/>
              </a:rPr>
              <a:t>1</a:t>
            </a:r>
            <a:r>
              <a:rPr lang="zh-CN" altLang="en-US" dirty="0">
                <a:solidFill>
                  <a:schemeClr val="tx1"/>
                </a:solidFill>
                <a:ea typeface="华文细黑" panose="02010600040101010101" pitchFamily="2" charset="-122"/>
              </a:rPr>
              <a:t>：</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原因</a:t>
            </a:r>
            <a:r>
              <a:rPr lang="zh-CN" altLang="en-US" sz="2000" dirty="0" smtClean="0">
                <a:solidFill>
                  <a:schemeClr val="tx1"/>
                </a:solidFill>
                <a:ea typeface="华文细黑" panose="02010600040101010101" pitchFamily="2" charset="-122"/>
              </a:rPr>
              <a:t>：</a:t>
            </a:r>
            <a:r>
              <a:rPr lang="zh-CN" altLang="en-US" sz="2000" dirty="0">
                <a:solidFill>
                  <a:schemeClr val="tx1"/>
                </a:solidFill>
                <a:ea typeface="华文细黑" panose="02010600040101010101" pitchFamily="2" charset="-122"/>
              </a:rPr>
              <a:t>非相干采样</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zh-CN" altLang="en-US" sz="2000" dirty="0">
                <a:solidFill>
                  <a:schemeClr val="tx1"/>
                </a:solidFill>
                <a:ea typeface="华文细黑" panose="02010600040101010101" pitchFamily="2" charset="-122"/>
              </a:rPr>
              <a:t>解决方法：</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en-US" altLang="zh-CN" sz="2000" dirty="0">
                <a:solidFill>
                  <a:schemeClr val="tx1"/>
                </a:solidFill>
                <a:ea typeface="华文细黑" panose="02010600040101010101" pitchFamily="2" charset="-122"/>
              </a:rPr>
              <a:t>—</a:t>
            </a:r>
            <a:r>
              <a:rPr lang="zh-CN" altLang="en-US" sz="2000" dirty="0">
                <a:solidFill>
                  <a:schemeClr val="tx1"/>
                </a:solidFill>
                <a:ea typeface="华文细黑" panose="02010600040101010101" pitchFamily="2" charset="-122"/>
              </a:rPr>
              <a:t>修改测试条件</a:t>
            </a:r>
            <a:endParaRPr lang="en-US" altLang="zh-CN" sz="2000"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en-US" altLang="zh-CN" sz="2000" dirty="0">
                <a:solidFill>
                  <a:schemeClr val="tx1"/>
                </a:solidFill>
                <a:ea typeface="华文细黑" panose="02010600040101010101" pitchFamily="2" charset="-122"/>
              </a:rPr>
              <a:t>—</a:t>
            </a:r>
            <a:r>
              <a:rPr lang="zh-CN" altLang="en-US" sz="2000" dirty="0">
                <a:solidFill>
                  <a:schemeClr val="tx1"/>
                </a:solidFill>
                <a:ea typeface="华文细黑" panose="02010600040101010101" pitchFamily="2" charset="-122"/>
              </a:rPr>
              <a:t>加窗</a:t>
            </a:r>
            <a:r>
              <a:rPr lang="en-US" altLang="zh-CN" sz="2000" dirty="0">
                <a:solidFill>
                  <a:schemeClr val="tx1"/>
                </a:solidFill>
                <a:ea typeface="华文细黑" panose="02010600040101010101" pitchFamily="2" charset="-122"/>
              </a:rPr>
              <a:t> </a:t>
            </a:r>
            <a:r>
              <a:rPr lang="zh-CN" altLang="en-US" sz="2000" dirty="0">
                <a:solidFill>
                  <a:schemeClr val="tx1"/>
                </a:solidFill>
                <a:ea typeface="华文细黑" panose="02010600040101010101" pitchFamily="2" charset="-122"/>
              </a:rPr>
              <a:t>（最后的手段）</a:t>
            </a:r>
            <a:endParaRPr lang="en-US" altLang="zh-CN" sz="2000"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560" y="1556792"/>
            <a:ext cx="6080376" cy="4640560"/>
          </a:xfrm>
          <a:prstGeom prst="rect">
            <a:avLst/>
          </a:prstGeom>
        </p:spPr>
      </p:pic>
      <p:sp>
        <p:nvSpPr>
          <p:cNvPr id="5" name="矩形 4"/>
          <p:cNvSpPr/>
          <p:nvPr/>
        </p:nvSpPr>
        <p:spPr>
          <a:xfrm>
            <a:off x="2898006" y="2079"/>
            <a:ext cx="6000361"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采样参数设置</a:t>
            </a:r>
          </a:p>
        </p:txBody>
      </p:sp>
    </p:spTree>
    <p:extLst>
      <p:ext uri="{BB962C8B-B14F-4D97-AF65-F5344CB8AC3E}">
        <p14:creationId xmlns:p14="http://schemas.microsoft.com/office/powerpoint/2010/main" val="3973117088"/>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 calcmode="lin" valueType="num">
                                      <p:cBhvr additive="base">
                                        <p:cTn id="19"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4" end="4"/>
                                            </p:txEl>
                                          </p:spTgt>
                                        </p:tgtEl>
                                        <p:attrNameLst>
                                          <p:attrName>style.visibility</p:attrName>
                                        </p:attrNameLst>
                                      </p:cBhvr>
                                      <p:to>
                                        <p:strVal val="visible"/>
                                      </p:to>
                                    </p:set>
                                    <p:anim calcmode="lin" valueType="num">
                                      <p:cBhvr additive="base">
                                        <p:cTn id="25"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5">
                                            <p:txEl>
                                              <p:pRg st="5" end="5"/>
                                            </p:txEl>
                                          </p:spTgt>
                                        </p:tgtEl>
                                        <p:attrNameLst>
                                          <p:attrName>style.visibility</p:attrName>
                                        </p:attrNameLst>
                                      </p:cBhvr>
                                      <p:to>
                                        <p:strVal val="visible"/>
                                      </p:to>
                                    </p:set>
                                    <p:anim calcmode="lin" valueType="num">
                                      <p:cBhvr additive="base">
                                        <p:cTn id="31"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899592" y="980728"/>
            <a:ext cx="2664296" cy="432048"/>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非相干采样原始波形及谱</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152" y="1844824"/>
            <a:ext cx="8810848" cy="4536504"/>
          </a:xfrm>
          <a:prstGeom prst="rect">
            <a:avLst/>
          </a:prstGeom>
        </p:spPr>
      </p:pic>
      <p:sp>
        <p:nvSpPr>
          <p:cNvPr id="6" name="矩形 5"/>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加窗设置</a:t>
            </a:r>
          </a:p>
        </p:txBody>
      </p:sp>
    </p:spTree>
    <p:extLst>
      <p:ext uri="{BB962C8B-B14F-4D97-AF65-F5344CB8AC3E}">
        <p14:creationId xmlns:p14="http://schemas.microsoft.com/office/powerpoint/2010/main" val="314423212"/>
      </p:ext>
    </p:extLst>
  </p:cSld>
  <p:clrMapOvr>
    <a:masterClrMapping/>
  </p:clrMapOvr>
  <p:transition spd="slow">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467544" y="2133600"/>
            <a:ext cx="8568951" cy="4031704"/>
          </a:xfrm>
        </p:spPr>
        <p:txBody>
          <a:bodyPr lIns="0" tIns="0" rIns="0" bIns="0"/>
          <a:lstStyle/>
          <a:p>
            <a:pPr marL="547688" indent="-411163" eaLnBrk="1" hangingPunct="1">
              <a:spcBef>
                <a:spcPts val="1200"/>
              </a:spcBef>
              <a:buClr>
                <a:schemeClr val="accent2"/>
              </a:buClr>
              <a:buNone/>
            </a:pPr>
            <a:r>
              <a:rPr lang="zh-CN" altLang="en-US" dirty="0">
                <a:solidFill>
                  <a:schemeClr val="tx1"/>
                </a:solidFill>
                <a:ea typeface="华文细黑" panose="02010600040101010101" pitchFamily="2" charset="-122"/>
              </a:rPr>
              <a:t>窗口函数</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en-US" altLang="zh-CN" dirty="0">
                <a:solidFill>
                  <a:schemeClr val="tx1"/>
                </a:solidFill>
                <a:ea typeface="华文细黑" panose="02010600040101010101" pitchFamily="2" charset="-122"/>
              </a:rPr>
              <a:t>DSP_SPECTRUM(dWave,dSp,DB,1.0,RECT,NULL);</a:t>
            </a:r>
          </a:p>
          <a:p>
            <a:pPr marL="547688" indent="-411163" eaLnBrk="1" hangingPunct="1">
              <a:spcBef>
                <a:spcPts val="1200"/>
              </a:spcBef>
              <a:buClr>
                <a:schemeClr val="accent2"/>
              </a:buClr>
              <a:buNone/>
            </a:pPr>
            <a:r>
              <a:rPr lang="en-US" altLang="zh-CN" dirty="0">
                <a:solidFill>
                  <a:schemeClr val="tx1"/>
                </a:solidFill>
                <a:ea typeface="华文细黑" panose="02010600040101010101" pitchFamily="2" charset="-122"/>
              </a:rPr>
              <a:t>—			RECT  : </a:t>
            </a:r>
            <a:r>
              <a:rPr lang="zh-CN" altLang="en-US" dirty="0">
                <a:solidFill>
                  <a:schemeClr val="tx1"/>
                </a:solidFill>
                <a:ea typeface="华文细黑" panose="02010600040101010101" pitchFamily="2" charset="-122"/>
              </a:rPr>
              <a:t>矩形窗（不加窗）</a:t>
            </a:r>
            <a:endParaRPr lang="en-US" altLang="zh-CN" dirty="0">
              <a:solidFill>
                <a:schemeClr val="tx1"/>
              </a:solidFill>
              <a:ea typeface="华文细黑" panose="02010600040101010101" pitchFamily="2" charset="-122"/>
            </a:endParaRPr>
          </a:p>
          <a:p>
            <a:pPr marL="547688" indent="-411163" eaLnBrk="1" hangingPunct="1">
              <a:spcBef>
                <a:spcPts val="1200"/>
              </a:spcBef>
              <a:buClr>
                <a:schemeClr val="accent2"/>
              </a:buClr>
              <a:buNone/>
            </a:pPr>
            <a:r>
              <a:rPr lang="en-US" altLang="zh-CN" dirty="0">
                <a:solidFill>
                  <a:schemeClr val="tx1"/>
                </a:solidFill>
                <a:ea typeface="华文细黑" panose="02010600040101010101" pitchFamily="2" charset="-122"/>
              </a:rPr>
              <a:t>—			HANNING</a:t>
            </a:r>
          </a:p>
          <a:p>
            <a:pPr marL="547688" indent="-411163" eaLnBrk="1" hangingPunct="1">
              <a:spcBef>
                <a:spcPts val="1200"/>
              </a:spcBef>
              <a:buClr>
                <a:schemeClr val="accent2"/>
              </a:buClr>
              <a:buNone/>
            </a:pPr>
            <a:r>
              <a:rPr lang="en-US" altLang="zh-CN" dirty="0">
                <a:solidFill>
                  <a:schemeClr val="tx1"/>
                </a:solidFill>
                <a:ea typeface="华文细黑" panose="02010600040101010101" pitchFamily="2" charset="-122"/>
              </a:rPr>
              <a:t>—			HAMMING</a:t>
            </a:r>
          </a:p>
          <a:p>
            <a:pPr marL="547688" indent="-411163" eaLnBrk="1" hangingPunct="1">
              <a:spcBef>
                <a:spcPts val="1200"/>
              </a:spcBef>
              <a:buClr>
                <a:schemeClr val="accent2"/>
              </a:buClr>
              <a:buNone/>
            </a:pPr>
            <a:r>
              <a:rPr lang="en-US" altLang="zh-CN" dirty="0">
                <a:solidFill>
                  <a:schemeClr val="tx1"/>
                </a:solidFill>
                <a:ea typeface="华文细黑" panose="02010600040101010101" pitchFamily="2" charset="-122"/>
              </a:rPr>
              <a:t>—			FLAT_TOP</a:t>
            </a: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sp>
        <p:nvSpPr>
          <p:cNvPr id="4" name="矩形 3"/>
          <p:cNvSpPr/>
          <p:nvPr/>
        </p:nvSpPr>
        <p:spPr>
          <a:xfrm>
            <a:off x="2898006" y="2079"/>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加窗设置</a:t>
            </a:r>
          </a:p>
        </p:txBody>
      </p:sp>
    </p:spTree>
    <p:extLst>
      <p:ext uri="{BB962C8B-B14F-4D97-AF65-F5344CB8AC3E}">
        <p14:creationId xmlns:p14="http://schemas.microsoft.com/office/powerpoint/2010/main" val="178066136"/>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3" end="3"/>
                                            </p:txEl>
                                          </p:spTgt>
                                        </p:tgtEl>
                                        <p:attrNameLst>
                                          <p:attrName>style.visibility</p:attrName>
                                        </p:attrNameLst>
                                      </p:cBhvr>
                                      <p:to>
                                        <p:strVal val="visible"/>
                                      </p:to>
                                    </p:set>
                                    <p:anim calcmode="lin" valueType="num">
                                      <p:cBhvr additive="base">
                                        <p:cTn id="25"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5">
                                            <p:txEl>
                                              <p:pRg st="4" end="4"/>
                                            </p:txEl>
                                          </p:spTgt>
                                        </p:tgtEl>
                                        <p:attrNameLst>
                                          <p:attrName>style.visibility</p:attrName>
                                        </p:attrNameLst>
                                      </p:cBhvr>
                                      <p:to>
                                        <p:strVal val="visible"/>
                                      </p:to>
                                    </p:set>
                                    <p:anim calcmode="lin" valueType="num">
                                      <p:cBhvr additive="base">
                                        <p:cTn id="31"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5">
                                            <p:txEl>
                                              <p:pRg st="5" end="5"/>
                                            </p:txEl>
                                          </p:spTgt>
                                        </p:tgtEl>
                                        <p:attrNameLst>
                                          <p:attrName>style.visibility</p:attrName>
                                        </p:attrNameLst>
                                      </p:cBhvr>
                                      <p:to>
                                        <p:strVal val="visible"/>
                                      </p:to>
                                    </p:set>
                                    <p:anim calcmode="lin" valueType="num">
                                      <p:cBhvr additive="base">
                                        <p:cTn id="37"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4294967295"/>
          </p:nvPr>
        </p:nvSpPr>
        <p:spPr>
          <a:xfrm>
            <a:off x="1126816" y="1052736"/>
            <a:ext cx="8001000" cy="3023592"/>
          </a:xfrm>
        </p:spPr>
        <p:txBody>
          <a:bodyPr lIns="0" tIns="0" rIns="0" bIns="0"/>
          <a:lstStyle/>
          <a:p>
            <a:pPr marL="547688" indent="-411163" eaLnBrk="1" hangingPunct="1">
              <a:spcBef>
                <a:spcPts val="1200"/>
              </a:spcBef>
              <a:buClr>
                <a:schemeClr val="accent2"/>
              </a:buClr>
              <a:buNone/>
            </a:pPr>
            <a:r>
              <a:rPr lang="en-US" altLang="zh-CN" dirty="0" err="1">
                <a:solidFill>
                  <a:schemeClr val="tx1"/>
                </a:solidFill>
                <a:ea typeface="华文细黑" panose="02010600040101010101" pitchFamily="2" charset="-122"/>
              </a:rPr>
              <a:t>Hanning</a:t>
            </a:r>
            <a:r>
              <a:rPr lang="en-US" altLang="zh-CN" dirty="0">
                <a:solidFill>
                  <a:schemeClr val="tx1"/>
                </a:solidFill>
                <a:ea typeface="华文细黑" panose="02010600040101010101" pitchFamily="2" charset="-122"/>
              </a:rPr>
              <a:t> Window(</a:t>
            </a:r>
            <a:r>
              <a:rPr lang="zh-CN" altLang="en-US" dirty="0">
                <a:solidFill>
                  <a:schemeClr val="tx1"/>
                </a:solidFill>
                <a:ea typeface="华文细黑" panose="02010600040101010101" pitchFamily="2" charset="-122"/>
              </a:rPr>
              <a:t>汉宁窗</a:t>
            </a:r>
            <a:r>
              <a:rPr lang="en-US" altLang="zh-CN" dirty="0">
                <a:solidFill>
                  <a:schemeClr val="tx1"/>
                </a:solidFill>
                <a:ea typeface="华文细黑" panose="02010600040101010101" pitchFamily="2" charset="-122"/>
              </a:rPr>
              <a:t>)</a:t>
            </a:r>
          </a:p>
          <a:p>
            <a:pPr marL="547688" indent="-411163" eaLnBrk="1" hangingPunct="1">
              <a:spcBef>
                <a:spcPts val="1200"/>
              </a:spcBef>
              <a:buClr>
                <a:schemeClr val="accent2"/>
              </a:buClr>
              <a:buNone/>
            </a:pPr>
            <a:endParaRPr lang="en-US" altLang="zh-CN" dirty="0">
              <a:solidFill>
                <a:schemeClr val="tx1"/>
              </a:solidFill>
              <a:ea typeface="华文细黑" panose="02010600040101010101" pitchFamily="2" charset="-122"/>
            </a:endParaRPr>
          </a:p>
        </p:txBody>
      </p:sp>
      <p:sp>
        <p:nvSpPr>
          <p:cNvPr id="10" name="日期占位符 16"/>
          <p:cNvSpPr txBox="1">
            <a:spLocks noGrp="1"/>
          </p:cNvSpPr>
          <p:nvPr/>
        </p:nvSpPr>
        <p:spPr bwMode="auto">
          <a:xfrm>
            <a:off x="8001000" y="6629400"/>
            <a:ext cx="1143000" cy="228600"/>
          </a:xfrm>
          <a:prstGeom prst="rect">
            <a:avLst/>
          </a:prstGeom>
          <a:noFill/>
          <a:ln>
            <a:miter lim="800000"/>
            <a:headEnd/>
            <a:tailEnd/>
          </a:ln>
        </p:spPr>
        <p:txBody>
          <a:bodyPr/>
          <a:lstStyle/>
          <a:p>
            <a:pPr eaLnBrk="1" hangingPunct="1">
              <a:defRPr/>
            </a:pPr>
            <a:fld id="{AD996836-B247-4304-9650-423A25C342A7}" type="datetime1">
              <a:rPr lang="zh-CN" altLang="en-US" sz="1200" b="1">
                <a:solidFill>
                  <a:schemeClr val="tx1">
                    <a:lumMod val="50000"/>
                    <a:lumOff val="50000"/>
                  </a:schemeClr>
                </a:solidFill>
                <a:latin typeface="Comic Sans MS" pitchFamily="66" charset="0"/>
                <a:ea typeface="隶书" pitchFamily="49" charset="-122"/>
              </a:rPr>
              <a:pPr eaLnBrk="1" hangingPunct="1">
                <a:defRPr/>
              </a:pPr>
              <a:t>2021/11/13</a:t>
            </a:fld>
            <a:endParaRPr lang="en-US" altLang="zh-CN" sz="1200" b="1" dirty="0">
              <a:solidFill>
                <a:schemeClr val="tx1">
                  <a:lumMod val="50000"/>
                  <a:lumOff val="50000"/>
                </a:schemeClr>
              </a:solidFill>
              <a:latin typeface="Comic Sans MS" pitchFamily="66" charset="0"/>
              <a:ea typeface="隶书"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91" y="2132856"/>
            <a:ext cx="8242537" cy="4032448"/>
          </a:xfrm>
          <a:prstGeom prst="rect">
            <a:avLst/>
          </a:prstGeom>
        </p:spPr>
      </p:pic>
      <p:sp>
        <p:nvSpPr>
          <p:cNvPr id="6" name="矩形 5"/>
          <p:cNvSpPr/>
          <p:nvPr/>
        </p:nvSpPr>
        <p:spPr>
          <a:xfrm>
            <a:off x="2898006" y="-66932"/>
            <a:ext cx="4974439" cy="707886"/>
          </a:xfrm>
          <a:prstGeom prst="rect">
            <a:avLst/>
          </a:prstGeom>
        </p:spPr>
        <p:txBody>
          <a:bodyPr wrap="none">
            <a:spAutoFit/>
          </a:bodyPr>
          <a:lstStyle/>
          <a:p>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2.</a:t>
            </a:r>
            <a:r>
              <a:rPr lang="en-US" altLang="zh-CN" sz="4000" b="1" i="1" dirty="0">
                <a:solidFill>
                  <a:srgbClr val="33CCCC"/>
                </a:solidFill>
                <a:effectLst>
                  <a:outerShdw blurRad="38100" dist="25400" dir="5400000" algn="ctr" rotWithShape="0">
                    <a:srgbClr val="6E747A">
                      <a:alpha val="43000"/>
                    </a:srgbClr>
                  </a:outerShdw>
                </a:effectLst>
                <a:latin typeface="Times New Roman" panose="02020603050405020304" pitchFamily="18" charset="0"/>
                <a:ea typeface="华文行楷" panose="02010800040101010101" pitchFamily="2" charset="-122"/>
                <a:cs typeface="Times New Roman" panose="02020603050405020304" pitchFamily="18" charset="0"/>
              </a:rPr>
              <a:t>ADC</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测试</a:t>
            </a:r>
            <a:r>
              <a:rPr lang="en-US" altLang="zh-CN"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4000" b="1" dirty="0">
                <a:solidFill>
                  <a:srgbClr val="33CCCC"/>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加窗设置</a:t>
            </a:r>
          </a:p>
        </p:txBody>
      </p:sp>
    </p:spTree>
    <p:extLst>
      <p:ext uri="{BB962C8B-B14F-4D97-AF65-F5344CB8AC3E}">
        <p14:creationId xmlns:p14="http://schemas.microsoft.com/office/powerpoint/2010/main" val="2660535621"/>
      </p:ext>
    </p:extLst>
  </p:cSld>
  <p:clrMapOvr>
    <a:masterClrMapping/>
  </p:clrMapOvr>
  <p:transition spd="slow">
    <p:zoom/>
  </p:transition>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efc3d23a-ecaa-434e-b9b6-ed7850c188fa}"/>
  <p:tag name="TABLE_ENDDRAG_ORIGIN_RECT" val="337*180"/>
  <p:tag name="TABLE_ENDDRAG_RECT" val="0*271*337*18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b6e3cf19-d87e-443e-aff0-2b91fb99a7ac}"/>
  <p:tag name="TABLE_ENDDRAG_ORIGIN_RECT" val="470*101"/>
  <p:tag name="TABLE_ENDDRAG_RECT" val="141*243*470*10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a045e150-e994-4c5c-a8be-670f1bbdefba}"/>
  <p:tag name="TABLE_ENDDRAG_ORIGIN_RECT" val="611*434"/>
  <p:tag name="TABLE_ENDDRAG_RECT" val="23*96*611*434"/>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045e150-e994-4c5c-a8be-670f1bbdefba}"/>
  <p:tag name="TABLE_ENDDRAG_ORIGIN_RECT" val="654*439"/>
  <p:tag name="TABLE_ENDDRAG_RECT" val="31*87*654*439"/>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a045e150-e994-4c5c-a8be-670f1bbdefba}"/>
  <p:tag name="TABLE_ENDDRAG_ORIGIN_RECT" val="654*392"/>
  <p:tag name="TABLE_ENDDRAG_RECT" val="31*87*654*392"/>
</p:tagLst>
</file>

<file path=ppt/theme/theme1.xml><?xml version="1.0" encoding="utf-8"?>
<a:theme xmlns:a="http://schemas.openxmlformats.org/drawingml/2006/main" name="1_主题1">
  <a:themeElements>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主题1">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主题1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主题1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主题1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主题1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主题1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主题1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主题1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主题1">
  <a:themeElements>
    <a:clrScheme name="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主题1">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主题1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主题1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主题1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主题1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主题1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主题1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主题1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主题1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第一章</Template>
  <TotalTime>11302</TotalTime>
  <Words>7293</Words>
  <Application>Microsoft Office PowerPoint</Application>
  <PresentationFormat>全屏显示(4:3)</PresentationFormat>
  <Paragraphs>1081</Paragraphs>
  <Slides>119</Slides>
  <Notes>96</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119</vt:i4>
      </vt:variant>
    </vt:vector>
  </HeadingPairs>
  <TitlesOfParts>
    <vt:vector size="142" baseType="lpstr">
      <vt:lpstr>仿宋</vt:lpstr>
      <vt:lpstr>黑体</vt:lpstr>
      <vt:lpstr>华文仿宋</vt:lpstr>
      <vt:lpstr>华文行楷</vt:lpstr>
      <vt:lpstr>华文细黑</vt:lpstr>
      <vt:lpstr>楷体</vt:lpstr>
      <vt:lpstr>楷体_GB2312</vt:lpstr>
      <vt:lpstr>隶书</vt:lpstr>
      <vt:lpstr>宋体</vt:lpstr>
      <vt:lpstr>微软雅黑</vt:lpstr>
      <vt:lpstr>幼圆</vt:lpstr>
      <vt:lpstr>Arial</vt:lpstr>
      <vt:lpstr>Arial</vt:lpstr>
      <vt:lpstr>Calibri</vt:lpstr>
      <vt:lpstr>Cambria Math</vt:lpstr>
      <vt:lpstr>Comic Sans MS</vt:lpstr>
      <vt:lpstr>Gadugi</vt:lpstr>
      <vt:lpstr>Times New Roman</vt:lpstr>
      <vt:lpstr>Wingdings</vt:lpstr>
      <vt:lpstr>1_主题1</vt:lpstr>
      <vt:lpstr>主题1</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测试设备选择</vt:lpstr>
      <vt:lpstr>ATE基本结构</vt:lpstr>
      <vt:lpstr>ATE基本结构</vt:lpstr>
      <vt:lpstr>测试设备选择</vt:lpstr>
      <vt:lpstr>测试结果分析</vt:lpstr>
      <vt:lpstr>测试结果分析</vt:lpstr>
      <vt:lpstr>测试结果分析</vt:lpstr>
      <vt:lpstr>测试结果分析</vt:lpstr>
      <vt:lpstr>测试结果分析</vt:lpstr>
      <vt:lpstr>PowerPoint 演示文稿</vt:lpstr>
      <vt:lpstr>PowerPoint 演示文稿</vt:lpstr>
      <vt:lpstr>PowerPoint 演示文稿</vt:lpstr>
      <vt:lpstr>PowerPoint 演示文稿</vt:lpstr>
      <vt:lpstr>PowerPoint 演示文稿</vt:lpstr>
      <vt:lpstr>测试向量格式语言转换</vt:lpstr>
      <vt:lpstr>PowerPoint 演示文稿</vt:lpstr>
      <vt:lpstr>PowerPoint 演示文稿</vt:lpstr>
      <vt:lpstr>CT1000P工作表Worksheet(共9个）</vt:lpstr>
      <vt:lpstr>CT1000P工作表Worksheet(共9个）</vt:lpstr>
      <vt:lpstr>CT1000P工作表Worksheet(共9个）</vt:lpstr>
      <vt:lpstr>工作表Worksheet</vt:lpstr>
      <vt:lpstr>我们通常分别定义逻辑电平，物理电平和时间要素</vt:lpstr>
      <vt:lpstr>我们通常分别定义逻辑电平，物理电平和时间要素</vt:lpstr>
      <vt:lpstr>我们通常分别定义逻辑电平，物理电平和时间要素</vt:lpstr>
      <vt:lpstr>Motorola MCM5101 SRAM datasheet</vt:lpstr>
      <vt:lpstr>PowerPoint 演示文稿</vt:lpstr>
      <vt:lpstr>PowerPoint 演示文稿</vt:lpstr>
      <vt:lpstr>PowerPoint 演示文稿</vt:lpstr>
      <vt:lpstr>补充知识:仿真测试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数据手册（datasheet）的用途</vt:lpstr>
      <vt:lpstr>数据手册结构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三、测试应用开发实例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uestc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微处理器系统结构 与嵌入式系统设计</dc:title>
  <dc:creator>bobby</dc:creator>
  <cp:lastModifiedBy>xili</cp:lastModifiedBy>
  <cp:revision>756</cp:revision>
  <dcterms:created xsi:type="dcterms:W3CDTF">2009-08-13T04:16:30Z</dcterms:created>
  <dcterms:modified xsi:type="dcterms:W3CDTF">2021-11-13T08:09:14Z</dcterms:modified>
</cp:coreProperties>
</file>